
<file path=[Content_Types].xml><?xml version="1.0" encoding="utf-8"?>
<Types xmlns="http://schemas.openxmlformats.org/package/2006/content-types">
  <Default Extension="vsd" ContentType="application/vnd.visio"/>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9.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3.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5.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6.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17.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18.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19.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0.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21.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22.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23.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24.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25.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26.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27.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28.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29.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30.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31.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32.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33.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34.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35.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36.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37.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38.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39.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40.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41.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42.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43.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44.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45.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notesSlides/notesSlide46.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notesSlides/notesSlide47.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notesSlides/notesSlide48.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notesSlides/notesSlide49.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notesSlides/notesSlide50.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notesSlides/notesSlide51.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notesSlides/notesSlide52.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notesSlides/notesSlide53.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notesSlides/notesSlide54.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notesSlides/notesSlide55.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notesSlides/notesSlide56.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notesSlides/notesSlide57.xml" ContentType="application/vnd.openxmlformats-officedocument.presentationml.notesSlide+xml"/>
  <Override PartName="/ppt/tags/tag1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5">
  <p:sldMasterIdLst>
    <p:sldMasterId id="2147483648" r:id="rId3"/>
  </p:sldMasterIdLst>
  <p:notesMasterIdLst>
    <p:notesMasterId r:id="rId61"/>
  </p:notesMasterIdLst>
  <p:handoutMasterIdLst>
    <p:handoutMasterId r:id="rId62"/>
  </p:handoutMasterIdLst>
  <p:sldIdLst>
    <p:sldId id="256" r:id="rId4"/>
    <p:sldId id="257" r:id="rId5"/>
    <p:sldId id="258" r:id="rId6"/>
    <p:sldId id="259"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314" r:id="rId22"/>
    <p:sldId id="315" r:id="rId23"/>
    <p:sldId id="316" r:id="rId24"/>
    <p:sldId id="317" r:id="rId25"/>
    <p:sldId id="318" r:id="rId26"/>
    <p:sldId id="319" r:id="rId27"/>
    <p:sldId id="320" r:id="rId28"/>
    <p:sldId id="321" r:id="rId29"/>
    <p:sldId id="323" r:id="rId30"/>
    <p:sldId id="322" r:id="rId31"/>
    <p:sldId id="324" r:id="rId32"/>
    <p:sldId id="325" r:id="rId33"/>
    <p:sldId id="276" r:id="rId34"/>
    <p:sldId id="277" r:id="rId35"/>
    <p:sldId id="278" r:id="rId36"/>
    <p:sldId id="279" r:id="rId37"/>
    <p:sldId id="280" r:id="rId38"/>
    <p:sldId id="281" r:id="rId39"/>
    <p:sldId id="282" r:id="rId40"/>
    <p:sldId id="295" r:id="rId41"/>
    <p:sldId id="296" r:id="rId42"/>
    <p:sldId id="297" r:id="rId43"/>
    <p:sldId id="298" r:id="rId44"/>
    <p:sldId id="283" r:id="rId45"/>
    <p:sldId id="284" r:id="rId46"/>
    <p:sldId id="285" r:id="rId47"/>
    <p:sldId id="286" r:id="rId48"/>
    <p:sldId id="288" r:id="rId49"/>
    <p:sldId id="290" r:id="rId50"/>
    <p:sldId id="287" r:id="rId51"/>
    <p:sldId id="299" r:id="rId52"/>
    <p:sldId id="300" r:id="rId53"/>
    <p:sldId id="301" r:id="rId54"/>
    <p:sldId id="302" r:id="rId55"/>
    <p:sldId id="303" r:id="rId56"/>
    <p:sldId id="310" r:id="rId57"/>
    <p:sldId id="311" r:id="rId58"/>
    <p:sldId id="312" r:id="rId59"/>
    <p:sldId id="313" r:id="rId60"/>
  </p:sldIdLst>
  <p:sldSz cx="9144000" cy="6858000" type="screen4x3"/>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A6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6" autoAdjust="0"/>
    <p:restoredTop sz="95676" autoAdjust="0"/>
  </p:normalViewPr>
  <p:slideViewPr>
    <p:cSldViewPr snapToGrid="0" snapToObjects="1">
      <p:cViewPr varScale="1">
        <p:scale>
          <a:sx n="99" d="100"/>
          <a:sy n="99" d="100"/>
        </p:scale>
        <p:origin x="-372" y="-102"/>
      </p:cViewPr>
      <p:guideLst>
        <p:guide orient="horz" pos="2160"/>
        <p:guide pos="2880"/>
      </p:guideLst>
    </p:cSldViewPr>
  </p:slideViewPr>
  <p:notesTextViewPr>
    <p:cViewPr>
      <p:scale>
        <a:sx n="100" d="100"/>
        <a:sy n="100" d="100"/>
      </p:scale>
      <p:origin x="0" y="0"/>
    </p:cViewPr>
  </p:notesTextViewPr>
  <p:notesViewPr>
    <p:cSldViewPr snapToGrid="0" snapToObjects="1">
      <p:cViewPr>
        <p:scale>
          <a:sx n="120" d="100"/>
          <a:sy n="120" d="100"/>
        </p:scale>
        <p:origin x="78" y="-112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493151-513F-416C-AE47-8AF4AB1163F2}" type="datetimeFigureOut">
              <a:rPr lang="en-US" smtClean="0"/>
              <a:t>10/17/2017</a:t>
            </a:fld>
            <a:endParaRPr lang="en-US"/>
          </a:p>
        </p:txBody>
      </p:sp>
      <p:sp>
        <p:nvSpPr>
          <p:cNvPr id="4" name="Footer Placeholder 3"/>
          <p:cNvSpPr>
            <a:spLocks noGrp="1"/>
          </p:cNvSpPr>
          <p:nvPr>
            <p:ph type="ftr" sz="quarter" idx="2"/>
            <p:custDataLst>
              <p:tags r:id="rId2"/>
            </p:custDataLst>
          </p:nvPr>
        </p:nvSpPr>
        <p:spPr>
          <a:xfrm>
            <a:off x="0" y="8685213"/>
            <a:ext cx="6858000" cy="458787"/>
          </a:xfrm>
          <a:prstGeom prst="rect">
            <a:avLst/>
          </a:prstGeom>
        </p:spPr>
        <p:txBody>
          <a:bodyPr vert="horz" lIns="91440" tIns="45720" rIns="91440" bIns="45720" rtlCol="0" anchor="b"/>
          <a:lstStyle>
            <a:lvl1pPr algn="l">
              <a:defRPr sz="1200"/>
            </a:lvl1p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E970C1-88FE-44E5-BC51-DCB40CC6C940}" type="slidenum">
              <a:rPr lang="en-US" smtClean="0"/>
              <a:t>‹#›</a:t>
            </a:fld>
            <a:endParaRPr lang="en-US"/>
          </a:p>
        </p:txBody>
      </p:sp>
    </p:spTree>
    <p:extLst>
      <p:ext uri="{BB962C8B-B14F-4D97-AF65-F5344CB8AC3E}">
        <p14:creationId xmlns:p14="http://schemas.microsoft.com/office/powerpoint/2010/main" val="329878229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01AD73-5157-A144-804E-BA662211D389}" type="datetimeFigureOut">
              <a:rPr lang="de-DE" smtClean="0"/>
              <a:t>17.10.2017</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custDataLst>
              <p:tags r:id="rId2"/>
            </p:custDataLst>
          </p:nvPr>
        </p:nvSpPr>
        <p:spPr>
          <a:xfrm>
            <a:off x="0" y="8685213"/>
            <a:ext cx="6858000" cy="457200"/>
          </a:xfrm>
          <a:prstGeom prst="rect">
            <a:avLst/>
          </a:prstGeom>
        </p:spPr>
        <p:txBody>
          <a:bodyPr vert="horz" lIns="91440" tIns="45720" rIns="91440" bIns="45720" rtlCol="0" anchor="b"/>
          <a:lstStyle>
            <a:lvl1pPr algn="ctr">
              <a:defRPr lang="en-US" sz="600" b="0" i="1" u="none">
                <a:solidFill>
                  <a:srgbClr val="000000"/>
                </a:solidFill>
                <a:latin typeface="Arial" panose="020B0604020202020204" pitchFamily="34" charset="0"/>
              </a:defRPr>
            </a:lvl1p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97C476-C6AA-0B42-8184-493CBCE8DF8F}" type="slidenum">
              <a:rPr lang="en-US" smtClean="0"/>
              <a:t>‹#›</a:t>
            </a:fld>
            <a:endParaRPr lang="en-US"/>
          </a:p>
        </p:txBody>
      </p:sp>
    </p:spTree>
    <p:extLst>
      <p:ext uri="{BB962C8B-B14F-4D97-AF65-F5344CB8AC3E}">
        <p14:creationId xmlns:p14="http://schemas.microsoft.com/office/powerpoint/2010/main" val="3498778315"/>
      </p:ext>
    </p:extLst>
  </p:cSld>
  <p:clrMap bg1="lt1" tx1="dk1" bg2="lt2" tx2="dk2" accent1="accent1" accent2="accent2" accent3="accent3" accent4="accent4" accent5="accent5" accent6="accent6" hlink="hlink" folHlink="folHlink"/>
  <p:hf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28.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30.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32.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34.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40.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42.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46.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48.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50.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52.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54.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56.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58.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60.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62.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64.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66.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68.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70.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72.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74.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ags" Target="../tags/tag76.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ags" Target="../tags/tag78.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ags" Target="../tags/tag80.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ags" Target="../tags/tag82.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ags" Target="../tags/tag84.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ags" Target="../tags/tag86.xml"/></Relationships>
</file>

<file path=ppt/notesSlides/_rels/notesSlide43.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ags" Target="../tags/tag88.xml"/></Relationships>
</file>

<file path=ppt/notesSlides/_rels/notesSlide44.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ags" Target="../tags/tag90.xml"/></Relationships>
</file>

<file path=ppt/notesSlides/_rels/notesSlide45.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92.xml"/></Relationships>
</file>

<file path=ppt/notesSlides/_rels/notesSlide46.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ags" Target="../tags/tag94.xml"/></Relationships>
</file>

<file path=ppt/notesSlides/_rels/notesSlide47.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tags" Target="../tags/tag96.xml"/></Relationships>
</file>

<file path=ppt/notesSlides/_rels/notesSlide48.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ags" Target="../tags/tag98.xml"/></Relationships>
</file>

<file path=ppt/notesSlides/_rels/notesSlide49.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ags" Target="../tags/tag100.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50.xml.rels><?xml version="1.0" encoding="UTF-8" standalone="yes"?>
<Relationships xmlns="http://schemas.openxmlformats.org/package/2006/relationships"><Relationship Id="rId3" Type="http://schemas.openxmlformats.org/officeDocument/2006/relationships/slide" Target="../slides/slide50.xml"/><Relationship Id="rId2" Type="http://schemas.openxmlformats.org/officeDocument/2006/relationships/notesMaster" Target="../notesMasters/notesMaster1.xml"/><Relationship Id="rId1" Type="http://schemas.openxmlformats.org/officeDocument/2006/relationships/tags" Target="../tags/tag102.xml"/></Relationships>
</file>

<file path=ppt/notesSlides/_rels/notesSlide51.xml.rels><?xml version="1.0" encoding="UTF-8" standalone="yes"?>
<Relationships xmlns="http://schemas.openxmlformats.org/package/2006/relationships"><Relationship Id="rId3" Type="http://schemas.openxmlformats.org/officeDocument/2006/relationships/slide" Target="../slides/slide51.xml"/><Relationship Id="rId2" Type="http://schemas.openxmlformats.org/officeDocument/2006/relationships/notesMaster" Target="../notesMasters/notesMaster1.xml"/><Relationship Id="rId1" Type="http://schemas.openxmlformats.org/officeDocument/2006/relationships/tags" Target="../tags/tag104.xml"/></Relationships>
</file>

<file path=ppt/notesSlides/_rels/notesSlide52.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ags" Target="../tags/tag106.xml"/></Relationships>
</file>

<file path=ppt/notesSlides/_rels/notesSlide53.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ags" Target="../tags/tag108.xml"/></Relationships>
</file>

<file path=ppt/notesSlides/_rels/notesSlide54.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ags" Target="../tags/tag110.xml"/></Relationships>
</file>

<file path=ppt/notesSlides/_rels/notesSlide55.xml.rels><?xml version="1.0" encoding="UTF-8" standalone="yes"?>
<Relationships xmlns="http://schemas.openxmlformats.org/package/2006/relationships"><Relationship Id="rId3" Type="http://schemas.openxmlformats.org/officeDocument/2006/relationships/slide" Target="../slides/slide55.xml"/><Relationship Id="rId2" Type="http://schemas.openxmlformats.org/officeDocument/2006/relationships/notesMaster" Target="../notesMasters/notesMaster1.xml"/><Relationship Id="rId1" Type="http://schemas.openxmlformats.org/officeDocument/2006/relationships/tags" Target="../tags/tag112.xml"/></Relationships>
</file>

<file path=ppt/notesSlides/_rels/notesSlide56.xml.rels><?xml version="1.0" encoding="UTF-8" standalone="yes"?>
<Relationships xmlns="http://schemas.openxmlformats.org/package/2006/relationships"><Relationship Id="rId3" Type="http://schemas.openxmlformats.org/officeDocument/2006/relationships/slide" Target="../slides/slide56.xml"/><Relationship Id="rId2" Type="http://schemas.openxmlformats.org/officeDocument/2006/relationships/notesMaster" Target="../notesMasters/notesMaster1.xml"/><Relationship Id="rId1" Type="http://schemas.openxmlformats.org/officeDocument/2006/relationships/tags" Target="../tags/tag114.xml"/></Relationships>
</file>

<file path=ppt/notesSlides/_rels/notesSlide57.xml.rels><?xml version="1.0" encoding="UTF-8" standalone="yes"?>
<Relationships xmlns="http://schemas.openxmlformats.org/package/2006/relationships"><Relationship Id="rId3" Type="http://schemas.openxmlformats.org/officeDocument/2006/relationships/slide" Target="../slides/slide57.xml"/><Relationship Id="rId2" Type="http://schemas.openxmlformats.org/officeDocument/2006/relationships/notesMaster" Target="../notesMasters/notesMaster1.xml"/><Relationship Id="rId1" Type="http://schemas.openxmlformats.org/officeDocument/2006/relationships/tags" Target="../tags/tag116.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1</a:t>
            </a:fld>
            <a:endParaRPr lang="en-US"/>
          </a:p>
        </p:txBody>
      </p:sp>
    </p:spTree>
    <p:extLst>
      <p:ext uri="{BB962C8B-B14F-4D97-AF65-F5344CB8AC3E}">
        <p14:creationId xmlns:p14="http://schemas.microsoft.com/office/powerpoint/2010/main" val="3649508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10</a:t>
            </a:fld>
            <a:endParaRPr lang="en-US"/>
          </a:p>
        </p:txBody>
      </p:sp>
    </p:spTree>
    <p:extLst>
      <p:ext uri="{BB962C8B-B14F-4D97-AF65-F5344CB8AC3E}">
        <p14:creationId xmlns:p14="http://schemas.microsoft.com/office/powerpoint/2010/main" val="2469334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11</a:t>
            </a:fld>
            <a:endParaRPr lang="en-US"/>
          </a:p>
        </p:txBody>
      </p:sp>
    </p:spTree>
    <p:extLst>
      <p:ext uri="{BB962C8B-B14F-4D97-AF65-F5344CB8AC3E}">
        <p14:creationId xmlns:p14="http://schemas.microsoft.com/office/powerpoint/2010/main" val="1483084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12</a:t>
            </a:fld>
            <a:endParaRPr lang="en-US"/>
          </a:p>
        </p:txBody>
      </p:sp>
    </p:spTree>
    <p:extLst>
      <p:ext uri="{BB962C8B-B14F-4D97-AF65-F5344CB8AC3E}">
        <p14:creationId xmlns:p14="http://schemas.microsoft.com/office/powerpoint/2010/main" val="3213208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13</a:t>
            </a:fld>
            <a:endParaRPr lang="en-US"/>
          </a:p>
        </p:txBody>
      </p:sp>
    </p:spTree>
    <p:extLst>
      <p:ext uri="{BB962C8B-B14F-4D97-AF65-F5344CB8AC3E}">
        <p14:creationId xmlns:p14="http://schemas.microsoft.com/office/powerpoint/2010/main" val="3614940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14</a:t>
            </a:fld>
            <a:endParaRPr lang="en-US"/>
          </a:p>
        </p:txBody>
      </p:sp>
    </p:spTree>
    <p:extLst>
      <p:ext uri="{BB962C8B-B14F-4D97-AF65-F5344CB8AC3E}">
        <p14:creationId xmlns:p14="http://schemas.microsoft.com/office/powerpoint/2010/main" val="1305011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15</a:t>
            </a:fld>
            <a:endParaRPr lang="en-US"/>
          </a:p>
        </p:txBody>
      </p:sp>
    </p:spTree>
    <p:extLst>
      <p:ext uri="{BB962C8B-B14F-4D97-AF65-F5344CB8AC3E}">
        <p14:creationId xmlns:p14="http://schemas.microsoft.com/office/powerpoint/2010/main" val="1850848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16</a:t>
            </a:fld>
            <a:endParaRPr lang="en-US"/>
          </a:p>
        </p:txBody>
      </p:sp>
    </p:spTree>
    <p:extLst>
      <p:ext uri="{BB962C8B-B14F-4D97-AF65-F5344CB8AC3E}">
        <p14:creationId xmlns:p14="http://schemas.microsoft.com/office/powerpoint/2010/main" val="2603526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17</a:t>
            </a:fld>
            <a:endParaRPr lang="en-US"/>
          </a:p>
        </p:txBody>
      </p:sp>
    </p:spTree>
    <p:extLst>
      <p:ext uri="{BB962C8B-B14F-4D97-AF65-F5344CB8AC3E}">
        <p14:creationId xmlns:p14="http://schemas.microsoft.com/office/powerpoint/2010/main" val="3946647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18</a:t>
            </a:fld>
            <a:endParaRPr lang="en-US"/>
          </a:p>
        </p:txBody>
      </p:sp>
    </p:spTree>
    <p:extLst>
      <p:ext uri="{BB962C8B-B14F-4D97-AF65-F5344CB8AC3E}">
        <p14:creationId xmlns:p14="http://schemas.microsoft.com/office/powerpoint/2010/main" val="19386935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19</a:t>
            </a:fld>
            <a:endParaRPr lang="en-US"/>
          </a:p>
        </p:txBody>
      </p:sp>
    </p:spTree>
    <p:extLst>
      <p:ext uri="{BB962C8B-B14F-4D97-AF65-F5344CB8AC3E}">
        <p14:creationId xmlns:p14="http://schemas.microsoft.com/office/powerpoint/2010/main" val="3000369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2</a:t>
            </a:fld>
            <a:endParaRPr lang="en-US"/>
          </a:p>
        </p:txBody>
      </p:sp>
    </p:spTree>
    <p:extLst>
      <p:ext uri="{BB962C8B-B14F-4D97-AF65-F5344CB8AC3E}">
        <p14:creationId xmlns:p14="http://schemas.microsoft.com/office/powerpoint/2010/main" val="40354924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20</a:t>
            </a:fld>
            <a:endParaRPr lang="en-US"/>
          </a:p>
        </p:txBody>
      </p:sp>
    </p:spTree>
    <p:extLst>
      <p:ext uri="{BB962C8B-B14F-4D97-AF65-F5344CB8AC3E}">
        <p14:creationId xmlns:p14="http://schemas.microsoft.com/office/powerpoint/2010/main" val="16510933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21</a:t>
            </a:fld>
            <a:endParaRPr lang="en-US"/>
          </a:p>
        </p:txBody>
      </p:sp>
    </p:spTree>
    <p:extLst>
      <p:ext uri="{BB962C8B-B14F-4D97-AF65-F5344CB8AC3E}">
        <p14:creationId xmlns:p14="http://schemas.microsoft.com/office/powerpoint/2010/main" val="2307835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22</a:t>
            </a:fld>
            <a:endParaRPr lang="en-US"/>
          </a:p>
        </p:txBody>
      </p:sp>
    </p:spTree>
    <p:extLst>
      <p:ext uri="{BB962C8B-B14F-4D97-AF65-F5344CB8AC3E}">
        <p14:creationId xmlns:p14="http://schemas.microsoft.com/office/powerpoint/2010/main" val="18127601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23</a:t>
            </a:fld>
            <a:endParaRPr lang="en-US"/>
          </a:p>
        </p:txBody>
      </p:sp>
    </p:spTree>
    <p:extLst>
      <p:ext uri="{BB962C8B-B14F-4D97-AF65-F5344CB8AC3E}">
        <p14:creationId xmlns:p14="http://schemas.microsoft.com/office/powerpoint/2010/main" val="39960709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24</a:t>
            </a:fld>
            <a:endParaRPr lang="en-US"/>
          </a:p>
        </p:txBody>
      </p:sp>
    </p:spTree>
    <p:extLst>
      <p:ext uri="{BB962C8B-B14F-4D97-AF65-F5344CB8AC3E}">
        <p14:creationId xmlns:p14="http://schemas.microsoft.com/office/powerpoint/2010/main" val="11098289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25</a:t>
            </a:fld>
            <a:endParaRPr lang="en-US"/>
          </a:p>
        </p:txBody>
      </p:sp>
    </p:spTree>
    <p:extLst>
      <p:ext uri="{BB962C8B-B14F-4D97-AF65-F5344CB8AC3E}">
        <p14:creationId xmlns:p14="http://schemas.microsoft.com/office/powerpoint/2010/main" val="16285172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26</a:t>
            </a:fld>
            <a:endParaRPr lang="en-US"/>
          </a:p>
        </p:txBody>
      </p:sp>
    </p:spTree>
    <p:extLst>
      <p:ext uri="{BB962C8B-B14F-4D97-AF65-F5344CB8AC3E}">
        <p14:creationId xmlns:p14="http://schemas.microsoft.com/office/powerpoint/2010/main" val="17114616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27</a:t>
            </a:fld>
            <a:endParaRPr lang="en-US"/>
          </a:p>
        </p:txBody>
      </p:sp>
    </p:spTree>
    <p:extLst>
      <p:ext uri="{BB962C8B-B14F-4D97-AF65-F5344CB8AC3E}">
        <p14:creationId xmlns:p14="http://schemas.microsoft.com/office/powerpoint/2010/main" val="17188347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28</a:t>
            </a:fld>
            <a:endParaRPr lang="en-US"/>
          </a:p>
        </p:txBody>
      </p:sp>
    </p:spTree>
    <p:extLst>
      <p:ext uri="{BB962C8B-B14F-4D97-AF65-F5344CB8AC3E}">
        <p14:creationId xmlns:p14="http://schemas.microsoft.com/office/powerpoint/2010/main" val="40277366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29</a:t>
            </a:fld>
            <a:endParaRPr lang="en-US"/>
          </a:p>
        </p:txBody>
      </p:sp>
    </p:spTree>
    <p:extLst>
      <p:ext uri="{BB962C8B-B14F-4D97-AF65-F5344CB8AC3E}">
        <p14:creationId xmlns:p14="http://schemas.microsoft.com/office/powerpoint/2010/main" val="2765590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3</a:t>
            </a:fld>
            <a:endParaRPr lang="en-US"/>
          </a:p>
        </p:txBody>
      </p:sp>
    </p:spTree>
    <p:extLst>
      <p:ext uri="{BB962C8B-B14F-4D97-AF65-F5344CB8AC3E}">
        <p14:creationId xmlns:p14="http://schemas.microsoft.com/office/powerpoint/2010/main" val="34990334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30</a:t>
            </a:fld>
            <a:endParaRPr lang="en-US"/>
          </a:p>
        </p:txBody>
      </p:sp>
    </p:spTree>
    <p:extLst>
      <p:ext uri="{BB962C8B-B14F-4D97-AF65-F5344CB8AC3E}">
        <p14:creationId xmlns:p14="http://schemas.microsoft.com/office/powerpoint/2010/main" val="21819994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31</a:t>
            </a:fld>
            <a:endParaRPr lang="en-US"/>
          </a:p>
        </p:txBody>
      </p:sp>
    </p:spTree>
    <p:extLst>
      <p:ext uri="{BB962C8B-B14F-4D97-AF65-F5344CB8AC3E}">
        <p14:creationId xmlns:p14="http://schemas.microsoft.com/office/powerpoint/2010/main" val="1227570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32</a:t>
            </a:fld>
            <a:endParaRPr lang="en-US"/>
          </a:p>
        </p:txBody>
      </p:sp>
    </p:spTree>
    <p:extLst>
      <p:ext uri="{BB962C8B-B14F-4D97-AF65-F5344CB8AC3E}">
        <p14:creationId xmlns:p14="http://schemas.microsoft.com/office/powerpoint/2010/main" val="35736752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33</a:t>
            </a:fld>
            <a:endParaRPr lang="en-US"/>
          </a:p>
        </p:txBody>
      </p:sp>
    </p:spTree>
    <p:extLst>
      <p:ext uri="{BB962C8B-B14F-4D97-AF65-F5344CB8AC3E}">
        <p14:creationId xmlns:p14="http://schemas.microsoft.com/office/powerpoint/2010/main" val="17550263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34</a:t>
            </a:fld>
            <a:endParaRPr lang="en-US"/>
          </a:p>
        </p:txBody>
      </p:sp>
    </p:spTree>
    <p:extLst>
      <p:ext uri="{BB962C8B-B14F-4D97-AF65-F5344CB8AC3E}">
        <p14:creationId xmlns:p14="http://schemas.microsoft.com/office/powerpoint/2010/main" val="14163933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35</a:t>
            </a:fld>
            <a:endParaRPr lang="en-US"/>
          </a:p>
        </p:txBody>
      </p:sp>
    </p:spTree>
    <p:extLst>
      <p:ext uri="{BB962C8B-B14F-4D97-AF65-F5344CB8AC3E}">
        <p14:creationId xmlns:p14="http://schemas.microsoft.com/office/powerpoint/2010/main" val="34815985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36</a:t>
            </a:fld>
            <a:endParaRPr lang="en-US"/>
          </a:p>
        </p:txBody>
      </p:sp>
    </p:spTree>
    <p:extLst>
      <p:ext uri="{BB962C8B-B14F-4D97-AF65-F5344CB8AC3E}">
        <p14:creationId xmlns:p14="http://schemas.microsoft.com/office/powerpoint/2010/main" val="19449286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37</a:t>
            </a:fld>
            <a:endParaRPr lang="en-US"/>
          </a:p>
        </p:txBody>
      </p:sp>
    </p:spTree>
    <p:extLst>
      <p:ext uri="{BB962C8B-B14F-4D97-AF65-F5344CB8AC3E}">
        <p14:creationId xmlns:p14="http://schemas.microsoft.com/office/powerpoint/2010/main" val="23648482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38</a:t>
            </a:fld>
            <a:endParaRPr lang="en-US"/>
          </a:p>
        </p:txBody>
      </p:sp>
    </p:spTree>
    <p:extLst>
      <p:ext uri="{BB962C8B-B14F-4D97-AF65-F5344CB8AC3E}">
        <p14:creationId xmlns:p14="http://schemas.microsoft.com/office/powerpoint/2010/main" val="33804142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39</a:t>
            </a:fld>
            <a:endParaRPr lang="en-US"/>
          </a:p>
        </p:txBody>
      </p:sp>
    </p:spTree>
    <p:extLst>
      <p:ext uri="{BB962C8B-B14F-4D97-AF65-F5344CB8AC3E}">
        <p14:creationId xmlns:p14="http://schemas.microsoft.com/office/powerpoint/2010/main" val="1410774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4</a:t>
            </a:fld>
            <a:endParaRPr lang="en-US"/>
          </a:p>
        </p:txBody>
      </p:sp>
    </p:spTree>
    <p:extLst>
      <p:ext uri="{BB962C8B-B14F-4D97-AF65-F5344CB8AC3E}">
        <p14:creationId xmlns:p14="http://schemas.microsoft.com/office/powerpoint/2010/main" val="38350781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40</a:t>
            </a:fld>
            <a:endParaRPr lang="en-US"/>
          </a:p>
        </p:txBody>
      </p:sp>
    </p:spTree>
    <p:extLst>
      <p:ext uri="{BB962C8B-B14F-4D97-AF65-F5344CB8AC3E}">
        <p14:creationId xmlns:p14="http://schemas.microsoft.com/office/powerpoint/2010/main" val="6561383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41</a:t>
            </a:fld>
            <a:endParaRPr lang="en-US"/>
          </a:p>
        </p:txBody>
      </p:sp>
    </p:spTree>
    <p:extLst>
      <p:ext uri="{BB962C8B-B14F-4D97-AF65-F5344CB8AC3E}">
        <p14:creationId xmlns:p14="http://schemas.microsoft.com/office/powerpoint/2010/main" val="754773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42</a:t>
            </a:fld>
            <a:endParaRPr lang="en-US"/>
          </a:p>
        </p:txBody>
      </p:sp>
    </p:spTree>
    <p:extLst>
      <p:ext uri="{BB962C8B-B14F-4D97-AF65-F5344CB8AC3E}">
        <p14:creationId xmlns:p14="http://schemas.microsoft.com/office/powerpoint/2010/main" val="36171967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43</a:t>
            </a:fld>
            <a:endParaRPr lang="en-US"/>
          </a:p>
        </p:txBody>
      </p:sp>
    </p:spTree>
    <p:extLst>
      <p:ext uri="{BB962C8B-B14F-4D97-AF65-F5344CB8AC3E}">
        <p14:creationId xmlns:p14="http://schemas.microsoft.com/office/powerpoint/2010/main" val="16439093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44</a:t>
            </a:fld>
            <a:endParaRPr lang="en-US"/>
          </a:p>
        </p:txBody>
      </p:sp>
    </p:spTree>
    <p:extLst>
      <p:ext uri="{BB962C8B-B14F-4D97-AF65-F5344CB8AC3E}">
        <p14:creationId xmlns:p14="http://schemas.microsoft.com/office/powerpoint/2010/main" val="28274879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45</a:t>
            </a:fld>
            <a:endParaRPr lang="en-US"/>
          </a:p>
        </p:txBody>
      </p:sp>
    </p:spTree>
    <p:extLst>
      <p:ext uri="{BB962C8B-B14F-4D97-AF65-F5344CB8AC3E}">
        <p14:creationId xmlns:p14="http://schemas.microsoft.com/office/powerpoint/2010/main" val="34692926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46</a:t>
            </a:fld>
            <a:endParaRPr lang="en-US"/>
          </a:p>
        </p:txBody>
      </p:sp>
    </p:spTree>
    <p:extLst>
      <p:ext uri="{BB962C8B-B14F-4D97-AF65-F5344CB8AC3E}">
        <p14:creationId xmlns:p14="http://schemas.microsoft.com/office/powerpoint/2010/main" val="40877977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47</a:t>
            </a:fld>
            <a:endParaRPr lang="en-US"/>
          </a:p>
        </p:txBody>
      </p:sp>
    </p:spTree>
    <p:extLst>
      <p:ext uri="{BB962C8B-B14F-4D97-AF65-F5344CB8AC3E}">
        <p14:creationId xmlns:p14="http://schemas.microsoft.com/office/powerpoint/2010/main" val="11281436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48</a:t>
            </a:fld>
            <a:endParaRPr lang="en-US"/>
          </a:p>
        </p:txBody>
      </p:sp>
    </p:spTree>
    <p:extLst>
      <p:ext uri="{BB962C8B-B14F-4D97-AF65-F5344CB8AC3E}">
        <p14:creationId xmlns:p14="http://schemas.microsoft.com/office/powerpoint/2010/main" val="19564696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49</a:t>
            </a:fld>
            <a:endParaRPr lang="en-US"/>
          </a:p>
        </p:txBody>
      </p:sp>
    </p:spTree>
    <p:extLst>
      <p:ext uri="{BB962C8B-B14F-4D97-AF65-F5344CB8AC3E}">
        <p14:creationId xmlns:p14="http://schemas.microsoft.com/office/powerpoint/2010/main" val="1548213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5</a:t>
            </a:fld>
            <a:endParaRPr lang="en-US"/>
          </a:p>
        </p:txBody>
      </p:sp>
    </p:spTree>
    <p:extLst>
      <p:ext uri="{BB962C8B-B14F-4D97-AF65-F5344CB8AC3E}">
        <p14:creationId xmlns:p14="http://schemas.microsoft.com/office/powerpoint/2010/main" val="24107627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50</a:t>
            </a:fld>
            <a:endParaRPr lang="en-US"/>
          </a:p>
        </p:txBody>
      </p:sp>
    </p:spTree>
    <p:extLst>
      <p:ext uri="{BB962C8B-B14F-4D97-AF65-F5344CB8AC3E}">
        <p14:creationId xmlns:p14="http://schemas.microsoft.com/office/powerpoint/2010/main" val="20914804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51</a:t>
            </a:fld>
            <a:endParaRPr lang="en-US"/>
          </a:p>
        </p:txBody>
      </p:sp>
    </p:spTree>
    <p:extLst>
      <p:ext uri="{BB962C8B-B14F-4D97-AF65-F5344CB8AC3E}">
        <p14:creationId xmlns:p14="http://schemas.microsoft.com/office/powerpoint/2010/main" val="35935933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52</a:t>
            </a:fld>
            <a:endParaRPr lang="en-US"/>
          </a:p>
        </p:txBody>
      </p:sp>
    </p:spTree>
    <p:extLst>
      <p:ext uri="{BB962C8B-B14F-4D97-AF65-F5344CB8AC3E}">
        <p14:creationId xmlns:p14="http://schemas.microsoft.com/office/powerpoint/2010/main" val="26332492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53</a:t>
            </a:fld>
            <a:endParaRPr lang="en-US"/>
          </a:p>
        </p:txBody>
      </p:sp>
    </p:spTree>
    <p:extLst>
      <p:ext uri="{BB962C8B-B14F-4D97-AF65-F5344CB8AC3E}">
        <p14:creationId xmlns:p14="http://schemas.microsoft.com/office/powerpoint/2010/main" val="15586782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54</a:t>
            </a:fld>
            <a:endParaRPr lang="en-US"/>
          </a:p>
        </p:txBody>
      </p:sp>
    </p:spTree>
    <p:extLst>
      <p:ext uri="{BB962C8B-B14F-4D97-AF65-F5344CB8AC3E}">
        <p14:creationId xmlns:p14="http://schemas.microsoft.com/office/powerpoint/2010/main" val="24456806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55</a:t>
            </a:fld>
            <a:endParaRPr lang="en-US"/>
          </a:p>
        </p:txBody>
      </p:sp>
    </p:spTree>
    <p:extLst>
      <p:ext uri="{BB962C8B-B14F-4D97-AF65-F5344CB8AC3E}">
        <p14:creationId xmlns:p14="http://schemas.microsoft.com/office/powerpoint/2010/main" val="18553059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56</a:t>
            </a:fld>
            <a:endParaRPr lang="en-US"/>
          </a:p>
        </p:txBody>
      </p:sp>
    </p:spTree>
    <p:extLst>
      <p:ext uri="{BB962C8B-B14F-4D97-AF65-F5344CB8AC3E}">
        <p14:creationId xmlns:p14="http://schemas.microsoft.com/office/powerpoint/2010/main" val="31828534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57</a:t>
            </a:fld>
            <a:endParaRPr lang="en-US"/>
          </a:p>
        </p:txBody>
      </p:sp>
    </p:spTree>
    <p:extLst>
      <p:ext uri="{BB962C8B-B14F-4D97-AF65-F5344CB8AC3E}">
        <p14:creationId xmlns:p14="http://schemas.microsoft.com/office/powerpoint/2010/main" val="1992207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6</a:t>
            </a:fld>
            <a:endParaRPr lang="en-US"/>
          </a:p>
        </p:txBody>
      </p:sp>
    </p:spTree>
    <p:extLst>
      <p:ext uri="{BB962C8B-B14F-4D97-AF65-F5344CB8AC3E}">
        <p14:creationId xmlns:p14="http://schemas.microsoft.com/office/powerpoint/2010/main" val="2054882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7</a:t>
            </a:fld>
            <a:endParaRPr lang="en-US"/>
          </a:p>
        </p:txBody>
      </p:sp>
    </p:spTree>
    <p:extLst>
      <p:ext uri="{BB962C8B-B14F-4D97-AF65-F5344CB8AC3E}">
        <p14:creationId xmlns:p14="http://schemas.microsoft.com/office/powerpoint/2010/main" val="4156459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8</a:t>
            </a:fld>
            <a:endParaRPr lang="en-US"/>
          </a:p>
        </p:txBody>
      </p:sp>
    </p:spTree>
    <p:extLst>
      <p:ext uri="{BB962C8B-B14F-4D97-AF65-F5344CB8AC3E}">
        <p14:creationId xmlns:p14="http://schemas.microsoft.com/office/powerpoint/2010/main" val="3440926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7200"/>
          </a:xfrm>
        </p:spPr>
        <p:txBody>
          <a:bodyPr/>
          <a:lstStyle/>
          <a:p>
            <a:r>
              <a:rPr lang="en-US" smtClean="0"/>
              <a:t>© 2017 The Hartford. Classification: Publicly Available; for approved external distribution. No part of this document may be reproduced, published or used without the permission of The Hartford.</a:t>
            </a:r>
            <a:endParaRPr lang="en-US"/>
          </a:p>
        </p:txBody>
      </p:sp>
      <p:sp>
        <p:nvSpPr>
          <p:cNvPr id="6" name="Slide Number Placeholder 5"/>
          <p:cNvSpPr>
            <a:spLocks noGrp="1"/>
          </p:cNvSpPr>
          <p:nvPr>
            <p:ph type="sldNum" sz="quarter" idx="12"/>
          </p:nvPr>
        </p:nvSpPr>
        <p:spPr/>
        <p:txBody>
          <a:bodyPr/>
          <a:lstStyle/>
          <a:p>
            <a:fld id="{A097C476-C6AA-0B42-8184-493CBCE8DF8F}" type="slidenum">
              <a:rPr lang="en-US" smtClean="0"/>
              <a:t>9</a:t>
            </a:fld>
            <a:endParaRPr lang="en-US"/>
          </a:p>
        </p:txBody>
      </p:sp>
    </p:spTree>
    <p:extLst>
      <p:ext uri="{BB962C8B-B14F-4D97-AF65-F5344CB8AC3E}">
        <p14:creationId xmlns:p14="http://schemas.microsoft.com/office/powerpoint/2010/main" val="1969337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Mastertitelformat bearbeiten</a:t>
            </a:r>
            <a:endParaRPr lang="en-US"/>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en-US"/>
          </a:p>
        </p:txBody>
      </p:sp>
      <p:sp>
        <p:nvSpPr>
          <p:cNvPr id="4" name="Datumsplatzhalter 3"/>
          <p:cNvSpPr>
            <a:spLocks noGrp="1"/>
          </p:cNvSpPr>
          <p:nvPr>
            <p:ph type="dt" sz="half" idx="10"/>
          </p:nvPr>
        </p:nvSpPr>
        <p:spPr/>
        <p:txBody>
          <a:bodyPr/>
          <a:lstStyle/>
          <a:p>
            <a:fld id="{06277033-67D7-BE44-8F7D-CA36AB5BC3E5}" type="datetimeFigureOut">
              <a:rPr lang="de-DE" smtClean="0"/>
              <a:t>17.10.2017</a:t>
            </a:fld>
            <a:endParaRPr lang="en-US"/>
          </a:p>
        </p:txBody>
      </p:sp>
      <p:sp>
        <p:nvSpPr>
          <p:cNvPr id="6" name="Foliennummernplatzhalter 5"/>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3867804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en-US"/>
          </a:p>
        </p:txBody>
      </p:sp>
      <p:sp>
        <p:nvSpPr>
          <p:cNvPr id="3" name="Vertikaler Textplatzhalt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06277033-67D7-BE44-8F7D-CA36AB5BC3E5}" type="datetimeFigureOut">
              <a:rPr lang="de-DE" smtClean="0"/>
              <a:t>17.10.2017</a:t>
            </a:fld>
            <a:endParaRPr lang="en-US"/>
          </a:p>
        </p:txBody>
      </p:sp>
      <p:sp>
        <p:nvSpPr>
          <p:cNvPr id="6" name="Foliennummernplatzhalter 5"/>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117188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Mastertitelformat bearbeiten</a:t>
            </a:r>
            <a:endParaRPr lang="en-US"/>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06277033-67D7-BE44-8F7D-CA36AB5BC3E5}" type="datetimeFigureOut">
              <a:rPr lang="de-DE" smtClean="0"/>
              <a:t>17.10.2017</a:t>
            </a:fld>
            <a:endParaRPr lang="en-US"/>
          </a:p>
        </p:txBody>
      </p:sp>
      <p:sp>
        <p:nvSpPr>
          <p:cNvPr id="6" name="Foliennummernplatzhalter 5"/>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237536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en-US"/>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06277033-67D7-BE44-8F7D-CA36AB5BC3E5}" type="datetimeFigureOut">
              <a:rPr lang="de-DE" smtClean="0"/>
              <a:t>17.10.2017</a:t>
            </a:fld>
            <a:endParaRPr lang="en-US"/>
          </a:p>
        </p:txBody>
      </p:sp>
      <p:sp>
        <p:nvSpPr>
          <p:cNvPr id="6" name="Foliennummernplatzhalter 5"/>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34874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Mastertitelformat bearbeiten</a:t>
            </a:r>
            <a:endParaRPr lang="en-US"/>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Mastertextformat bearbeiten</a:t>
            </a:r>
          </a:p>
        </p:txBody>
      </p:sp>
      <p:sp>
        <p:nvSpPr>
          <p:cNvPr id="4" name="Datumsplatzhalter 3"/>
          <p:cNvSpPr>
            <a:spLocks noGrp="1"/>
          </p:cNvSpPr>
          <p:nvPr>
            <p:ph type="dt" sz="half" idx="10"/>
          </p:nvPr>
        </p:nvSpPr>
        <p:spPr/>
        <p:txBody>
          <a:bodyPr/>
          <a:lstStyle/>
          <a:p>
            <a:fld id="{06277033-67D7-BE44-8F7D-CA36AB5BC3E5}" type="datetimeFigureOut">
              <a:rPr lang="de-DE" smtClean="0"/>
              <a:t>17.10.2017</a:t>
            </a:fld>
            <a:endParaRPr lang="en-US"/>
          </a:p>
        </p:txBody>
      </p:sp>
      <p:sp>
        <p:nvSpPr>
          <p:cNvPr id="6" name="Foliennummernplatzhalter 5"/>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3252489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en-US"/>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Datumsplatzhalter 4"/>
          <p:cNvSpPr>
            <a:spLocks noGrp="1"/>
          </p:cNvSpPr>
          <p:nvPr>
            <p:ph type="dt" sz="half" idx="10"/>
          </p:nvPr>
        </p:nvSpPr>
        <p:spPr/>
        <p:txBody>
          <a:bodyPr/>
          <a:lstStyle/>
          <a:p>
            <a:fld id="{06277033-67D7-BE44-8F7D-CA36AB5BC3E5}" type="datetimeFigureOut">
              <a:rPr lang="de-DE" smtClean="0"/>
              <a:t>17.10.2017</a:t>
            </a:fld>
            <a:endParaRPr lang="en-US"/>
          </a:p>
        </p:txBody>
      </p:sp>
      <p:sp>
        <p:nvSpPr>
          <p:cNvPr id="7" name="Foliennummernplatzhalter 6"/>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111893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Mastertitelformat bearbeiten</a:t>
            </a:r>
            <a:endParaRPr lang="en-US"/>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7" name="Datumsplatzhalter 6"/>
          <p:cNvSpPr>
            <a:spLocks noGrp="1"/>
          </p:cNvSpPr>
          <p:nvPr>
            <p:ph type="dt" sz="half" idx="10"/>
          </p:nvPr>
        </p:nvSpPr>
        <p:spPr/>
        <p:txBody>
          <a:bodyPr/>
          <a:lstStyle/>
          <a:p>
            <a:fld id="{06277033-67D7-BE44-8F7D-CA36AB5BC3E5}" type="datetimeFigureOut">
              <a:rPr lang="de-DE" smtClean="0"/>
              <a:t>17.10.2017</a:t>
            </a:fld>
            <a:endParaRPr lang="en-US"/>
          </a:p>
        </p:txBody>
      </p:sp>
      <p:sp>
        <p:nvSpPr>
          <p:cNvPr id="9" name="Foliennummernplatzhalter 8"/>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1524900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en-US"/>
          </a:p>
        </p:txBody>
      </p:sp>
      <p:sp>
        <p:nvSpPr>
          <p:cNvPr id="3" name="Datumsplatzhalter 2"/>
          <p:cNvSpPr>
            <a:spLocks noGrp="1"/>
          </p:cNvSpPr>
          <p:nvPr>
            <p:ph type="dt" sz="half" idx="10"/>
          </p:nvPr>
        </p:nvSpPr>
        <p:spPr/>
        <p:txBody>
          <a:bodyPr/>
          <a:lstStyle/>
          <a:p>
            <a:fld id="{06277033-67D7-BE44-8F7D-CA36AB5BC3E5}" type="datetimeFigureOut">
              <a:rPr lang="de-DE" smtClean="0"/>
              <a:t>17.10.2017</a:t>
            </a:fld>
            <a:endParaRPr lang="en-US"/>
          </a:p>
        </p:txBody>
      </p:sp>
      <p:sp>
        <p:nvSpPr>
          <p:cNvPr id="5" name="Foliennummernplatzhalter 4"/>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2147762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6277033-67D7-BE44-8F7D-CA36AB5BC3E5}" type="datetimeFigureOut">
              <a:rPr lang="de-DE" smtClean="0"/>
              <a:t>17.10.2017</a:t>
            </a:fld>
            <a:endParaRPr lang="en-US"/>
          </a:p>
        </p:txBody>
      </p:sp>
      <p:sp>
        <p:nvSpPr>
          <p:cNvPr id="4" name="Foliennummernplatzhalter 3"/>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3495068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Mastertitelformat bearbeiten</a:t>
            </a:r>
            <a:endParaRPr lang="en-US"/>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7" name="Foliennummernplatzhalter 6"/>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139911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Mastertitelformat bearbeiten</a:t>
            </a:r>
            <a:endParaRPr lang="en-US"/>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umsplatzhalter 4"/>
          <p:cNvSpPr>
            <a:spLocks noGrp="1"/>
          </p:cNvSpPr>
          <p:nvPr>
            <p:ph type="dt" sz="half" idx="10"/>
          </p:nvPr>
        </p:nvSpPr>
        <p:spPr/>
        <p:txBody>
          <a:bodyPr/>
          <a:lstStyle/>
          <a:p>
            <a:fld id="{06277033-67D7-BE44-8F7D-CA36AB5BC3E5}" type="datetimeFigureOut">
              <a:rPr lang="de-DE" smtClean="0"/>
              <a:t>17.10.2017</a:t>
            </a:fld>
            <a:endParaRPr lang="en-US"/>
          </a:p>
        </p:txBody>
      </p:sp>
      <p:sp>
        <p:nvSpPr>
          <p:cNvPr id="7" name="Foliennummernplatzhalter 6"/>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255831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Mastertitelformat bearbeiten</a:t>
            </a:r>
            <a:endParaRPr lang="en-US"/>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77033-67D7-BE44-8F7D-CA36AB5BC3E5}" type="datetimeFigureOut">
              <a:rPr lang="de-DE" smtClean="0"/>
              <a:t>17.10.2017</a:t>
            </a:fld>
            <a:endParaRPr lang="en-US"/>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8FDC9-1591-DD47-9C68-597E93F8613D}" type="slidenum">
              <a:rPr lang="en-US" smtClean="0"/>
              <a:t>‹#›</a:t>
            </a:fld>
            <a:endParaRPr lang="en-US"/>
          </a:p>
        </p:txBody>
      </p:sp>
    </p:spTree>
    <p:extLst>
      <p:ext uri="{BB962C8B-B14F-4D97-AF65-F5344CB8AC3E}">
        <p14:creationId xmlns:p14="http://schemas.microsoft.com/office/powerpoint/2010/main" val="1180114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emf"/><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package" Target="../embeddings/Microsoft_Visio_Drawing44.vsdx"/><Relationship Id="rId5" Type="http://schemas.openxmlformats.org/officeDocument/2006/relationships/image" Target="../media/image1.jp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emf"/><Relationship Id="rId2" Type="http://schemas.openxmlformats.org/officeDocument/2006/relationships/tags" Target="../tags/tag33.xml"/><Relationship Id="rId1" Type="http://schemas.openxmlformats.org/officeDocument/2006/relationships/vmlDrawing" Target="../drawings/vmlDrawing5.vml"/><Relationship Id="rId6" Type="http://schemas.openxmlformats.org/officeDocument/2006/relationships/oleObject" Target="../embeddings/Microsoft_Visio_2003-2010_Drawing1111111111.vsd"/><Relationship Id="rId5" Type="http://schemas.openxmlformats.org/officeDocument/2006/relationships/image" Target="../media/image1.jp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1.jp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3.xml"/><Relationship Id="rId4" Type="http://schemas.openxmlformats.org/officeDocument/2006/relationships/image" Target="../media/image1.jp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45.xml"/><Relationship Id="rId4" Type="http://schemas.openxmlformats.org/officeDocument/2006/relationships/image" Target="../media/image1.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image" Target="../media/image1.jp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image" Target="../media/image1.jp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image" Target="../media/image1.jp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55.xml"/><Relationship Id="rId5" Type="http://schemas.openxmlformats.org/officeDocument/2006/relationships/image" Target="../media/image6.png"/><Relationship Id="rId4" Type="http://schemas.openxmlformats.org/officeDocument/2006/relationships/image" Target="../media/image1.jp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57.xml"/><Relationship Id="rId5" Type="http://schemas.openxmlformats.org/officeDocument/2006/relationships/image" Target="../media/image7.png"/><Relationship Id="rId4" Type="http://schemas.openxmlformats.org/officeDocument/2006/relationships/image" Target="../media/image1.jp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59.xml"/><Relationship Id="rId5" Type="http://schemas.openxmlformats.org/officeDocument/2006/relationships/image" Target="../media/image8.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jp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61.xml"/><Relationship Id="rId4" Type="http://schemas.openxmlformats.org/officeDocument/2006/relationships/image" Target="../media/image1.jp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9.emf"/><Relationship Id="rId2" Type="http://schemas.openxmlformats.org/officeDocument/2006/relationships/tags" Target="../tags/tag63.xml"/><Relationship Id="rId1" Type="http://schemas.openxmlformats.org/officeDocument/2006/relationships/vmlDrawing" Target="../drawings/vmlDrawing6.vml"/><Relationship Id="rId6" Type="http://schemas.openxmlformats.org/officeDocument/2006/relationships/oleObject" Target="../embeddings/Microsoft_Visio_2003-2010_Drawing2222222222.vsd"/><Relationship Id="rId5" Type="http://schemas.openxmlformats.org/officeDocument/2006/relationships/image" Target="../media/image1.jpg"/><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0.emf"/><Relationship Id="rId2" Type="http://schemas.openxmlformats.org/officeDocument/2006/relationships/tags" Target="../tags/tag65.xml"/><Relationship Id="rId1" Type="http://schemas.openxmlformats.org/officeDocument/2006/relationships/vmlDrawing" Target="../drawings/vmlDrawing7.vml"/><Relationship Id="rId6" Type="http://schemas.openxmlformats.org/officeDocument/2006/relationships/oleObject" Target="../embeddings/Microsoft_Visio_2003-2010_Drawing3333333333.vsd"/><Relationship Id="rId5" Type="http://schemas.openxmlformats.org/officeDocument/2006/relationships/image" Target="../media/image1.jpg"/><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1.emf"/><Relationship Id="rId2" Type="http://schemas.openxmlformats.org/officeDocument/2006/relationships/tags" Target="../tags/tag67.xml"/><Relationship Id="rId1" Type="http://schemas.openxmlformats.org/officeDocument/2006/relationships/vmlDrawing" Target="../drawings/vmlDrawing8.vml"/><Relationship Id="rId6" Type="http://schemas.openxmlformats.org/officeDocument/2006/relationships/package" Target="../embeddings/Microsoft_Visio_Drawing55.vsdx"/><Relationship Id="rId5" Type="http://schemas.openxmlformats.org/officeDocument/2006/relationships/image" Target="../media/image1.jpg"/><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69.xml"/><Relationship Id="rId4" Type="http://schemas.openxmlformats.org/officeDocument/2006/relationships/image" Target="../media/image1.jp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71.xml"/><Relationship Id="rId4" Type="http://schemas.openxmlformats.org/officeDocument/2006/relationships/image" Target="../media/image1.jp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73.xml"/><Relationship Id="rId4" Type="http://schemas.openxmlformats.org/officeDocument/2006/relationships/image" Target="../media/image1.jp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2.emf"/><Relationship Id="rId2" Type="http://schemas.openxmlformats.org/officeDocument/2006/relationships/tags" Target="../tags/tag75.xml"/><Relationship Id="rId1" Type="http://schemas.openxmlformats.org/officeDocument/2006/relationships/vmlDrawing" Target="../drawings/vmlDrawing9.vml"/><Relationship Id="rId6" Type="http://schemas.openxmlformats.org/officeDocument/2006/relationships/package" Target="../embeddings/Microsoft_Visio_Drawing66.vsdx"/><Relationship Id="rId5" Type="http://schemas.openxmlformats.org/officeDocument/2006/relationships/image" Target="../media/image1.jpg"/><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77.xml"/><Relationship Id="rId5" Type="http://schemas.openxmlformats.org/officeDocument/2006/relationships/image" Target="../media/image13.png"/><Relationship Id="rId4" Type="http://schemas.openxmlformats.org/officeDocument/2006/relationships/image" Target="../media/image1.jp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79.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jp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81.xml"/><Relationship Id="rId4" Type="http://schemas.openxmlformats.org/officeDocument/2006/relationships/image" Target="../media/image1.jp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83.xml"/><Relationship Id="rId5" Type="http://schemas.openxmlformats.org/officeDocument/2006/relationships/image" Target="../media/image14.png"/><Relationship Id="rId4" Type="http://schemas.openxmlformats.org/officeDocument/2006/relationships/image" Target="../media/image1.jp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5.emf"/><Relationship Id="rId2" Type="http://schemas.openxmlformats.org/officeDocument/2006/relationships/tags" Target="../tags/tag85.xml"/><Relationship Id="rId1" Type="http://schemas.openxmlformats.org/officeDocument/2006/relationships/vmlDrawing" Target="../drawings/vmlDrawing10.vml"/><Relationship Id="rId6" Type="http://schemas.openxmlformats.org/officeDocument/2006/relationships/package" Target="../embeddings/Microsoft_Visio_Drawing77.vsdx"/><Relationship Id="rId5" Type="http://schemas.openxmlformats.org/officeDocument/2006/relationships/image" Target="../media/image1.jpg"/><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6.emf"/><Relationship Id="rId2" Type="http://schemas.openxmlformats.org/officeDocument/2006/relationships/tags" Target="../tags/tag87.xml"/><Relationship Id="rId1" Type="http://schemas.openxmlformats.org/officeDocument/2006/relationships/vmlDrawing" Target="../drawings/vmlDrawing11.vml"/><Relationship Id="rId6" Type="http://schemas.openxmlformats.org/officeDocument/2006/relationships/package" Target="../embeddings/Microsoft_Visio_Drawing88.vsdx"/><Relationship Id="rId5" Type="http://schemas.openxmlformats.org/officeDocument/2006/relationships/image" Target="../media/image1.jpg"/><Relationship Id="rId4"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7.emf"/><Relationship Id="rId2" Type="http://schemas.openxmlformats.org/officeDocument/2006/relationships/tags" Target="../tags/tag89.xml"/><Relationship Id="rId1" Type="http://schemas.openxmlformats.org/officeDocument/2006/relationships/vmlDrawing" Target="../drawings/vmlDrawing12.vml"/><Relationship Id="rId6" Type="http://schemas.openxmlformats.org/officeDocument/2006/relationships/package" Target="../embeddings/Microsoft_Visio_Drawing99.vsdx"/><Relationship Id="rId5" Type="http://schemas.openxmlformats.org/officeDocument/2006/relationships/image" Target="../media/image1.jpg"/><Relationship Id="rId4"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8" Type="http://schemas.openxmlformats.org/officeDocument/2006/relationships/hyperlink" Target="https://en.wikipedia.org/wiki/Standardization" TargetMode="External"/><Relationship Id="rId3" Type="http://schemas.openxmlformats.org/officeDocument/2006/relationships/notesSlide" Target="../notesSlides/notesSlide45.xml"/><Relationship Id="rId7" Type="http://schemas.openxmlformats.org/officeDocument/2006/relationships/hyperlink" Target="https://en.wikipedia.org/wiki/Internet_of_Things" TargetMode="External"/><Relationship Id="rId2" Type="http://schemas.openxmlformats.org/officeDocument/2006/relationships/slideLayout" Target="../slideLayouts/slideLayout2.xml"/><Relationship Id="rId1" Type="http://schemas.openxmlformats.org/officeDocument/2006/relationships/tags" Target="../tags/tag91.xml"/><Relationship Id="rId6" Type="http://schemas.openxmlformats.org/officeDocument/2006/relationships/hyperlink" Target="https://en.wikipedia.org/wiki/Service-oriented_architecture" TargetMode="External"/><Relationship Id="rId5" Type="http://schemas.openxmlformats.org/officeDocument/2006/relationships/hyperlink" Target="https://en.wikipedia.org/wiki/Software_architecture" TargetMode="External"/><Relationship Id="rId4" Type="http://schemas.openxmlformats.org/officeDocument/2006/relationships/image" Target="../media/image1.jpg"/><Relationship Id="rId9" Type="http://schemas.openxmlformats.org/officeDocument/2006/relationships/hyperlink" Target="https://en.wikipedia.org/wiki/Consortium" TargetMode="Externa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93.xml"/><Relationship Id="rId5" Type="http://schemas.openxmlformats.org/officeDocument/2006/relationships/image" Target="../media/image18.png"/><Relationship Id="rId4" Type="http://schemas.openxmlformats.org/officeDocument/2006/relationships/image" Target="../media/image1.jp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95.xml"/><Relationship Id="rId4" Type="http://schemas.openxmlformats.org/officeDocument/2006/relationships/image" Target="../media/image1.jp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97.xml"/><Relationship Id="rId4" Type="http://schemas.openxmlformats.org/officeDocument/2006/relationships/image" Target="../media/image1.jp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99.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jp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01.xml"/><Relationship Id="rId5" Type="http://schemas.openxmlformats.org/officeDocument/2006/relationships/image" Target="../media/image19.png"/><Relationship Id="rId4" Type="http://schemas.openxmlformats.org/officeDocument/2006/relationships/image" Target="../media/image1.jp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03.xml"/><Relationship Id="rId4" Type="http://schemas.openxmlformats.org/officeDocument/2006/relationships/image" Target="../media/image1.jp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105.xml"/><Relationship Id="rId4" Type="http://schemas.openxmlformats.org/officeDocument/2006/relationships/image" Target="../media/image1.jp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107.xml"/><Relationship Id="rId5" Type="http://schemas.openxmlformats.org/officeDocument/2006/relationships/image" Target="../media/image20.png"/><Relationship Id="rId4" Type="http://schemas.openxmlformats.org/officeDocument/2006/relationships/image" Target="../media/image1.jp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109.xml"/><Relationship Id="rId4" Type="http://schemas.openxmlformats.org/officeDocument/2006/relationships/image" Target="../media/image1.jp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111.xml"/><Relationship Id="rId5" Type="http://schemas.openxmlformats.org/officeDocument/2006/relationships/image" Target="../media/image21.png"/><Relationship Id="rId4" Type="http://schemas.openxmlformats.org/officeDocument/2006/relationships/image" Target="../media/image1.jp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113.xml"/><Relationship Id="rId5" Type="http://schemas.openxmlformats.org/officeDocument/2006/relationships/image" Target="../media/image22.png"/><Relationship Id="rId4" Type="http://schemas.openxmlformats.org/officeDocument/2006/relationships/image" Target="../media/image1.jp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115.xml"/><Relationship Id="rId5" Type="http://schemas.openxmlformats.org/officeDocument/2006/relationships/image" Target="../media/image23.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emf"/><Relationship Id="rId2" Type="http://schemas.openxmlformats.org/officeDocument/2006/relationships/tags" Target="../tags/tag13.xml"/><Relationship Id="rId1" Type="http://schemas.openxmlformats.org/officeDocument/2006/relationships/vmlDrawing" Target="../drawings/vmlDrawing1.vml"/><Relationship Id="rId6" Type="http://schemas.openxmlformats.org/officeDocument/2006/relationships/package" Target="../embeddings/Microsoft_Visio_Drawing11.vsdx"/><Relationship Id="rId5" Type="http://schemas.openxmlformats.org/officeDocument/2006/relationships/image" Target="../media/image1.jp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emf"/><Relationship Id="rId2" Type="http://schemas.openxmlformats.org/officeDocument/2006/relationships/tags" Target="../tags/tag15.xml"/><Relationship Id="rId1" Type="http://schemas.openxmlformats.org/officeDocument/2006/relationships/vmlDrawing" Target="../drawings/vmlDrawing2.vml"/><Relationship Id="rId6" Type="http://schemas.openxmlformats.org/officeDocument/2006/relationships/package" Target="../embeddings/Microsoft_Visio_Drawing22.vsdx"/><Relationship Id="rId5" Type="http://schemas.openxmlformats.org/officeDocument/2006/relationships/image" Target="../media/image1.jp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emf"/><Relationship Id="rId2" Type="http://schemas.openxmlformats.org/officeDocument/2006/relationships/tags" Target="../tags/tag19.xml"/><Relationship Id="rId1" Type="http://schemas.openxmlformats.org/officeDocument/2006/relationships/vmlDrawing" Target="../drawings/vmlDrawing3.vml"/><Relationship Id="rId6" Type="http://schemas.openxmlformats.org/officeDocument/2006/relationships/package" Target="../embeddings/Microsoft_Visio_Drawing33.vsdx"/><Relationship Id="rId5" Type="http://schemas.openxmlformats.org/officeDocument/2006/relationships/image" Target="../media/image1.jp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Titel 1"/>
          <p:cNvSpPr>
            <a:spLocks noGrp="1"/>
          </p:cNvSpPr>
          <p:nvPr>
            <p:ph type="ctrTitle"/>
          </p:nvPr>
        </p:nvSpPr>
        <p:spPr>
          <a:xfrm>
            <a:off x="764405" y="333882"/>
            <a:ext cx="8144301" cy="624015"/>
          </a:xfrm>
        </p:spPr>
        <p:txBody>
          <a:bodyPr>
            <a:normAutofit fontScale="90000"/>
          </a:bodyPr>
          <a:lstStyle/>
          <a:p>
            <a:r>
              <a:rPr lang="en-US" sz="4800" dirty="0" smtClean="0"/>
              <a:t>SOA Patterns</a:t>
            </a:r>
            <a:br>
              <a:rPr lang="en-US" sz="4800" dirty="0" smtClean="0"/>
            </a:br>
            <a:r>
              <a:rPr lang="en-US" sz="4900" dirty="0" smtClean="0"/>
              <a:t>(</a:t>
            </a:r>
            <a:r>
              <a:rPr lang="en-US" sz="4900" dirty="0" smtClean="0"/>
              <a:t>Service </a:t>
            </a:r>
            <a:r>
              <a:rPr lang="en-US" sz="4900" dirty="0" smtClean="0"/>
              <a:t>Oriented Architecture)</a:t>
            </a:r>
            <a:endParaRPr lang="en-US" sz="4900" dirty="0"/>
          </a:p>
        </p:txBody>
      </p:sp>
      <p:sp>
        <p:nvSpPr>
          <p:cNvPr id="3" name="Untertitel 2"/>
          <p:cNvSpPr>
            <a:spLocks noGrp="1"/>
          </p:cNvSpPr>
          <p:nvPr>
            <p:ph type="subTitle" idx="1"/>
          </p:nvPr>
        </p:nvSpPr>
        <p:spPr>
          <a:xfrm>
            <a:off x="-118872" y="4754372"/>
            <a:ext cx="8949457" cy="1752600"/>
          </a:xfrm>
        </p:spPr>
        <p:txBody>
          <a:bodyPr>
            <a:normAutofit/>
          </a:bodyPr>
          <a:lstStyle/>
          <a:p>
            <a:r>
              <a:rPr lang="en-US" dirty="0"/>
              <a:t>Lecture </a:t>
            </a:r>
            <a:r>
              <a:rPr lang="en-US" dirty="0" smtClean="0"/>
              <a:t>7 (week 8)</a:t>
            </a:r>
            <a:endParaRPr lang="en-US" dirty="0"/>
          </a:p>
          <a:p>
            <a:endParaRPr lang="en-US" dirty="0"/>
          </a:p>
          <a:p>
            <a:r>
              <a:rPr lang="en-US" dirty="0" smtClean="0"/>
              <a:t>CSCI </a:t>
            </a:r>
            <a:r>
              <a:rPr lang="en-US" dirty="0"/>
              <a:t>6628</a:t>
            </a:r>
          </a:p>
          <a:p>
            <a:endParaRPr lang="en-US" dirty="0" smtClean="0"/>
          </a:p>
          <a:p>
            <a:endParaRPr lang="en-US" dirty="0"/>
          </a:p>
          <a:p>
            <a:endParaRPr lang="en-US" dirty="0"/>
          </a:p>
          <a:p>
            <a:endParaRPr lang="en-US" dirty="0" smtClean="0"/>
          </a:p>
          <a:p>
            <a:endParaRPr lang="en-US" dirty="0" smtClean="0"/>
          </a:p>
          <a:p>
            <a:endParaRPr lang="en-US" dirty="0"/>
          </a:p>
        </p:txBody>
      </p:sp>
      <p:sp>
        <p:nvSpPr>
          <p:cNvPr id="4" name="TextBox 3"/>
          <p:cNvSpPr txBox="1"/>
          <p:nvPr/>
        </p:nvSpPr>
        <p:spPr>
          <a:xfrm>
            <a:off x="1009636" y="2402066"/>
            <a:ext cx="7525512" cy="1569660"/>
          </a:xfrm>
          <a:prstGeom prst="rect">
            <a:avLst/>
          </a:prstGeom>
          <a:noFill/>
        </p:spPr>
        <p:txBody>
          <a:bodyPr wrap="square" rtlCol="0">
            <a:spAutoFit/>
          </a:bodyPr>
          <a:lstStyle/>
          <a:p>
            <a:pPr marL="285750" indent="-285750">
              <a:buFont typeface="Arial" panose="020B0604020202020204" pitchFamily="34" charset="0"/>
              <a:buChar char="•"/>
            </a:pPr>
            <a:r>
              <a:rPr lang="en-US" sz="3200" dirty="0" smtClean="0"/>
              <a:t>Request/Reply</a:t>
            </a:r>
          </a:p>
          <a:p>
            <a:pPr marL="285750" indent="-285750">
              <a:buFont typeface="Arial" panose="020B0604020202020204" pitchFamily="34" charset="0"/>
              <a:buChar char="•"/>
            </a:pPr>
            <a:r>
              <a:rPr lang="en-US" sz="3200" dirty="0" smtClean="0"/>
              <a:t>Request/Reaction</a:t>
            </a:r>
          </a:p>
          <a:p>
            <a:pPr marL="285750" indent="-285750">
              <a:buFont typeface="Arial" panose="020B0604020202020204" pitchFamily="34" charset="0"/>
              <a:buChar char="•"/>
            </a:pPr>
            <a:r>
              <a:rPr lang="en-US" sz="3200" dirty="0" smtClean="0"/>
              <a:t>Saga (Story) Pattern</a:t>
            </a:r>
            <a:endParaRPr lang="en-US" sz="3200" dirty="0"/>
          </a:p>
        </p:txBody>
      </p:sp>
      <p:sp>
        <p:nvSpPr>
          <p:cNvPr id="5" name="Rectangle 4"/>
          <p:cNvSpPr/>
          <p:nvPr/>
        </p:nvSpPr>
        <p:spPr>
          <a:xfrm>
            <a:off x="1331537" y="1260102"/>
            <a:ext cx="8788400" cy="584775"/>
          </a:xfrm>
          <a:prstGeom prst="rect">
            <a:avLst/>
          </a:prstGeom>
        </p:spPr>
        <p:txBody>
          <a:bodyPr wrap="square">
            <a:spAutoFit/>
          </a:bodyPr>
          <a:lstStyle/>
          <a:p>
            <a:r>
              <a:rPr lang="en-US" sz="3200" dirty="0" smtClean="0"/>
              <a:t>…an </a:t>
            </a:r>
            <a:r>
              <a:rPr lang="en-US" sz="3200" dirty="0"/>
              <a:t>architectural style for distributed </a:t>
            </a:r>
            <a:r>
              <a:rPr lang="en-US" sz="3200" dirty="0" smtClean="0"/>
              <a:t>systems</a:t>
            </a:r>
            <a:endParaRPr lang="en-US" sz="3200" dirty="0"/>
          </a:p>
        </p:txBody>
      </p:sp>
      <p:sp>
        <p:nvSpPr>
          <p:cNvPr id="7"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18659706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jClassifierImageBottom"/>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Rectangle 1"/>
          <p:cNvSpPr/>
          <p:nvPr/>
        </p:nvSpPr>
        <p:spPr>
          <a:xfrm>
            <a:off x="135228" y="39837"/>
            <a:ext cx="8918620" cy="5201424"/>
          </a:xfrm>
          <a:prstGeom prst="rect">
            <a:avLst/>
          </a:prstGeom>
        </p:spPr>
        <p:txBody>
          <a:bodyPr wrap="square">
            <a:spAutoFit/>
          </a:bodyPr>
          <a:lstStyle/>
          <a:p>
            <a:pPr algn="ctr"/>
            <a:r>
              <a:rPr lang="x-none" sz="4400" b="1"/>
              <a:t>Message Correlation</a:t>
            </a:r>
            <a:endParaRPr lang="en-US" sz="4400" b="1" dirty="0"/>
          </a:p>
          <a:p>
            <a:r>
              <a:rPr lang="en-US" sz="2400" dirty="0"/>
              <a:t>It is possible that a requestor may have several requests active at a time, so the provider needs to include data within the response to identify which request it is responding to. A common way of addressing this requirement is through a </a:t>
            </a:r>
            <a:r>
              <a:rPr lang="en-US" sz="2400" b="1" i="1" dirty="0"/>
              <a:t>correlation key</a:t>
            </a:r>
            <a:r>
              <a:rPr lang="en-US" sz="2400" dirty="0"/>
              <a:t> within a request/response message exchange pattern. </a:t>
            </a:r>
          </a:p>
          <a:p>
            <a:r>
              <a:rPr lang="en-US" sz="2400" i="1" dirty="0"/>
              <a:t>Within the scope of an application, each transaction may contain an identifier that is a Globally Unique Identifier (GUID). This identifier would be sent in the request message, and the provider would supply it as part of the response message so the requestor would understand the response. It is not recommended to share internally defined reference ids across applications and systems because it creates tight coupling</a:t>
            </a:r>
            <a:endParaRPr lang="en-US" sz="2400" dirty="0"/>
          </a:p>
        </p:txBody>
      </p:sp>
      <p:graphicFrame>
        <p:nvGraphicFramePr>
          <p:cNvPr id="3" name="Object 2"/>
          <p:cNvGraphicFramePr>
            <a:graphicFrameLocks noChangeAspect="1"/>
          </p:cNvGraphicFramePr>
          <p:nvPr>
            <p:extLst>
              <p:ext uri="{D42A27DB-BD31-4B8C-83A1-F6EECF244321}">
                <p14:modId xmlns:p14="http://schemas.microsoft.com/office/powerpoint/2010/main" val="575529106"/>
              </p:ext>
            </p:extLst>
          </p:nvPr>
        </p:nvGraphicFramePr>
        <p:xfrm>
          <a:off x="390503" y="4739697"/>
          <a:ext cx="8588375" cy="2033588"/>
        </p:xfrm>
        <a:graphic>
          <a:graphicData uri="http://schemas.openxmlformats.org/presentationml/2006/ole">
            <mc:AlternateContent xmlns:mc="http://schemas.openxmlformats.org/markup-compatibility/2006">
              <mc:Choice xmlns:v="urn:schemas-microsoft-com:vml" Requires="v">
                <p:oleObj spid="_x0000_s5184" r:id="rId6" imgW="4743401" imgH="1124003" progId="Visio.Drawing.15">
                  <p:embed/>
                </p:oleObj>
              </mc:Choice>
              <mc:Fallback>
                <p:oleObj r:id="rId6" imgW="4743401" imgH="1124003" progId="Visio.Drawing.15">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0503" y="4739697"/>
                        <a:ext cx="8588375" cy="203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BJPseudoFooter"/>
          <p:cNvSpPr txBox="1"/>
          <p:nvPr>
            <p:custDataLst>
              <p:tags r:id="rId2"/>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2509882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3"/>
          <p:cNvSpPr/>
          <p:nvPr/>
        </p:nvSpPr>
        <p:spPr>
          <a:xfrm>
            <a:off x="0" y="107400"/>
            <a:ext cx="9144000" cy="6801862"/>
          </a:xfrm>
          <a:prstGeom prst="rect">
            <a:avLst/>
          </a:prstGeom>
        </p:spPr>
        <p:txBody>
          <a:bodyPr wrap="square">
            <a:spAutoFit/>
          </a:bodyPr>
          <a:lstStyle/>
          <a:p>
            <a:pPr lvl="2" algn="ctr" fontAlgn="base"/>
            <a:r>
              <a:rPr lang="en-US" sz="4400" b="1" dirty="0">
                <a:effectLst>
                  <a:glow>
                    <a:srgbClr val="000000"/>
                  </a:glow>
                  <a:outerShdw sx="0" sy="0">
                    <a:srgbClr val="000000"/>
                  </a:outerShdw>
                  <a:reflection stA="0" endPos="0" fadeDir="0" sx="0" sy="0"/>
                </a:effectLst>
              </a:rPr>
              <a:t>Event Processing</a:t>
            </a:r>
          </a:p>
          <a:p>
            <a:r>
              <a:rPr lang="en-US" sz="2800" b="1" dirty="0"/>
              <a:t>Publish - Subscribe</a:t>
            </a:r>
          </a:p>
          <a:p>
            <a:r>
              <a:rPr lang="en-US" sz="2800" b="1" i="1" dirty="0"/>
              <a:t>Publish/subscribe</a:t>
            </a:r>
            <a:r>
              <a:rPr lang="en-US" sz="2800" dirty="0"/>
              <a:t> or </a:t>
            </a:r>
            <a:r>
              <a:rPr lang="en-US" sz="2800" b="1" i="1" dirty="0"/>
              <a:t>pub/sub</a:t>
            </a:r>
            <a:r>
              <a:rPr lang="en-US" sz="2800" dirty="0"/>
              <a:t> is a standard message exchange pattern that is utilized </a:t>
            </a:r>
            <a:r>
              <a:rPr lang="en-US" sz="2800" i="1" dirty="0"/>
              <a:t>primarily</a:t>
            </a:r>
            <a:r>
              <a:rPr lang="en-US" sz="2800" dirty="0"/>
              <a:t> (although not exclusively) for event notifications i.e. one application sends a message to inform another system that a change occurred within its boundaries. This pattern consists of two steps:</a:t>
            </a:r>
          </a:p>
          <a:p>
            <a:pPr marL="514350" lvl="0" indent="-514350">
              <a:buFont typeface="+mj-lt"/>
              <a:buAutoNum type="arabicPeriod"/>
            </a:pPr>
            <a:r>
              <a:rPr lang="en-US" sz="2800" dirty="0"/>
              <a:t>A consumer interested in receiving notifications </a:t>
            </a:r>
            <a:r>
              <a:rPr lang="en-US" sz="2800" b="1" i="1" dirty="0"/>
              <a:t>subscribes</a:t>
            </a:r>
            <a:r>
              <a:rPr lang="en-US" sz="2800" dirty="0"/>
              <a:t> to a topic associated with the notification message. This is usually implemented as a request/reply interaction with the reply being a confirmation of subscription.</a:t>
            </a:r>
          </a:p>
          <a:p>
            <a:pPr marL="514350" indent="-514350">
              <a:buFont typeface="+mj-lt"/>
              <a:buAutoNum type="arabicPeriod"/>
            </a:pPr>
            <a:r>
              <a:rPr lang="en-US" sz="2800" dirty="0"/>
              <a:t>The publisher pushes the notification message out to its subscribers, which in turn are </a:t>
            </a:r>
            <a:r>
              <a:rPr lang="en-US" sz="2800" i="1" dirty="0"/>
              <a:t>listening</a:t>
            </a:r>
            <a:r>
              <a:rPr lang="en-US" sz="2800" dirty="0"/>
              <a:t> and ready to receive it. This is implemented as a fire and forget pattern</a:t>
            </a:r>
          </a:p>
        </p:txBody>
      </p:sp>
      <p:sp>
        <p:nvSpPr>
          <p:cNvPr id="3"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2509882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Rectangle 1"/>
          <p:cNvSpPr/>
          <p:nvPr/>
        </p:nvSpPr>
        <p:spPr>
          <a:xfrm>
            <a:off x="0" y="7744"/>
            <a:ext cx="9144000" cy="5940088"/>
          </a:xfrm>
          <a:prstGeom prst="rect">
            <a:avLst/>
          </a:prstGeom>
        </p:spPr>
        <p:txBody>
          <a:bodyPr wrap="square">
            <a:spAutoFit/>
          </a:bodyPr>
          <a:lstStyle/>
          <a:p>
            <a:pPr algn="ctr"/>
            <a:r>
              <a:rPr lang="en-US" sz="4400" b="1" dirty="0"/>
              <a:t>Ordered Events</a:t>
            </a:r>
          </a:p>
          <a:p>
            <a:r>
              <a:rPr lang="en-US" sz="2800" dirty="0"/>
              <a:t>Ordered Events are event messages that need to maintain their order.  The pub/sub mechanism as described above although assures delivery it does not guarantee that the messages will be delivered in the same order. As a rule </a:t>
            </a:r>
            <a:r>
              <a:rPr lang="en-US" sz="2800" i="1" dirty="0"/>
              <a:t>fire and forget</a:t>
            </a:r>
            <a:r>
              <a:rPr lang="en-US" sz="2800" dirty="0"/>
              <a:t> type mechanisms </a:t>
            </a:r>
            <a:r>
              <a:rPr lang="en-US" sz="2800" dirty="0" err="1"/>
              <a:t>donot</a:t>
            </a:r>
            <a:r>
              <a:rPr lang="en-US" sz="2800" dirty="0"/>
              <a:t> assure that messages will be delivered in the same order as they were sent</a:t>
            </a:r>
            <a:r>
              <a:rPr lang="en-US" sz="2800" dirty="0" smtClean="0"/>
              <a:t>.</a:t>
            </a:r>
          </a:p>
          <a:p>
            <a:endParaRPr lang="en-US" sz="2800" dirty="0"/>
          </a:p>
          <a:p>
            <a:r>
              <a:rPr lang="en-US" sz="2800" dirty="0"/>
              <a:t>One solution for this is to utilize contiguous correlation ids as sequence numbers that can then be used by the destination application to reorder the events before they are processed. The fact that they are contiguous will also inform the destination of any possible lost or dropped messages.</a:t>
            </a:r>
          </a:p>
        </p:txBody>
      </p:sp>
      <p:sp>
        <p:nvSpPr>
          <p:cNvPr id="3"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2509882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Rectangle 1"/>
          <p:cNvSpPr/>
          <p:nvPr/>
        </p:nvSpPr>
        <p:spPr>
          <a:xfrm>
            <a:off x="109470" y="110569"/>
            <a:ext cx="8944377" cy="5078313"/>
          </a:xfrm>
          <a:prstGeom prst="rect">
            <a:avLst/>
          </a:prstGeom>
        </p:spPr>
        <p:txBody>
          <a:bodyPr wrap="square">
            <a:spAutoFit/>
          </a:bodyPr>
          <a:lstStyle/>
          <a:p>
            <a:pPr lvl="2" algn="ctr" fontAlgn="base"/>
            <a:r>
              <a:rPr lang="en-US" sz="3600" b="1" dirty="0">
                <a:effectLst>
                  <a:glow>
                    <a:srgbClr val="000000"/>
                  </a:glow>
                  <a:outerShdw sx="0" sy="0">
                    <a:srgbClr val="000000"/>
                  </a:outerShdw>
                  <a:reflection stA="0" endPos="0" fadeDir="0" sx="0" sy="0"/>
                </a:effectLst>
              </a:rPr>
              <a:t>SOA Actor Roles </a:t>
            </a:r>
            <a:r>
              <a:rPr lang="en-US" sz="3600" b="1" dirty="0" smtClean="0">
                <a:effectLst>
                  <a:glow>
                    <a:srgbClr val="000000"/>
                  </a:glow>
                  <a:outerShdw sx="0" sy="0">
                    <a:srgbClr val="000000"/>
                  </a:outerShdw>
                  <a:reflection stA="0" endPos="0" fadeDir="0" sx="0" sy="0"/>
                </a:effectLst>
              </a:rPr>
              <a:t>–Consumer </a:t>
            </a:r>
            <a:r>
              <a:rPr lang="en-US" sz="3600" b="1" dirty="0">
                <a:effectLst>
                  <a:glow>
                    <a:srgbClr val="000000"/>
                  </a:glow>
                  <a:outerShdw sx="0" sy="0">
                    <a:srgbClr val="000000"/>
                  </a:outerShdw>
                  <a:reflection stA="0" endPos="0" fadeDir="0" sx="0" sy="0"/>
                </a:effectLst>
              </a:rPr>
              <a:t>and Provider</a:t>
            </a:r>
          </a:p>
          <a:p>
            <a:r>
              <a:rPr lang="en-US" sz="2400" dirty="0"/>
              <a:t>Perhaps the most significant roles that users, actors, applications and other IT assets assume within the context of service </a:t>
            </a:r>
            <a:r>
              <a:rPr lang="en-US" sz="2400" i="1" dirty="0"/>
              <a:t>functional</a:t>
            </a:r>
            <a:r>
              <a:rPr lang="en-US" sz="2400" dirty="0"/>
              <a:t> interaction are that of the </a:t>
            </a:r>
            <a:r>
              <a:rPr lang="en-US" sz="2400" b="1" i="1" dirty="0"/>
              <a:t>consumer</a:t>
            </a:r>
            <a:r>
              <a:rPr lang="en-US" sz="2400" dirty="0"/>
              <a:t> and </a:t>
            </a:r>
            <a:r>
              <a:rPr lang="en-US" sz="2400" b="1" i="1" dirty="0"/>
              <a:t>provider</a:t>
            </a:r>
            <a:r>
              <a:rPr lang="en-US" sz="2400" dirty="0"/>
              <a:t>.  </a:t>
            </a:r>
          </a:p>
          <a:p>
            <a:endParaRPr lang="en-US" sz="2400" dirty="0" smtClean="0"/>
          </a:p>
          <a:p>
            <a:r>
              <a:rPr lang="en-US" sz="2400" dirty="0" smtClean="0"/>
              <a:t>Any </a:t>
            </a:r>
            <a:r>
              <a:rPr lang="en-US" sz="2400" dirty="0"/>
              <a:t>actor or asset in a Service Oriented Architecture may take on the role of either consumer or provider depending on its function within an activity that it participates. An application may be a consumer of a provider service that it calls out to in order to retrieve some useful information. That same application may expose the same functionality and thus act as provider to an external system that consumes the result of its work. The main point of the provider/consumer separation is that there is value in decoupling one from the other.</a:t>
            </a:r>
          </a:p>
        </p:txBody>
      </p:sp>
      <p:sp>
        <p:nvSpPr>
          <p:cNvPr id="3"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2509882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Rectangle 1"/>
          <p:cNvSpPr/>
          <p:nvPr/>
        </p:nvSpPr>
        <p:spPr>
          <a:xfrm>
            <a:off x="0" y="995"/>
            <a:ext cx="9144000" cy="6986528"/>
          </a:xfrm>
          <a:prstGeom prst="rect">
            <a:avLst/>
          </a:prstGeom>
        </p:spPr>
        <p:txBody>
          <a:bodyPr wrap="square">
            <a:spAutoFit/>
          </a:bodyPr>
          <a:lstStyle/>
          <a:p>
            <a:r>
              <a:rPr lang="en-US" sz="2800" dirty="0"/>
              <a:t>The consumer/provider roles pervade the SOA and are always functionally applicable to all service interactions. However they will correspond differently to the messaging roles depending on the type. Specifically</a:t>
            </a:r>
            <a:r>
              <a:rPr lang="en-US" sz="2800" dirty="0" smtClean="0"/>
              <a:t>:</a:t>
            </a:r>
          </a:p>
          <a:p>
            <a:endParaRPr lang="en-US" sz="2800" dirty="0"/>
          </a:p>
          <a:p>
            <a:pPr marL="285750" lvl="0" indent="-285750">
              <a:buFont typeface="Arial" panose="020B0604020202020204" pitchFamily="34" charset="0"/>
              <a:buChar char="•"/>
            </a:pPr>
            <a:r>
              <a:rPr lang="en-US" sz="2800" dirty="0"/>
              <a:t>In the request - response message pattern the requester is always implied as the consumer and the responder as the provider.  This is applicable to both synchronous and asynchronous implementations of this interaction i.e. when using a fire and forget type pattern to send a request and receive the response asynchronously by a different thread or process. </a:t>
            </a:r>
            <a:endParaRPr lang="en-US" sz="2800" dirty="0" smtClean="0"/>
          </a:p>
          <a:p>
            <a:pPr marL="285750" lvl="0" indent="-285750">
              <a:buFont typeface="Arial" panose="020B0604020202020204" pitchFamily="34" charset="0"/>
              <a:buChar char="•"/>
            </a:pPr>
            <a:endParaRPr lang="en-US" sz="2800" dirty="0" smtClean="0"/>
          </a:p>
          <a:p>
            <a:pPr marL="285750" lvl="0" indent="-285750">
              <a:buFont typeface="Arial" panose="020B0604020202020204" pitchFamily="34" charset="0"/>
              <a:buChar char="•"/>
            </a:pPr>
            <a:r>
              <a:rPr lang="en-US" sz="2800" dirty="0" smtClean="0"/>
              <a:t>A </a:t>
            </a:r>
            <a:r>
              <a:rPr lang="en-US" sz="2800" dirty="0"/>
              <a:t>subscriber is always the consumer</a:t>
            </a:r>
            <a:r>
              <a:rPr lang="en-US" sz="2800" dirty="0" smtClean="0"/>
              <a:t>.</a:t>
            </a:r>
          </a:p>
          <a:p>
            <a:pPr marL="285750" lvl="0" indent="-285750">
              <a:buFont typeface="Arial" panose="020B0604020202020204" pitchFamily="34" charset="0"/>
              <a:buChar char="•"/>
            </a:pPr>
            <a:endParaRPr lang="en-US" sz="2800" dirty="0"/>
          </a:p>
          <a:p>
            <a:pPr marL="285750" lvl="0" indent="-285750">
              <a:buFont typeface="Arial" panose="020B0604020202020204" pitchFamily="34" charset="0"/>
              <a:buChar char="•"/>
            </a:pPr>
            <a:r>
              <a:rPr lang="en-US" sz="2800" dirty="0"/>
              <a:t>A publisher (fire and forget) is always the provider.</a:t>
            </a:r>
          </a:p>
        </p:txBody>
      </p:sp>
      <p:sp>
        <p:nvSpPr>
          <p:cNvPr id="3"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2509882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Rectangle 1"/>
          <p:cNvSpPr/>
          <p:nvPr/>
        </p:nvSpPr>
        <p:spPr>
          <a:xfrm>
            <a:off x="1511593" y="127647"/>
            <a:ext cx="5667257" cy="769441"/>
          </a:xfrm>
          <a:prstGeom prst="rect">
            <a:avLst/>
          </a:prstGeom>
        </p:spPr>
        <p:txBody>
          <a:bodyPr wrap="none">
            <a:spAutoFit/>
          </a:bodyPr>
          <a:lstStyle/>
          <a:p>
            <a:pPr lvl="1"/>
            <a:r>
              <a:rPr lang="x-none" sz="4400" b="1" smtClean="0"/>
              <a:t>SOA design Principles</a:t>
            </a:r>
            <a:endParaRPr lang="en-US" sz="4400" b="1" dirty="0"/>
          </a:p>
        </p:txBody>
      </p:sp>
      <p:sp>
        <p:nvSpPr>
          <p:cNvPr id="3" name="Rectangle 2"/>
          <p:cNvSpPr/>
          <p:nvPr/>
        </p:nvSpPr>
        <p:spPr>
          <a:xfrm>
            <a:off x="0" y="891747"/>
            <a:ext cx="9002332" cy="6124754"/>
          </a:xfrm>
          <a:prstGeom prst="rect">
            <a:avLst/>
          </a:prstGeom>
        </p:spPr>
        <p:txBody>
          <a:bodyPr wrap="square">
            <a:spAutoFit/>
          </a:bodyPr>
          <a:lstStyle/>
          <a:p>
            <a:pPr lvl="2" fontAlgn="base"/>
            <a:r>
              <a:rPr lang="en-US" sz="3200" b="1" dirty="0">
                <a:effectLst>
                  <a:glow>
                    <a:srgbClr val="000000"/>
                  </a:glow>
                  <a:outerShdw sx="0" sy="0">
                    <a:srgbClr val="000000"/>
                  </a:outerShdw>
                  <a:reflection stA="0" endPos="0" fadeDir="0" sx="0" sy="0"/>
                </a:effectLst>
              </a:rPr>
              <a:t>Service Reusability</a:t>
            </a:r>
          </a:p>
          <a:p>
            <a:pPr marL="342900" indent="-342900">
              <a:buFont typeface="Arial" panose="020B0604020202020204" pitchFamily="34" charset="0"/>
              <a:buChar char="•"/>
            </a:pPr>
            <a:r>
              <a:rPr lang="x-none" sz="2400" dirty="0"/>
              <a:t>SOA encourages </a:t>
            </a:r>
            <a:r>
              <a:rPr lang="x-none" sz="2400" dirty="0" smtClean="0"/>
              <a:t>reuse</a:t>
            </a:r>
            <a:r>
              <a:rPr lang="en-US" sz="2400" dirty="0" smtClean="0"/>
              <a:t>.</a:t>
            </a:r>
            <a:r>
              <a:rPr lang="en-US" sz="2400" dirty="0"/>
              <a:t> </a:t>
            </a:r>
            <a:r>
              <a:rPr lang="en-US" sz="2400" dirty="0" smtClean="0"/>
              <a:t> </a:t>
            </a:r>
            <a:r>
              <a:rPr lang="x-none" sz="2400" dirty="0" smtClean="0"/>
              <a:t>This </a:t>
            </a:r>
            <a:r>
              <a:rPr lang="x-none" sz="2400" dirty="0"/>
              <a:t>increases the chances of reuse due to the service being able to better accommodate future requirements more readily, and helps limit that amount of service restructuring or wrapping that tends to get done for hiding services that were too specific</a:t>
            </a:r>
            <a:r>
              <a:rPr lang="x-none" sz="2400" dirty="0" smtClean="0"/>
              <a:t>.</a:t>
            </a: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x-none" sz="2400" dirty="0"/>
              <a:t>Types of reuse; inter-application interoperability, composition, utility </a:t>
            </a:r>
            <a:r>
              <a:rPr lang="x-none" sz="2400" dirty="0" smtClean="0"/>
              <a:t>services.</a:t>
            </a:r>
            <a:r>
              <a:rPr lang="en-US" sz="2400" dirty="0"/>
              <a:t> </a:t>
            </a:r>
            <a:r>
              <a:rPr lang="en-US" sz="2400" dirty="0" smtClean="0"/>
              <a:t> </a:t>
            </a:r>
            <a:r>
              <a:rPr lang="x-none" sz="2400" dirty="0" smtClean="0"/>
              <a:t>This </a:t>
            </a:r>
            <a:r>
              <a:rPr lang="x-none" sz="2400" dirty="0"/>
              <a:t>comes from the service itself (logical grouping of operations), the operations (encapsulations of functions/tasks), and the composition of the services and operations</a:t>
            </a:r>
            <a:r>
              <a:rPr lang="x-none" sz="2400" dirty="0" smtClean="0"/>
              <a:t>.</a:t>
            </a: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x-none" sz="2400" dirty="0"/>
              <a:t>The operations need to be generic. The more generic they are, the more reusable they tend to be. If they are too specific to a particular situation and context, then it is unlikely they will be able to be reused</a:t>
            </a:r>
            <a:endParaRPr lang="en-US" sz="2400" dirty="0"/>
          </a:p>
        </p:txBody>
      </p:sp>
      <p:sp>
        <p:nvSpPr>
          <p:cNvPr id="4"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2509882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jClassifierImageBottom"/>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441397142"/>
              </p:ext>
            </p:extLst>
          </p:nvPr>
        </p:nvGraphicFramePr>
        <p:xfrm>
          <a:off x="708336" y="605307"/>
          <a:ext cx="7821568" cy="5460643"/>
        </p:xfrm>
        <a:graphic>
          <a:graphicData uri="http://schemas.openxmlformats.org/presentationml/2006/ole">
            <mc:AlternateContent xmlns:mc="http://schemas.openxmlformats.org/markup-compatibility/2006">
              <mc:Choice xmlns:v="urn:schemas-microsoft-com:vml" Requires="v">
                <p:oleObj spid="_x0000_s7227" r:id="rId6" imgW="4606671" imgH="3235071" progId="Visio.Drawing.11">
                  <p:embed/>
                </p:oleObj>
              </mc:Choice>
              <mc:Fallback>
                <p:oleObj r:id="rId6" imgW="4606671" imgH="3235071" progId="Visio.Drawing.11">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336" y="605307"/>
                        <a:ext cx="7821568" cy="5460643"/>
                      </a:xfrm>
                      <a:prstGeom prst="rect">
                        <a:avLst/>
                      </a:prstGeom>
                      <a:noFill/>
                    </p:spPr>
                  </p:pic>
                </p:oleObj>
              </mc:Fallback>
            </mc:AlternateContent>
          </a:graphicData>
        </a:graphic>
      </p:graphicFrame>
      <p:sp>
        <p:nvSpPr>
          <p:cNvPr id="4" name="BJPseudoFooter"/>
          <p:cNvSpPr txBox="1"/>
          <p:nvPr>
            <p:custDataLst>
              <p:tags r:id="rId2"/>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2509882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Rectangle 1"/>
          <p:cNvSpPr/>
          <p:nvPr/>
        </p:nvSpPr>
        <p:spPr>
          <a:xfrm>
            <a:off x="90152" y="245578"/>
            <a:ext cx="8944377" cy="6247864"/>
          </a:xfrm>
          <a:prstGeom prst="rect">
            <a:avLst/>
          </a:prstGeom>
        </p:spPr>
        <p:txBody>
          <a:bodyPr wrap="square">
            <a:spAutoFit/>
          </a:bodyPr>
          <a:lstStyle/>
          <a:p>
            <a:r>
              <a:rPr lang="x-none" sz="2000" b="1"/>
              <a:t>Service autonomy</a:t>
            </a:r>
            <a:r>
              <a:rPr lang="x-none" sz="2000"/>
              <a:t> establishes an execution environment that facilitates reuse because the service has independence and self-governance. The less dependencies a service has, the broader the applicability of its reusable functionality</a:t>
            </a:r>
            <a:r>
              <a:rPr lang="x-none" sz="2000" smtClean="0"/>
              <a:t>.</a:t>
            </a:r>
            <a:endParaRPr lang="en-US" sz="2000" dirty="0" smtClean="0"/>
          </a:p>
          <a:p>
            <a:endParaRPr lang="en-US" sz="2000" dirty="0"/>
          </a:p>
          <a:p>
            <a:r>
              <a:rPr lang="x-none" sz="2000" b="1"/>
              <a:t>Service statelessness</a:t>
            </a:r>
            <a:r>
              <a:rPr lang="x-none" sz="2000"/>
              <a:t> supports reuse because it maximizes the availability of a service and typically promotes a generic service design that defers activity-specific processing outside of service logic boundaries</a:t>
            </a:r>
            <a:r>
              <a:rPr lang="x-none" sz="2000" smtClean="0"/>
              <a:t>.</a:t>
            </a:r>
            <a:endParaRPr lang="en-US" sz="2000" dirty="0" smtClean="0"/>
          </a:p>
          <a:p>
            <a:endParaRPr lang="en-US" sz="2000" dirty="0"/>
          </a:p>
          <a:p>
            <a:r>
              <a:rPr lang="x-none" sz="2000" b="1"/>
              <a:t>Service abstraction</a:t>
            </a:r>
            <a:r>
              <a:rPr lang="x-none" sz="2000"/>
              <a:t> fosters reuse because it establishes the black box concept, where processing details are completely hidden from requestors. This allows a service to simply express a generic public interface</a:t>
            </a:r>
            <a:r>
              <a:rPr lang="x-none" sz="2000" smtClean="0"/>
              <a:t>.</a:t>
            </a:r>
            <a:endParaRPr lang="en-US" sz="2000" dirty="0" smtClean="0"/>
          </a:p>
          <a:p>
            <a:endParaRPr lang="en-US" sz="2000" dirty="0"/>
          </a:p>
          <a:p>
            <a:r>
              <a:rPr lang="x-none" sz="2000" b="1"/>
              <a:t>Service discoverability</a:t>
            </a:r>
            <a:r>
              <a:rPr lang="x-none" sz="2000"/>
              <a:t> promotes reuse, as it allows requestors (and those that build requestors) to search for and discover reusable services</a:t>
            </a:r>
            <a:r>
              <a:rPr lang="x-none" sz="2000" smtClean="0"/>
              <a:t>.</a:t>
            </a:r>
            <a:endParaRPr lang="en-US" sz="2000" dirty="0" smtClean="0"/>
          </a:p>
          <a:p>
            <a:endParaRPr lang="en-US" sz="2000" dirty="0"/>
          </a:p>
          <a:p>
            <a:r>
              <a:rPr lang="x-none" sz="2000" b="1"/>
              <a:t>Service loose coupling</a:t>
            </a:r>
            <a:r>
              <a:rPr lang="x-none" sz="2000"/>
              <a:t> establishes an inherent independence that frees a service from immediate ties to others. This makes it a great deal easier to realize reuse</a:t>
            </a:r>
            <a:r>
              <a:rPr lang="x-none" sz="2000" smtClean="0"/>
              <a:t>.</a:t>
            </a:r>
            <a:endParaRPr lang="en-US" sz="2000" dirty="0" smtClean="0"/>
          </a:p>
          <a:p>
            <a:endParaRPr lang="en-US" sz="2000" dirty="0"/>
          </a:p>
          <a:p>
            <a:r>
              <a:rPr lang="x-none" sz="2000" b="1"/>
              <a:t>Service composability</a:t>
            </a:r>
            <a:r>
              <a:rPr lang="x-none" sz="2000"/>
              <a:t> is primarily possible because of reuse. The ability for one service to compose an activity around the utilization of a collection of services </a:t>
            </a:r>
            <a:endParaRPr lang="en-US" sz="2000" dirty="0"/>
          </a:p>
        </p:txBody>
      </p:sp>
      <p:sp>
        <p:nvSpPr>
          <p:cNvPr id="3"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2509882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3" name="Rectangle 2"/>
          <p:cNvSpPr/>
          <p:nvPr/>
        </p:nvSpPr>
        <p:spPr>
          <a:xfrm>
            <a:off x="-1" y="52922"/>
            <a:ext cx="9015211" cy="5570756"/>
          </a:xfrm>
          <a:prstGeom prst="rect">
            <a:avLst/>
          </a:prstGeom>
        </p:spPr>
        <p:txBody>
          <a:bodyPr wrap="square">
            <a:spAutoFit/>
          </a:bodyPr>
          <a:lstStyle/>
          <a:p>
            <a:pPr lvl="2" algn="ctr" fontAlgn="base"/>
            <a:r>
              <a:rPr lang="en-US" sz="4400" b="1" dirty="0">
                <a:effectLst>
                  <a:glow>
                    <a:srgbClr val="000000"/>
                  </a:glow>
                  <a:outerShdw sx="0" sy="0">
                    <a:srgbClr val="000000"/>
                  </a:outerShdw>
                  <a:reflection stA="0" endPos="0" fadeDir="0" sx="0" sy="0"/>
                </a:effectLst>
              </a:rPr>
              <a:t>Standardized Service Contract</a:t>
            </a:r>
          </a:p>
          <a:p>
            <a:r>
              <a:rPr lang="x-none" sz="2400"/>
              <a:t>A service should clearly define; the service endpoint, each service operation, every input and output message supported by each operation, rules and characteristics of the service and its operations</a:t>
            </a:r>
            <a:r>
              <a:rPr lang="x-none" sz="2400" smtClean="0"/>
              <a:t>.</a:t>
            </a:r>
            <a:endParaRPr lang="en-US" sz="2400" dirty="0" smtClean="0"/>
          </a:p>
          <a:p>
            <a:endParaRPr lang="en-US" sz="2400" dirty="0"/>
          </a:p>
          <a:p>
            <a:r>
              <a:rPr lang="x-none" sz="2400"/>
              <a:t>A good contract also specifies how a service goes about accomplishing its task</a:t>
            </a:r>
            <a:r>
              <a:rPr lang="x-none" sz="2400" smtClean="0"/>
              <a:t>.</a:t>
            </a:r>
            <a:endParaRPr lang="en-US" sz="2400" dirty="0" smtClean="0"/>
          </a:p>
          <a:p>
            <a:endParaRPr lang="en-US" sz="2400" dirty="0"/>
          </a:p>
          <a:p>
            <a:r>
              <a:rPr lang="x-none" sz="2400"/>
              <a:t>The contracts are a dependency for both the consumer as well as the provider. </a:t>
            </a:r>
            <a:endParaRPr lang="en-US" sz="2400" dirty="0" smtClean="0"/>
          </a:p>
          <a:p>
            <a:endParaRPr lang="en-US" sz="2400" dirty="0"/>
          </a:p>
          <a:p>
            <a:r>
              <a:rPr lang="x-none" sz="2400"/>
              <a:t>They need to be maintained in such a fashion as to not break the contract, as well as a versioning strategy that supports the changes to the service that will be required over time</a:t>
            </a:r>
            <a:endParaRPr lang="en-US" sz="2400" dirty="0"/>
          </a:p>
        </p:txBody>
      </p:sp>
      <p:sp>
        <p:nvSpPr>
          <p:cNvPr id="2"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2509882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8" name="Rectangle 7"/>
          <p:cNvSpPr/>
          <p:nvPr/>
        </p:nvSpPr>
        <p:spPr>
          <a:xfrm>
            <a:off x="174171" y="480535"/>
            <a:ext cx="8969829" cy="4001095"/>
          </a:xfrm>
          <a:prstGeom prst="rect">
            <a:avLst/>
          </a:prstGeom>
        </p:spPr>
        <p:txBody>
          <a:bodyPr wrap="square">
            <a:spAutoFit/>
          </a:bodyPr>
          <a:lstStyle/>
          <a:p>
            <a:pPr algn="ctr"/>
            <a:r>
              <a:rPr lang="en-US" sz="4400" dirty="0" smtClean="0">
                <a:latin typeface="Verdana" panose="020B0604030504040204" pitchFamily="34" charset="0"/>
              </a:rPr>
              <a:t>Service Contract – WSDL</a:t>
            </a:r>
          </a:p>
          <a:p>
            <a:endParaRPr lang="en-US" dirty="0" smtClean="0">
              <a:latin typeface="Verdana" panose="020B0604030504040204" pitchFamily="34" charset="0"/>
            </a:endParaRPr>
          </a:p>
          <a:p>
            <a:pPr marL="457200" indent="-457200">
              <a:buFont typeface="Arial" panose="020B0604020202020204" pitchFamily="34" charset="0"/>
              <a:buChar char="•"/>
            </a:pPr>
            <a:r>
              <a:rPr lang="en-US" sz="3200" dirty="0" smtClean="0">
                <a:latin typeface="Verdana" panose="020B0604030504040204" pitchFamily="34" charset="0"/>
              </a:rPr>
              <a:t>WSDL </a:t>
            </a:r>
            <a:r>
              <a:rPr lang="en-US" sz="3200" dirty="0">
                <a:latin typeface="Verdana" panose="020B0604030504040204" pitchFamily="34" charset="0"/>
              </a:rPr>
              <a:t>stands for Web Services Description Language. </a:t>
            </a:r>
            <a:endParaRPr lang="en-US" sz="3200" dirty="0" smtClean="0">
              <a:latin typeface="Verdana" panose="020B0604030504040204" pitchFamily="34" charset="0"/>
            </a:endParaRPr>
          </a:p>
          <a:p>
            <a:pPr marL="457200" indent="-457200">
              <a:buFont typeface="Arial" panose="020B0604020202020204" pitchFamily="34" charset="0"/>
              <a:buChar char="•"/>
            </a:pPr>
            <a:r>
              <a:rPr lang="en-US" sz="3200" dirty="0" smtClean="0">
                <a:latin typeface="Verdana" panose="020B0604030504040204" pitchFamily="34" charset="0"/>
              </a:rPr>
              <a:t>It </a:t>
            </a:r>
            <a:r>
              <a:rPr lang="en-US" sz="3200" dirty="0">
                <a:latin typeface="Verdana" panose="020B0604030504040204" pitchFamily="34" charset="0"/>
              </a:rPr>
              <a:t>is the standard format for </a:t>
            </a:r>
            <a:r>
              <a:rPr lang="en-US" sz="3200" dirty="0" smtClean="0">
                <a:latin typeface="Verdana" panose="020B0604030504040204" pitchFamily="34" charset="0"/>
              </a:rPr>
              <a:t>describing a </a:t>
            </a:r>
            <a:r>
              <a:rPr lang="en-US" sz="3200" dirty="0">
                <a:latin typeface="Verdana" panose="020B0604030504040204" pitchFamily="34" charset="0"/>
              </a:rPr>
              <a:t>web service. </a:t>
            </a:r>
            <a:endParaRPr lang="en-US" sz="3200" dirty="0" smtClean="0">
              <a:latin typeface="Verdana" panose="020B0604030504040204" pitchFamily="34" charset="0"/>
            </a:endParaRPr>
          </a:p>
          <a:p>
            <a:pPr marL="457200" indent="-457200">
              <a:buFont typeface="Arial" panose="020B0604020202020204" pitchFamily="34" charset="0"/>
              <a:buChar char="•"/>
            </a:pPr>
            <a:r>
              <a:rPr lang="en-US" sz="3200" dirty="0" smtClean="0">
                <a:latin typeface="Verdana" panose="020B0604030504040204" pitchFamily="34" charset="0"/>
              </a:rPr>
              <a:t>WSDL </a:t>
            </a:r>
            <a:r>
              <a:rPr lang="en-US" sz="3200" dirty="0">
                <a:latin typeface="Verdana" panose="020B0604030504040204" pitchFamily="34" charset="0"/>
              </a:rPr>
              <a:t>was developed jointly by Microsoft and IBM.</a:t>
            </a:r>
            <a:endParaRPr lang="en-US" sz="3200" dirty="0"/>
          </a:p>
        </p:txBody>
      </p:sp>
      <p:sp>
        <p:nvSpPr>
          <p:cNvPr id="10"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3495060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5" name="Rectangle 4"/>
          <p:cNvSpPr/>
          <p:nvPr/>
        </p:nvSpPr>
        <p:spPr>
          <a:xfrm>
            <a:off x="79131" y="3165"/>
            <a:ext cx="8968153" cy="6586418"/>
          </a:xfrm>
          <a:prstGeom prst="rect">
            <a:avLst/>
          </a:prstGeom>
        </p:spPr>
        <p:txBody>
          <a:bodyPr wrap="square">
            <a:spAutoFit/>
          </a:bodyPr>
          <a:lstStyle/>
          <a:p>
            <a:pPr algn="ctr"/>
            <a:r>
              <a:rPr lang="en-US" sz="4400" b="1" dirty="0"/>
              <a:t>Service Oriented Architecture</a:t>
            </a:r>
          </a:p>
          <a:p>
            <a:r>
              <a:rPr lang="en-US" dirty="0"/>
              <a:t> </a:t>
            </a:r>
          </a:p>
          <a:p>
            <a:r>
              <a:rPr lang="en-US" sz="2000" b="1" i="1" dirty="0"/>
              <a:t>Service Oriented Architecture (SOA) is a paradigm for organizing and utilizing distributed capabilities that may be under the control of different ownership domains.</a:t>
            </a:r>
          </a:p>
          <a:p>
            <a:pPr algn="r"/>
            <a:r>
              <a:rPr lang="en-US" sz="2000" i="1" dirty="0"/>
              <a:t>OASIS SOA reference model</a:t>
            </a:r>
            <a:endParaRPr lang="en-US" sz="2000" dirty="0"/>
          </a:p>
          <a:p>
            <a:endParaRPr lang="en-US" sz="2000" b="1" i="1" dirty="0" smtClean="0"/>
          </a:p>
          <a:p>
            <a:r>
              <a:rPr lang="en-US" sz="2000" b="1" i="1" dirty="0" smtClean="0"/>
              <a:t>The </a:t>
            </a:r>
            <a:r>
              <a:rPr lang="en-US" sz="2000" b="1" i="1" dirty="0"/>
              <a:t>SOA approach to architecture helps with separating the concerns of what needs to get done from how it gets done, where it gets done, or who or what does it.</a:t>
            </a:r>
            <a:endParaRPr lang="en-US" sz="2000" b="1" dirty="0"/>
          </a:p>
          <a:p>
            <a:pPr algn="r"/>
            <a:r>
              <a:rPr lang="en-US" sz="2000" i="1" dirty="0" smtClean="0"/>
              <a:t>OMG</a:t>
            </a:r>
            <a:r>
              <a:rPr lang="en-US" sz="2000" dirty="0"/>
              <a:t> </a:t>
            </a:r>
          </a:p>
          <a:p>
            <a:r>
              <a:rPr lang="en-US" sz="2000" b="1" i="1" dirty="0"/>
              <a:t>A service is value delivered to another through a well-defined interface and available to a community (which may be the general public). A service results in work provided to one by another.</a:t>
            </a:r>
            <a:endParaRPr lang="en-US" sz="2000" b="1" dirty="0"/>
          </a:p>
          <a:p>
            <a:pPr algn="r"/>
            <a:r>
              <a:rPr lang="en-US" sz="2000" i="1" dirty="0"/>
              <a:t>OMG</a:t>
            </a:r>
            <a:endParaRPr lang="en-US" sz="2000" dirty="0"/>
          </a:p>
          <a:p>
            <a:r>
              <a:rPr lang="en-US" sz="2000" dirty="0"/>
              <a:t>SOA starts with a simple idea – the concept of </a:t>
            </a:r>
            <a:r>
              <a:rPr lang="en-US" sz="2000" i="1" dirty="0"/>
              <a:t>service</a:t>
            </a:r>
            <a:r>
              <a:rPr lang="en-US" sz="2000" dirty="0"/>
              <a:t>.</a:t>
            </a:r>
          </a:p>
          <a:p>
            <a:endParaRPr lang="en-US" sz="2000" dirty="0" smtClean="0"/>
          </a:p>
          <a:p>
            <a:r>
              <a:rPr lang="en-US" sz="2000" dirty="0" smtClean="0"/>
              <a:t>This </a:t>
            </a:r>
            <a:r>
              <a:rPr lang="en-US" sz="2000" dirty="0"/>
              <a:t>makes it possible to introduce other ideas, such as </a:t>
            </a:r>
            <a:r>
              <a:rPr lang="en-US" sz="2000" i="1" dirty="0"/>
              <a:t>service bus</a:t>
            </a:r>
            <a:r>
              <a:rPr lang="en-US" sz="2000" dirty="0"/>
              <a:t>, </a:t>
            </a:r>
            <a:r>
              <a:rPr lang="en-US" sz="2000" i="1" dirty="0"/>
              <a:t>service composition</a:t>
            </a:r>
            <a:r>
              <a:rPr lang="en-US" sz="2000" dirty="0"/>
              <a:t>, and </a:t>
            </a:r>
            <a:r>
              <a:rPr lang="en-US" sz="2000" i="1" dirty="0"/>
              <a:t>service virtualization</a:t>
            </a:r>
            <a:r>
              <a:rPr lang="en-US" sz="2000" dirty="0"/>
              <a:t>, each of which can be applied to enterprise, program and project architecture in order to deliver benefits.</a:t>
            </a:r>
            <a:r>
              <a:rPr lang="en-US" dirty="0"/>
              <a:t> </a:t>
            </a:r>
          </a:p>
        </p:txBody>
      </p:sp>
      <p:sp>
        <p:nvSpPr>
          <p:cNvPr id="2"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1655997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
        <p:nvSpPr>
          <p:cNvPr id="4" name="Rectangle 3"/>
          <p:cNvSpPr/>
          <p:nvPr/>
        </p:nvSpPr>
        <p:spPr>
          <a:xfrm>
            <a:off x="0" y="178553"/>
            <a:ext cx="9144000" cy="6247864"/>
          </a:xfrm>
          <a:prstGeom prst="rect">
            <a:avLst/>
          </a:prstGeom>
        </p:spPr>
        <p:txBody>
          <a:bodyPr wrap="square">
            <a:spAutoFit/>
          </a:bodyPr>
          <a:lstStyle/>
          <a:p>
            <a:pPr algn="ctr"/>
            <a:r>
              <a:rPr lang="en-US" sz="3600" b="1" dirty="0">
                <a:latin typeface="Helvetica,Bold"/>
              </a:rPr>
              <a:t>Features of WSDL</a:t>
            </a:r>
          </a:p>
          <a:p>
            <a:r>
              <a:rPr lang="en-US" sz="2800" dirty="0">
                <a:latin typeface="Symbol" panose="05050102010706020507" pitchFamily="18" charset="2"/>
              </a:rPr>
              <a:t> </a:t>
            </a:r>
            <a:r>
              <a:rPr lang="en-US" sz="2800" dirty="0">
                <a:latin typeface="Verdana" panose="020B0604030504040204" pitchFamily="34" charset="0"/>
              </a:rPr>
              <a:t>WSDL is an XML-based protocol for information exchange in decentralized and</a:t>
            </a:r>
          </a:p>
          <a:p>
            <a:r>
              <a:rPr lang="en-US" sz="2800" dirty="0">
                <a:latin typeface="Verdana" panose="020B0604030504040204" pitchFamily="34" charset="0"/>
              </a:rPr>
              <a:t>distributed environments.</a:t>
            </a:r>
          </a:p>
          <a:p>
            <a:r>
              <a:rPr lang="en-US" sz="2800" dirty="0">
                <a:latin typeface="Symbol" panose="05050102010706020507" pitchFamily="18" charset="2"/>
              </a:rPr>
              <a:t> </a:t>
            </a:r>
            <a:r>
              <a:rPr lang="en-US" sz="2800" dirty="0">
                <a:latin typeface="Verdana" panose="020B0604030504040204" pitchFamily="34" charset="0"/>
              </a:rPr>
              <a:t>WSDL definitions describe how to access a web service and what operations it will perform.</a:t>
            </a:r>
          </a:p>
          <a:p>
            <a:r>
              <a:rPr lang="en-US" sz="2800" dirty="0">
                <a:latin typeface="Symbol" panose="05050102010706020507" pitchFamily="18" charset="2"/>
              </a:rPr>
              <a:t> </a:t>
            </a:r>
            <a:r>
              <a:rPr lang="en-US" sz="2800" dirty="0">
                <a:latin typeface="Verdana" panose="020B0604030504040204" pitchFamily="34" charset="0"/>
              </a:rPr>
              <a:t>WSDL is a language for describing how to interface with XML-based services.</a:t>
            </a:r>
          </a:p>
          <a:p>
            <a:r>
              <a:rPr lang="en-US" sz="2800" dirty="0">
                <a:latin typeface="Symbol" panose="05050102010706020507" pitchFamily="18" charset="2"/>
              </a:rPr>
              <a:t> </a:t>
            </a:r>
            <a:r>
              <a:rPr lang="en-US" sz="2800" dirty="0">
                <a:latin typeface="Verdana" panose="020B0604030504040204" pitchFamily="34" charset="0"/>
              </a:rPr>
              <a:t>WSDL is an integral part of Universal Description, Discovery, and Integration (UDDI),</a:t>
            </a:r>
          </a:p>
          <a:p>
            <a:r>
              <a:rPr lang="en-US" sz="2800" dirty="0">
                <a:latin typeface="Verdana" panose="020B0604030504040204" pitchFamily="34" charset="0"/>
              </a:rPr>
              <a:t>an XML-based worldwide business registry.</a:t>
            </a:r>
          </a:p>
          <a:p>
            <a:r>
              <a:rPr lang="en-US" sz="2800" dirty="0">
                <a:latin typeface="Symbol" panose="05050102010706020507" pitchFamily="18" charset="2"/>
              </a:rPr>
              <a:t> </a:t>
            </a:r>
            <a:r>
              <a:rPr lang="en-US" sz="2800" dirty="0">
                <a:latin typeface="Verdana" panose="020B0604030504040204" pitchFamily="34" charset="0"/>
              </a:rPr>
              <a:t>WSDL is the language that UDDI uses.</a:t>
            </a:r>
          </a:p>
          <a:p>
            <a:r>
              <a:rPr lang="en-US" sz="2800" dirty="0">
                <a:latin typeface="Symbol" panose="05050102010706020507" pitchFamily="18" charset="2"/>
              </a:rPr>
              <a:t> </a:t>
            </a:r>
            <a:r>
              <a:rPr lang="en-US" sz="2800" dirty="0">
                <a:latin typeface="Verdana" panose="020B0604030504040204" pitchFamily="34" charset="0"/>
              </a:rPr>
              <a:t>WSDL is pronounced as 'wiz-dull' and spelled out as 'W-S-D-L'</a:t>
            </a:r>
            <a:endParaRPr lang="en-US" sz="2800" dirty="0"/>
          </a:p>
        </p:txBody>
      </p:sp>
    </p:spTree>
    <p:extLst>
      <p:ext uri="{BB962C8B-B14F-4D97-AF65-F5344CB8AC3E}">
        <p14:creationId xmlns:p14="http://schemas.microsoft.com/office/powerpoint/2010/main" val="543498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
        <p:nvSpPr>
          <p:cNvPr id="5" name="Rectangle 4"/>
          <p:cNvSpPr/>
          <p:nvPr/>
        </p:nvSpPr>
        <p:spPr>
          <a:xfrm>
            <a:off x="228600" y="20828"/>
            <a:ext cx="8788400" cy="4616648"/>
          </a:xfrm>
          <a:prstGeom prst="rect">
            <a:avLst/>
          </a:prstGeom>
        </p:spPr>
        <p:txBody>
          <a:bodyPr wrap="square">
            <a:spAutoFit/>
          </a:bodyPr>
          <a:lstStyle/>
          <a:p>
            <a:pPr algn="ctr"/>
            <a:r>
              <a:rPr lang="en-US" sz="3600" b="1" dirty="0">
                <a:latin typeface="Helvetica,Bold"/>
              </a:rPr>
              <a:t>WSDL Usage</a:t>
            </a:r>
          </a:p>
          <a:p>
            <a:endParaRPr lang="en-US" dirty="0" smtClean="0">
              <a:latin typeface="Verdana" panose="020B0604030504040204" pitchFamily="34" charset="0"/>
            </a:endParaRPr>
          </a:p>
          <a:p>
            <a:pPr marL="342900" indent="-342900">
              <a:buFont typeface="Arial" panose="020B0604020202020204" pitchFamily="34" charset="0"/>
              <a:buChar char="•"/>
            </a:pPr>
            <a:r>
              <a:rPr lang="en-US" sz="2400" dirty="0" smtClean="0">
                <a:latin typeface="Verdana" panose="020B0604030504040204" pitchFamily="34" charset="0"/>
              </a:rPr>
              <a:t>WSDL </a:t>
            </a:r>
            <a:r>
              <a:rPr lang="en-US" sz="2400" dirty="0">
                <a:latin typeface="Verdana" panose="020B0604030504040204" pitchFamily="34" charset="0"/>
              </a:rPr>
              <a:t>is often used in combination with SOAP and XML Schema to provide web services </a:t>
            </a:r>
            <a:r>
              <a:rPr lang="en-US" sz="2400" dirty="0" smtClean="0">
                <a:latin typeface="Verdana" panose="020B0604030504040204" pitchFamily="34" charset="0"/>
              </a:rPr>
              <a:t>over the </a:t>
            </a:r>
            <a:r>
              <a:rPr lang="en-US" sz="2400" dirty="0">
                <a:latin typeface="Verdana" panose="020B0604030504040204" pitchFamily="34" charset="0"/>
              </a:rPr>
              <a:t>Internet. </a:t>
            </a:r>
            <a:endParaRPr lang="en-US" sz="2400" dirty="0" smtClean="0">
              <a:latin typeface="Verdana" panose="020B0604030504040204" pitchFamily="34" charset="0"/>
            </a:endParaRPr>
          </a:p>
          <a:p>
            <a:pPr marL="342900" indent="-342900">
              <a:buFont typeface="Arial" panose="020B0604020202020204" pitchFamily="34" charset="0"/>
              <a:buChar char="•"/>
            </a:pPr>
            <a:r>
              <a:rPr lang="en-US" sz="2400" dirty="0" smtClean="0">
                <a:latin typeface="Verdana" panose="020B0604030504040204" pitchFamily="34" charset="0"/>
              </a:rPr>
              <a:t>A </a:t>
            </a:r>
            <a:r>
              <a:rPr lang="en-US" sz="2400" dirty="0">
                <a:latin typeface="Verdana" panose="020B0604030504040204" pitchFamily="34" charset="0"/>
              </a:rPr>
              <a:t>client program connecting to a web service can read the WSDL to </a:t>
            </a:r>
            <a:r>
              <a:rPr lang="en-US" sz="2400" dirty="0" smtClean="0">
                <a:latin typeface="Verdana" panose="020B0604030504040204" pitchFamily="34" charset="0"/>
              </a:rPr>
              <a:t>determine what </a:t>
            </a:r>
            <a:r>
              <a:rPr lang="en-US" sz="2400" dirty="0">
                <a:latin typeface="Verdana" panose="020B0604030504040204" pitchFamily="34" charset="0"/>
              </a:rPr>
              <a:t>functions are available on the server. </a:t>
            </a:r>
            <a:endParaRPr lang="en-US" sz="2400" dirty="0" smtClean="0">
              <a:latin typeface="Verdana" panose="020B0604030504040204" pitchFamily="34" charset="0"/>
            </a:endParaRPr>
          </a:p>
          <a:p>
            <a:pPr marL="342900" indent="-342900">
              <a:buFont typeface="Arial" panose="020B0604020202020204" pitchFamily="34" charset="0"/>
              <a:buChar char="•"/>
            </a:pPr>
            <a:r>
              <a:rPr lang="en-US" sz="2400" dirty="0" smtClean="0">
                <a:latin typeface="Verdana" panose="020B0604030504040204" pitchFamily="34" charset="0"/>
              </a:rPr>
              <a:t>Any </a:t>
            </a:r>
            <a:r>
              <a:rPr lang="en-US" sz="2400" dirty="0">
                <a:latin typeface="Verdana" panose="020B0604030504040204" pitchFamily="34" charset="0"/>
              </a:rPr>
              <a:t>special </a:t>
            </a:r>
            <a:r>
              <a:rPr lang="en-US" sz="2400" dirty="0" err="1">
                <a:latin typeface="Verdana" panose="020B0604030504040204" pitchFamily="34" charset="0"/>
              </a:rPr>
              <a:t>datatypes</a:t>
            </a:r>
            <a:r>
              <a:rPr lang="en-US" sz="2400" dirty="0">
                <a:latin typeface="Verdana" panose="020B0604030504040204" pitchFamily="34" charset="0"/>
              </a:rPr>
              <a:t> used are embedded in </a:t>
            </a:r>
            <a:r>
              <a:rPr lang="en-US" sz="2400" dirty="0" smtClean="0">
                <a:latin typeface="Verdana" panose="020B0604030504040204" pitchFamily="34" charset="0"/>
              </a:rPr>
              <a:t>the WSDL </a:t>
            </a:r>
            <a:r>
              <a:rPr lang="en-US" sz="2400" dirty="0">
                <a:latin typeface="Verdana" panose="020B0604030504040204" pitchFamily="34" charset="0"/>
              </a:rPr>
              <a:t>file in the form of XML </a:t>
            </a:r>
            <a:r>
              <a:rPr lang="en-US" sz="2400" dirty="0" smtClean="0">
                <a:latin typeface="Verdana" panose="020B0604030504040204" pitchFamily="34" charset="0"/>
              </a:rPr>
              <a:t>Schema (XSDs). </a:t>
            </a:r>
          </a:p>
          <a:p>
            <a:pPr marL="342900" indent="-342900">
              <a:buFont typeface="Arial" panose="020B0604020202020204" pitchFamily="34" charset="0"/>
              <a:buChar char="•"/>
            </a:pPr>
            <a:r>
              <a:rPr lang="en-US" sz="2400" dirty="0" smtClean="0">
                <a:latin typeface="Verdana" panose="020B0604030504040204" pitchFamily="34" charset="0"/>
              </a:rPr>
              <a:t>The </a:t>
            </a:r>
            <a:r>
              <a:rPr lang="en-US" sz="2400" dirty="0">
                <a:latin typeface="Verdana" panose="020B0604030504040204" pitchFamily="34" charset="0"/>
              </a:rPr>
              <a:t>client can then use SOAP to actually </a:t>
            </a:r>
            <a:r>
              <a:rPr lang="en-US" sz="2400" dirty="0" smtClean="0">
                <a:latin typeface="Verdana" panose="020B0604030504040204" pitchFamily="34" charset="0"/>
              </a:rPr>
              <a:t>call one </a:t>
            </a:r>
            <a:r>
              <a:rPr lang="en-US" sz="2400" dirty="0">
                <a:latin typeface="Verdana" panose="020B0604030504040204" pitchFamily="34" charset="0"/>
              </a:rPr>
              <a:t>of </a:t>
            </a:r>
            <a:r>
              <a:rPr lang="en-US" sz="2400" dirty="0" smtClean="0">
                <a:latin typeface="Verdana" panose="020B0604030504040204" pitchFamily="34" charset="0"/>
              </a:rPr>
              <a:t>the functions </a:t>
            </a:r>
            <a:r>
              <a:rPr lang="en-US" sz="2400" dirty="0">
                <a:latin typeface="Verdana" panose="020B0604030504040204" pitchFamily="34" charset="0"/>
              </a:rPr>
              <a:t>listed in the WSDL.</a:t>
            </a:r>
            <a:endParaRPr lang="en-US" sz="2400" dirty="0"/>
          </a:p>
        </p:txBody>
      </p:sp>
    </p:spTree>
    <p:extLst>
      <p:ext uri="{BB962C8B-B14F-4D97-AF65-F5344CB8AC3E}">
        <p14:creationId xmlns:p14="http://schemas.microsoft.com/office/powerpoint/2010/main" val="1211765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
        <p:nvSpPr>
          <p:cNvPr id="7" name="Rectangle 6"/>
          <p:cNvSpPr/>
          <p:nvPr/>
        </p:nvSpPr>
        <p:spPr>
          <a:xfrm>
            <a:off x="355600" y="642258"/>
            <a:ext cx="8788400" cy="3970318"/>
          </a:xfrm>
          <a:prstGeom prst="rect">
            <a:avLst/>
          </a:prstGeom>
        </p:spPr>
        <p:txBody>
          <a:bodyPr wrap="square">
            <a:spAutoFit/>
          </a:bodyPr>
          <a:lstStyle/>
          <a:p>
            <a:pPr algn="ctr"/>
            <a:r>
              <a:rPr lang="en-US" sz="3600" b="1" dirty="0">
                <a:latin typeface="Helvetica,Bold"/>
              </a:rPr>
              <a:t>History of WSDL</a:t>
            </a:r>
          </a:p>
          <a:p>
            <a:pPr marL="342900" indent="-342900">
              <a:buFont typeface="Arial" panose="020B0604020202020204" pitchFamily="34" charset="0"/>
              <a:buChar char="•"/>
            </a:pPr>
            <a:r>
              <a:rPr lang="en-US" sz="2400" dirty="0">
                <a:latin typeface="Verdana" panose="020B0604030504040204" pitchFamily="34" charset="0"/>
              </a:rPr>
              <a:t>WSDL 1.1 was submitted as a W3C Note by </a:t>
            </a:r>
            <a:r>
              <a:rPr lang="en-US" sz="2400" dirty="0" err="1">
                <a:latin typeface="Verdana" panose="020B0604030504040204" pitchFamily="34" charset="0"/>
              </a:rPr>
              <a:t>Ariba</a:t>
            </a:r>
            <a:r>
              <a:rPr lang="en-US" sz="2400" dirty="0">
                <a:latin typeface="Verdana" panose="020B0604030504040204" pitchFamily="34" charset="0"/>
              </a:rPr>
              <a:t>, IBM, and Microsoft for describing </a:t>
            </a:r>
            <a:r>
              <a:rPr lang="en-US" sz="2400" dirty="0" smtClean="0">
                <a:latin typeface="Verdana" panose="020B0604030504040204" pitchFamily="34" charset="0"/>
              </a:rPr>
              <a:t>services for </a:t>
            </a:r>
            <a:r>
              <a:rPr lang="en-US" sz="2400" dirty="0">
                <a:latin typeface="Verdana" panose="020B0604030504040204" pitchFamily="34" charset="0"/>
              </a:rPr>
              <a:t>the W3C XML Activity on XML Protocols in March 2001</a:t>
            </a:r>
            <a:r>
              <a:rPr lang="en-US" sz="2400" dirty="0" smtClean="0">
                <a:latin typeface="Verdana" panose="020B0604030504040204" pitchFamily="34" charset="0"/>
              </a:rPr>
              <a:t>.</a:t>
            </a:r>
          </a:p>
          <a:p>
            <a:pPr marL="342900" indent="-342900">
              <a:buFont typeface="Arial" panose="020B0604020202020204" pitchFamily="34" charset="0"/>
              <a:buChar char="•"/>
            </a:pPr>
            <a:endParaRPr lang="en-US" sz="2400" dirty="0">
              <a:latin typeface="Verdana" panose="020B0604030504040204" pitchFamily="34" charset="0"/>
            </a:endParaRPr>
          </a:p>
          <a:p>
            <a:pPr marL="342900" indent="-342900">
              <a:buFont typeface="Arial" panose="020B0604020202020204" pitchFamily="34" charset="0"/>
              <a:buChar char="•"/>
            </a:pPr>
            <a:r>
              <a:rPr lang="en-US" sz="2400" dirty="0">
                <a:latin typeface="Verdana" panose="020B0604030504040204" pitchFamily="34" charset="0"/>
              </a:rPr>
              <a:t>WSDL 1.1 has not been endorsed by the World Wide Web Consortium (W3C), however it </a:t>
            </a:r>
            <a:r>
              <a:rPr lang="en-US" sz="2400" dirty="0" smtClean="0">
                <a:latin typeface="Verdana" panose="020B0604030504040204" pitchFamily="34" charset="0"/>
              </a:rPr>
              <a:t>has released </a:t>
            </a:r>
            <a:r>
              <a:rPr lang="en-US" sz="2400" dirty="0">
                <a:latin typeface="Verdana" panose="020B0604030504040204" pitchFamily="34" charset="0"/>
              </a:rPr>
              <a:t>a draft for version 2.0 that will be a recommendation (an official standard), and </a:t>
            </a:r>
            <a:r>
              <a:rPr lang="en-US" sz="2400" dirty="0" smtClean="0">
                <a:latin typeface="Verdana" panose="020B0604030504040204" pitchFamily="34" charset="0"/>
              </a:rPr>
              <a:t>thus endorsed </a:t>
            </a:r>
            <a:r>
              <a:rPr lang="en-US" sz="2400" dirty="0">
                <a:latin typeface="Verdana" panose="020B0604030504040204" pitchFamily="34" charset="0"/>
              </a:rPr>
              <a:t>by the W3C.</a:t>
            </a:r>
            <a:endParaRPr lang="en-US" sz="2400" dirty="0"/>
          </a:p>
        </p:txBody>
      </p:sp>
    </p:spTree>
    <p:extLst>
      <p:ext uri="{BB962C8B-B14F-4D97-AF65-F5344CB8AC3E}">
        <p14:creationId xmlns:p14="http://schemas.microsoft.com/office/powerpoint/2010/main" val="1340548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
        <p:nvSpPr>
          <p:cNvPr id="5" name="Rectangle 4"/>
          <p:cNvSpPr/>
          <p:nvPr/>
        </p:nvSpPr>
        <p:spPr>
          <a:xfrm>
            <a:off x="228600" y="165359"/>
            <a:ext cx="8788400" cy="5632311"/>
          </a:xfrm>
          <a:prstGeom prst="rect">
            <a:avLst/>
          </a:prstGeom>
        </p:spPr>
        <p:txBody>
          <a:bodyPr wrap="square">
            <a:spAutoFit/>
          </a:bodyPr>
          <a:lstStyle/>
          <a:p>
            <a:r>
              <a:rPr lang="en-US" sz="2400" dirty="0">
                <a:latin typeface="Verdana" panose="020B0604030504040204" pitchFamily="34" charset="0"/>
              </a:rPr>
              <a:t>WSDL breaks down web services into three specific, identifiable elements that can be combined</a:t>
            </a:r>
          </a:p>
          <a:p>
            <a:r>
              <a:rPr lang="en-US" sz="2400" dirty="0">
                <a:latin typeface="Verdana" panose="020B0604030504040204" pitchFamily="34" charset="0"/>
              </a:rPr>
              <a:t>or reused once defined</a:t>
            </a:r>
            <a:r>
              <a:rPr lang="en-US" sz="2400" dirty="0" smtClean="0">
                <a:latin typeface="Verdana" panose="020B0604030504040204" pitchFamily="34" charset="0"/>
              </a:rPr>
              <a:t>.</a:t>
            </a:r>
          </a:p>
          <a:p>
            <a:endParaRPr lang="en-US" sz="2400" dirty="0">
              <a:latin typeface="Verdana" panose="020B0604030504040204" pitchFamily="34" charset="0"/>
            </a:endParaRPr>
          </a:p>
          <a:p>
            <a:r>
              <a:rPr lang="en-US" sz="2400" dirty="0">
                <a:latin typeface="Verdana" panose="020B0604030504040204" pitchFamily="34" charset="0"/>
              </a:rPr>
              <a:t>The three major elements of WSDL that can be defined separately are:</a:t>
            </a:r>
          </a:p>
          <a:p>
            <a:pPr marL="342900" indent="-342900">
              <a:buFont typeface="Symbol" panose="05050102010706020507" pitchFamily="18" charset="2"/>
              <a:buChar char="·"/>
            </a:pPr>
            <a:r>
              <a:rPr lang="en-US" sz="2400" dirty="0" smtClean="0">
                <a:latin typeface="Verdana" panose="020B0604030504040204" pitchFamily="34" charset="0"/>
              </a:rPr>
              <a:t>Types</a:t>
            </a:r>
          </a:p>
          <a:p>
            <a:pPr marL="342900" indent="-342900">
              <a:buFont typeface="Symbol" panose="05050102010706020507" pitchFamily="18" charset="2"/>
              <a:buChar char="·"/>
            </a:pPr>
            <a:r>
              <a:rPr lang="en-US" sz="2400" dirty="0" smtClean="0">
                <a:latin typeface="Verdana" panose="020B0604030504040204" pitchFamily="34" charset="0"/>
              </a:rPr>
              <a:t>Operations</a:t>
            </a:r>
          </a:p>
          <a:p>
            <a:pPr marL="342900" indent="-342900">
              <a:buFont typeface="Symbol" panose="05050102010706020507" pitchFamily="18" charset="2"/>
              <a:buChar char="·"/>
            </a:pPr>
            <a:r>
              <a:rPr lang="en-US" sz="2400" dirty="0" smtClean="0">
                <a:latin typeface="Verdana" panose="020B0604030504040204" pitchFamily="34" charset="0"/>
              </a:rPr>
              <a:t>Binding</a:t>
            </a:r>
          </a:p>
          <a:p>
            <a:pPr marL="342900" indent="-342900">
              <a:buFont typeface="Symbol" panose="05050102010706020507" pitchFamily="18" charset="2"/>
              <a:buChar char="·"/>
            </a:pPr>
            <a:endParaRPr lang="en-US" sz="2400" dirty="0">
              <a:latin typeface="Verdana" panose="020B0604030504040204" pitchFamily="34" charset="0"/>
            </a:endParaRPr>
          </a:p>
          <a:p>
            <a:r>
              <a:rPr lang="en-US" sz="2400" dirty="0">
                <a:latin typeface="Verdana" panose="020B0604030504040204" pitchFamily="34" charset="0"/>
              </a:rPr>
              <a:t>A WSDL document has various elements, but they are contained within these three </a:t>
            </a:r>
            <a:r>
              <a:rPr lang="en-US" sz="2400" dirty="0" smtClean="0">
                <a:latin typeface="Verdana" panose="020B0604030504040204" pitchFamily="34" charset="0"/>
              </a:rPr>
              <a:t>main elements</a:t>
            </a:r>
            <a:r>
              <a:rPr lang="en-US" sz="2400" dirty="0">
                <a:latin typeface="Verdana" panose="020B0604030504040204" pitchFamily="34" charset="0"/>
              </a:rPr>
              <a:t>, which can be developed as separate documents and then </a:t>
            </a:r>
            <a:r>
              <a:rPr lang="en-US" sz="2400" dirty="0" smtClean="0">
                <a:latin typeface="Verdana" panose="020B0604030504040204" pitchFamily="34" charset="0"/>
              </a:rPr>
              <a:t>they can </a:t>
            </a:r>
            <a:r>
              <a:rPr lang="en-US" sz="2400" dirty="0">
                <a:latin typeface="Verdana" panose="020B0604030504040204" pitchFamily="34" charset="0"/>
              </a:rPr>
              <a:t>be combined </a:t>
            </a:r>
            <a:r>
              <a:rPr lang="en-US" sz="2400" dirty="0" smtClean="0">
                <a:latin typeface="Verdana" panose="020B0604030504040204" pitchFamily="34" charset="0"/>
              </a:rPr>
              <a:t>or reused </a:t>
            </a:r>
            <a:r>
              <a:rPr lang="en-US" sz="2400" dirty="0">
                <a:latin typeface="Verdana" panose="020B0604030504040204" pitchFamily="34" charset="0"/>
              </a:rPr>
              <a:t>to form complete WSDL files.</a:t>
            </a:r>
            <a:endParaRPr lang="en-US" sz="2400" dirty="0"/>
          </a:p>
        </p:txBody>
      </p:sp>
    </p:spTree>
    <p:extLst>
      <p:ext uri="{BB962C8B-B14F-4D97-AF65-F5344CB8AC3E}">
        <p14:creationId xmlns:p14="http://schemas.microsoft.com/office/powerpoint/2010/main" val="1201004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
        <p:nvSpPr>
          <p:cNvPr id="7" name="Rectangle 6"/>
          <p:cNvSpPr/>
          <p:nvPr/>
        </p:nvSpPr>
        <p:spPr>
          <a:xfrm>
            <a:off x="0" y="-108861"/>
            <a:ext cx="9144000" cy="6555641"/>
          </a:xfrm>
          <a:prstGeom prst="rect">
            <a:avLst/>
          </a:prstGeom>
        </p:spPr>
        <p:txBody>
          <a:bodyPr wrap="square">
            <a:spAutoFit/>
          </a:bodyPr>
          <a:lstStyle/>
          <a:p>
            <a:pPr algn="ctr"/>
            <a:r>
              <a:rPr lang="en-US" sz="4000" b="1" dirty="0">
                <a:latin typeface="Helvetica,Bold"/>
              </a:rPr>
              <a:t>WSDL Elements</a:t>
            </a:r>
          </a:p>
          <a:p>
            <a:r>
              <a:rPr lang="en-US" sz="2000" dirty="0">
                <a:latin typeface="Verdana" panose="020B0604030504040204" pitchFamily="34" charset="0"/>
              </a:rPr>
              <a:t>A WSDL document contains the following elements</a:t>
            </a:r>
            <a:r>
              <a:rPr lang="en-US" sz="2000" dirty="0" smtClean="0">
                <a:latin typeface="Verdana" panose="020B0604030504040204" pitchFamily="34" charset="0"/>
              </a:rPr>
              <a:t>:</a:t>
            </a:r>
          </a:p>
          <a:p>
            <a:pPr>
              <a:spcBef>
                <a:spcPts val="600"/>
              </a:spcBef>
            </a:pPr>
            <a:r>
              <a:rPr lang="en-US" sz="2000" dirty="0" smtClean="0">
                <a:latin typeface="Symbol" panose="05050102010706020507" pitchFamily="18" charset="2"/>
              </a:rPr>
              <a:t> </a:t>
            </a:r>
            <a:r>
              <a:rPr lang="en-US" sz="2000" b="1" dirty="0" smtClean="0">
                <a:latin typeface="Verdana,Bold"/>
              </a:rPr>
              <a:t>Definition</a:t>
            </a:r>
            <a:r>
              <a:rPr lang="en-US" sz="2000" b="1" dirty="0">
                <a:latin typeface="Verdana,Bold"/>
              </a:rPr>
              <a:t>: </a:t>
            </a:r>
            <a:r>
              <a:rPr lang="en-US" sz="2000" dirty="0">
                <a:latin typeface="Verdana" panose="020B0604030504040204" pitchFamily="34" charset="0"/>
              </a:rPr>
              <a:t>It is the root element of all WSDL documents. It defines the name of the </a:t>
            </a:r>
            <a:r>
              <a:rPr lang="en-US" sz="2000" dirty="0" smtClean="0">
                <a:latin typeface="Verdana" panose="020B0604030504040204" pitchFamily="34" charset="0"/>
              </a:rPr>
              <a:t>web service.</a:t>
            </a:r>
            <a:endParaRPr lang="en-US" sz="2000" dirty="0">
              <a:latin typeface="Verdana" panose="020B0604030504040204" pitchFamily="34" charset="0"/>
            </a:endParaRPr>
          </a:p>
          <a:p>
            <a:pPr>
              <a:spcBef>
                <a:spcPts val="600"/>
              </a:spcBef>
            </a:pPr>
            <a:r>
              <a:rPr lang="en-US" sz="2000" dirty="0" smtClean="0">
                <a:latin typeface="Symbol" panose="05050102010706020507" pitchFamily="18" charset="2"/>
              </a:rPr>
              <a:t> </a:t>
            </a:r>
            <a:r>
              <a:rPr lang="en-US" sz="2000" b="1" dirty="0" smtClean="0">
                <a:latin typeface="Verdana,Bold"/>
              </a:rPr>
              <a:t>Data </a:t>
            </a:r>
            <a:r>
              <a:rPr lang="en-US" sz="2000" b="1" dirty="0">
                <a:latin typeface="Verdana,Bold"/>
              </a:rPr>
              <a:t>types: </a:t>
            </a:r>
            <a:r>
              <a:rPr lang="en-US" sz="2000" dirty="0">
                <a:latin typeface="Verdana" panose="020B0604030504040204" pitchFamily="34" charset="0"/>
              </a:rPr>
              <a:t>The data types to be used in the messages are in the form of XML schemas</a:t>
            </a:r>
            <a:r>
              <a:rPr lang="en-US" sz="2000" dirty="0" smtClean="0">
                <a:latin typeface="Verdana" panose="020B0604030504040204" pitchFamily="34" charset="0"/>
              </a:rPr>
              <a:t>.</a:t>
            </a:r>
            <a:endParaRPr lang="en-US" sz="2000" dirty="0">
              <a:latin typeface="Verdana" panose="020B0604030504040204" pitchFamily="34" charset="0"/>
            </a:endParaRPr>
          </a:p>
          <a:p>
            <a:pPr>
              <a:spcBef>
                <a:spcPts val="600"/>
              </a:spcBef>
            </a:pPr>
            <a:r>
              <a:rPr lang="en-US" sz="2000" dirty="0" smtClean="0">
                <a:latin typeface="Symbol" panose="05050102010706020507" pitchFamily="18" charset="2"/>
              </a:rPr>
              <a:t> </a:t>
            </a:r>
            <a:r>
              <a:rPr lang="en-US" sz="2000" b="1" dirty="0" smtClean="0">
                <a:latin typeface="Verdana,Bold"/>
              </a:rPr>
              <a:t>Message</a:t>
            </a:r>
            <a:r>
              <a:rPr lang="en-US" sz="2000" dirty="0">
                <a:latin typeface="Verdana" panose="020B0604030504040204" pitchFamily="34" charset="0"/>
              </a:rPr>
              <a:t>: It is an abstract definition of the data, in the form of a </a:t>
            </a:r>
            <a:r>
              <a:rPr lang="en-US" sz="2000" dirty="0" smtClean="0">
                <a:latin typeface="Verdana" panose="020B0604030504040204" pitchFamily="34" charset="0"/>
              </a:rPr>
              <a:t>message.</a:t>
            </a:r>
            <a:endParaRPr lang="en-US" sz="2000" dirty="0">
              <a:latin typeface="Verdana" panose="020B0604030504040204" pitchFamily="34" charset="0"/>
            </a:endParaRPr>
          </a:p>
          <a:p>
            <a:pPr>
              <a:spcBef>
                <a:spcPts val="600"/>
              </a:spcBef>
            </a:pPr>
            <a:r>
              <a:rPr lang="en-US" sz="2000" dirty="0">
                <a:latin typeface="Symbol" panose="05050102010706020507" pitchFamily="18" charset="2"/>
              </a:rPr>
              <a:t> </a:t>
            </a:r>
            <a:r>
              <a:rPr lang="en-US" sz="2000" b="1" dirty="0">
                <a:latin typeface="Verdana,Bold"/>
              </a:rPr>
              <a:t>Operation</a:t>
            </a:r>
            <a:r>
              <a:rPr lang="en-US" sz="2000" dirty="0">
                <a:latin typeface="Verdana" panose="020B0604030504040204" pitchFamily="34" charset="0"/>
              </a:rPr>
              <a:t>: It is the abstract definition of the operation for a </a:t>
            </a:r>
            <a:r>
              <a:rPr lang="en-US" sz="2000" dirty="0" smtClean="0">
                <a:latin typeface="Verdana" panose="020B0604030504040204" pitchFamily="34" charset="0"/>
              </a:rPr>
              <a:t>message.</a:t>
            </a:r>
            <a:endParaRPr lang="en-US" sz="2000" dirty="0">
              <a:latin typeface="Verdana" panose="020B0604030504040204" pitchFamily="34" charset="0"/>
            </a:endParaRPr>
          </a:p>
          <a:p>
            <a:pPr>
              <a:spcBef>
                <a:spcPts val="600"/>
              </a:spcBef>
            </a:pPr>
            <a:r>
              <a:rPr lang="en-US" sz="2000" dirty="0" smtClean="0">
                <a:latin typeface="Symbol" panose="05050102010706020507" pitchFamily="18" charset="2"/>
              </a:rPr>
              <a:t> </a:t>
            </a:r>
            <a:r>
              <a:rPr lang="en-US" sz="2000" b="1" dirty="0" smtClean="0">
                <a:latin typeface="Verdana,Bold"/>
              </a:rPr>
              <a:t>Port </a:t>
            </a:r>
            <a:r>
              <a:rPr lang="en-US" sz="2000" b="1" dirty="0">
                <a:latin typeface="Verdana,Bold"/>
              </a:rPr>
              <a:t>type: </a:t>
            </a:r>
            <a:r>
              <a:rPr lang="en-US" sz="2000" dirty="0">
                <a:latin typeface="Verdana" panose="020B0604030504040204" pitchFamily="34" charset="0"/>
              </a:rPr>
              <a:t>It is an abstract set of operations mapped to one or more </a:t>
            </a:r>
            <a:r>
              <a:rPr lang="en-US" sz="2000" dirty="0" smtClean="0">
                <a:latin typeface="Verdana" panose="020B0604030504040204" pitchFamily="34" charset="0"/>
              </a:rPr>
              <a:t>end-points.</a:t>
            </a:r>
          </a:p>
          <a:p>
            <a:pPr>
              <a:spcBef>
                <a:spcPts val="600"/>
              </a:spcBef>
            </a:pPr>
            <a:r>
              <a:rPr lang="en-US" sz="2000" dirty="0" smtClean="0">
                <a:latin typeface="Symbol" panose="05050102010706020507" pitchFamily="18" charset="2"/>
              </a:rPr>
              <a:t> </a:t>
            </a:r>
            <a:r>
              <a:rPr lang="en-US" sz="2000" b="1" dirty="0">
                <a:latin typeface="Verdana,Bold"/>
              </a:rPr>
              <a:t>Binding: </a:t>
            </a:r>
            <a:r>
              <a:rPr lang="en-US" sz="2000" dirty="0">
                <a:latin typeface="Verdana" panose="020B0604030504040204" pitchFamily="34" charset="0"/>
              </a:rPr>
              <a:t>It is the concrete protocol and data formats for the operations and </a:t>
            </a:r>
            <a:r>
              <a:rPr lang="en-US" sz="2000" dirty="0" smtClean="0">
                <a:latin typeface="Verdana" panose="020B0604030504040204" pitchFamily="34" charset="0"/>
              </a:rPr>
              <a:t>messages defined </a:t>
            </a:r>
            <a:r>
              <a:rPr lang="en-US" sz="2000" dirty="0">
                <a:latin typeface="Verdana" panose="020B0604030504040204" pitchFamily="34" charset="0"/>
              </a:rPr>
              <a:t>for a particular port type.</a:t>
            </a:r>
          </a:p>
          <a:p>
            <a:pPr>
              <a:spcBef>
                <a:spcPts val="600"/>
              </a:spcBef>
            </a:pPr>
            <a:r>
              <a:rPr lang="en-US" sz="2000" dirty="0">
                <a:latin typeface="Symbol" panose="05050102010706020507" pitchFamily="18" charset="2"/>
              </a:rPr>
              <a:t> </a:t>
            </a:r>
            <a:r>
              <a:rPr lang="en-US" sz="2000" b="1" dirty="0">
                <a:latin typeface="Verdana,Bold"/>
              </a:rPr>
              <a:t>Port: </a:t>
            </a:r>
            <a:r>
              <a:rPr lang="en-US" sz="2000" dirty="0">
                <a:latin typeface="Verdana" panose="020B0604030504040204" pitchFamily="34" charset="0"/>
              </a:rPr>
              <a:t>It is a combination of a binding and a network address, providing the target </a:t>
            </a:r>
            <a:r>
              <a:rPr lang="en-US" sz="2000" dirty="0" smtClean="0">
                <a:latin typeface="Verdana" panose="020B0604030504040204" pitchFamily="34" charset="0"/>
              </a:rPr>
              <a:t>address of </a:t>
            </a:r>
            <a:r>
              <a:rPr lang="en-US" sz="2000" dirty="0">
                <a:latin typeface="Verdana" panose="020B0604030504040204" pitchFamily="34" charset="0"/>
              </a:rPr>
              <a:t>the service communication.</a:t>
            </a:r>
          </a:p>
          <a:p>
            <a:pPr>
              <a:spcBef>
                <a:spcPts val="600"/>
              </a:spcBef>
            </a:pPr>
            <a:r>
              <a:rPr lang="en-US" sz="2000" dirty="0">
                <a:latin typeface="Symbol" panose="05050102010706020507" pitchFamily="18" charset="2"/>
              </a:rPr>
              <a:t> </a:t>
            </a:r>
            <a:r>
              <a:rPr lang="en-US" sz="2000" b="1" dirty="0">
                <a:latin typeface="Verdana,Bold"/>
              </a:rPr>
              <a:t>Service: </a:t>
            </a:r>
            <a:r>
              <a:rPr lang="en-US" sz="2000" dirty="0">
                <a:latin typeface="Verdana" panose="020B0604030504040204" pitchFamily="34" charset="0"/>
              </a:rPr>
              <a:t>It is a collection of related end-points encompassing the service definitions in </a:t>
            </a:r>
            <a:r>
              <a:rPr lang="en-US" sz="2000" dirty="0" smtClean="0">
                <a:latin typeface="Verdana" panose="020B0604030504040204" pitchFamily="34" charset="0"/>
              </a:rPr>
              <a:t>the file.</a:t>
            </a:r>
            <a:endParaRPr lang="en-US" sz="2000" dirty="0"/>
          </a:p>
        </p:txBody>
      </p:sp>
    </p:spTree>
    <p:extLst>
      <p:ext uri="{BB962C8B-B14F-4D97-AF65-F5344CB8AC3E}">
        <p14:creationId xmlns:p14="http://schemas.microsoft.com/office/powerpoint/2010/main" val="3225506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
        <p:nvSpPr>
          <p:cNvPr id="6" name="Rectangle 5"/>
          <p:cNvSpPr/>
          <p:nvPr/>
        </p:nvSpPr>
        <p:spPr>
          <a:xfrm>
            <a:off x="127000" y="15810"/>
            <a:ext cx="9017000" cy="6463308"/>
          </a:xfrm>
          <a:prstGeom prst="rect">
            <a:avLst/>
          </a:prstGeom>
        </p:spPr>
        <p:txBody>
          <a:bodyPr wrap="square">
            <a:spAutoFit/>
          </a:bodyPr>
          <a:lstStyle/>
          <a:p>
            <a:r>
              <a:rPr lang="en-US" dirty="0">
                <a:latin typeface="Consolas" panose="020B0609020204030204" pitchFamily="49" charset="0"/>
              </a:rPr>
              <a:t>&lt;definitions name="</a:t>
            </a:r>
            <a:r>
              <a:rPr lang="en-US" dirty="0" err="1">
                <a:latin typeface="Consolas" panose="020B0609020204030204" pitchFamily="49" charset="0"/>
              </a:rPr>
              <a:t>HelloService</a:t>
            </a:r>
            <a:r>
              <a:rPr lang="en-US" dirty="0">
                <a:latin typeface="Consolas" panose="020B0609020204030204" pitchFamily="49" charset="0"/>
              </a:rPr>
              <a:t>"</a:t>
            </a:r>
          </a:p>
          <a:p>
            <a:r>
              <a:rPr lang="en-US" dirty="0" err="1">
                <a:latin typeface="Consolas" panose="020B0609020204030204" pitchFamily="49" charset="0"/>
              </a:rPr>
              <a:t>targetNamespace</a:t>
            </a:r>
            <a:r>
              <a:rPr lang="en-US" dirty="0">
                <a:latin typeface="Consolas" panose="020B0609020204030204" pitchFamily="49" charset="0"/>
              </a:rPr>
              <a:t>="http://www.examples.com/wsdl/HelloService.wsdl"</a:t>
            </a:r>
          </a:p>
          <a:p>
            <a:r>
              <a:rPr lang="en-US" dirty="0" err="1">
                <a:latin typeface="Consolas" panose="020B0609020204030204" pitchFamily="49" charset="0"/>
              </a:rPr>
              <a:t>xmlns</a:t>
            </a:r>
            <a:r>
              <a:rPr lang="en-US" dirty="0">
                <a:latin typeface="Consolas" panose="020B0609020204030204" pitchFamily="49" charset="0"/>
              </a:rPr>
              <a:t>="http://schemas.xmlsoap.org/wsdl/"</a:t>
            </a:r>
          </a:p>
          <a:p>
            <a:r>
              <a:rPr lang="en-US" dirty="0" err="1">
                <a:latin typeface="Consolas" panose="020B0609020204030204" pitchFamily="49" charset="0"/>
              </a:rPr>
              <a:t>xmlns:soap</a:t>
            </a:r>
            <a:r>
              <a:rPr lang="en-US" dirty="0">
                <a:latin typeface="Consolas" panose="020B0609020204030204" pitchFamily="49" charset="0"/>
              </a:rPr>
              <a:t>="http://schemas.xmlsoap.org/wsdl/soap/"</a:t>
            </a:r>
          </a:p>
          <a:p>
            <a:r>
              <a:rPr lang="en-US" dirty="0" err="1">
                <a:latin typeface="Consolas" panose="020B0609020204030204" pitchFamily="49" charset="0"/>
              </a:rPr>
              <a:t>xmlns:tns</a:t>
            </a:r>
            <a:r>
              <a:rPr lang="en-US" dirty="0">
                <a:latin typeface="Consolas" panose="020B0609020204030204" pitchFamily="49" charset="0"/>
              </a:rPr>
              <a:t>="http://www.examples.com/wsdl/HelloService.wsdl"</a:t>
            </a:r>
          </a:p>
          <a:p>
            <a:r>
              <a:rPr lang="en-US" dirty="0" err="1">
                <a:latin typeface="Consolas" panose="020B0609020204030204" pitchFamily="49" charset="0"/>
              </a:rPr>
              <a:t>xmlns:xsd</a:t>
            </a:r>
            <a:r>
              <a:rPr lang="en-US" dirty="0">
                <a:latin typeface="Consolas" panose="020B0609020204030204" pitchFamily="49" charset="0"/>
              </a:rPr>
              <a:t>="http://www.w3.org/2001/XMLSchema"&gt;</a:t>
            </a:r>
          </a:p>
          <a:p>
            <a:r>
              <a:rPr lang="en-US" dirty="0">
                <a:latin typeface="Consolas" panose="020B0609020204030204" pitchFamily="49" charset="0"/>
              </a:rPr>
              <a:t>&lt;message name="</a:t>
            </a:r>
            <a:r>
              <a:rPr lang="en-US" dirty="0" err="1">
                <a:latin typeface="Consolas" panose="020B0609020204030204" pitchFamily="49" charset="0"/>
              </a:rPr>
              <a:t>SayHelloRequest</a:t>
            </a:r>
            <a:r>
              <a:rPr lang="en-US" dirty="0">
                <a:latin typeface="Consolas" panose="020B0609020204030204" pitchFamily="49" charset="0"/>
              </a:rPr>
              <a:t>"&gt;</a:t>
            </a:r>
          </a:p>
          <a:p>
            <a:r>
              <a:rPr lang="en-US" dirty="0">
                <a:latin typeface="Consolas" panose="020B0609020204030204" pitchFamily="49" charset="0"/>
              </a:rPr>
              <a:t>&lt;part name="</a:t>
            </a:r>
            <a:r>
              <a:rPr lang="en-US" dirty="0" err="1">
                <a:latin typeface="Consolas" panose="020B0609020204030204" pitchFamily="49" charset="0"/>
              </a:rPr>
              <a:t>firstName</a:t>
            </a:r>
            <a:r>
              <a:rPr lang="en-US" dirty="0">
                <a:latin typeface="Consolas" panose="020B0609020204030204" pitchFamily="49" charset="0"/>
              </a:rPr>
              <a:t>" type="</a:t>
            </a:r>
            <a:r>
              <a:rPr lang="en-US" dirty="0" err="1">
                <a:latin typeface="Consolas" panose="020B0609020204030204" pitchFamily="49" charset="0"/>
              </a:rPr>
              <a:t>xsd:string</a:t>
            </a:r>
            <a:r>
              <a:rPr lang="en-US" dirty="0">
                <a:latin typeface="Consolas" panose="020B0609020204030204" pitchFamily="49" charset="0"/>
              </a:rPr>
              <a:t>"/&gt;</a:t>
            </a:r>
          </a:p>
          <a:p>
            <a:pPr lvl="2"/>
            <a:r>
              <a:rPr lang="en-US" b="1" i="1" dirty="0">
                <a:latin typeface="Consolas" panose="020B0609020204030204" pitchFamily="49" charset="0"/>
              </a:rPr>
              <a:t>&lt;/message&gt;</a:t>
            </a:r>
          </a:p>
          <a:p>
            <a:pPr lvl="2"/>
            <a:r>
              <a:rPr lang="en-US" b="1" i="1" dirty="0">
                <a:latin typeface="Consolas" panose="020B0609020204030204" pitchFamily="49" charset="0"/>
              </a:rPr>
              <a:t>&lt;message name="</a:t>
            </a:r>
            <a:r>
              <a:rPr lang="en-US" b="1" i="1" dirty="0" err="1">
                <a:latin typeface="Consolas" panose="020B0609020204030204" pitchFamily="49" charset="0"/>
              </a:rPr>
              <a:t>SayHelloResponse</a:t>
            </a:r>
            <a:r>
              <a:rPr lang="en-US" b="1" i="1" dirty="0">
                <a:latin typeface="Consolas" panose="020B0609020204030204" pitchFamily="49" charset="0"/>
              </a:rPr>
              <a:t>"&gt;</a:t>
            </a:r>
          </a:p>
          <a:p>
            <a:pPr lvl="2"/>
            <a:r>
              <a:rPr lang="en-US" b="1" i="1" dirty="0">
                <a:latin typeface="Consolas" panose="020B0609020204030204" pitchFamily="49" charset="0"/>
              </a:rPr>
              <a:t>&lt;part name="greeting" type="</a:t>
            </a:r>
            <a:r>
              <a:rPr lang="en-US" b="1" i="1" dirty="0" err="1">
                <a:latin typeface="Consolas" panose="020B0609020204030204" pitchFamily="49" charset="0"/>
              </a:rPr>
              <a:t>xsd:string</a:t>
            </a:r>
            <a:r>
              <a:rPr lang="en-US" b="1" i="1" dirty="0">
                <a:latin typeface="Consolas" panose="020B0609020204030204" pitchFamily="49" charset="0"/>
              </a:rPr>
              <a:t>"/&gt;</a:t>
            </a:r>
          </a:p>
          <a:p>
            <a:pPr lvl="2"/>
            <a:r>
              <a:rPr lang="en-US" b="1" i="1" dirty="0">
                <a:latin typeface="Consolas" panose="020B0609020204030204" pitchFamily="49" charset="0"/>
              </a:rPr>
              <a:t>&lt;/message&gt;</a:t>
            </a:r>
          </a:p>
          <a:p>
            <a:r>
              <a:rPr lang="en-US" dirty="0">
                <a:latin typeface="Consolas" panose="020B0609020204030204" pitchFamily="49" charset="0"/>
              </a:rPr>
              <a:t>&lt;</a:t>
            </a:r>
            <a:r>
              <a:rPr lang="en-US" dirty="0" err="1">
                <a:latin typeface="Consolas" panose="020B0609020204030204" pitchFamily="49" charset="0"/>
              </a:rPr>
              <a:t>portType</a:t>
            </a:r>
            <a:r>
              <a:rPr lang="en-US" dirty="0">
                <a:latin typeface="Consolas" panose="020B0609020204030204" pitchFamily="49" charset="0"/>
              </a:rPr>
              <a:t> name="</a:t>
            </a:r>
            <a:r>
              <a:rPr lang="en-US" dirty="0" err="1">
                <a:latin typeface="Consolas" panose="020B0609020204030204" pitchFamily="49" charset="0"/>
              </a:rPr>
              <a:t>Hello_PortType</a:t>
            </a:r>
            <a:r>
              <a:rPr lang="en-US" dirty="0">
                <a:latin typeface="Consolas" panose="020B0609020204030204" pitchFamily="49" charset="0"/>
              </a:rPr>
              <a:t>"&gt;</a:t>
            </a:r>
          </a:p>
          <a:p>
            <a:r>
              <a:rPr lang="en-US" dirty="0">
                <a:latin typeface="Consolas" panose="020B0609020204030204" pitchFamily="49" charset="0"/>
              </a:rPr>
              <a:t>&lt;operation name="</a:t>
            </a:r>
            <a:r>
              <a:rPr lang="en-US" dirty="0" err="1">
                <a:latin typeface="Consolas" panose="020B0609020204030204" pitchFamily="49" charset="0"/>
              </a:rPr>
              <a:t>sayHello</a:t>
            </a:r>
            <a:r>
              <a:rPr lang="en-US" dirty="0">
                <a:latin typeface="Consolas" panose="020B0609020204030204" pitchFamily="49" charset="0"/>
              </a:rPr>
              <a:t>"&gt;</a:t>
            </a:r>
          </a:p>
          <a:p>
            <a:r>
              <a:rPr lang="en-US" dirty="0">
                <a:latin typeface="Consolas" panose="020B0609020204030204" pitchFamily="49" charset="0"/>
              </a:rPr>
              <a:t>&lt;input message="</a:t>
            </a:r>
            <a:r>
              <a:rPr lang="en-US" dirty="0" err="1">
                <a:latin typeface="Consolas" panose="020B0609020204030204" pitchFamily="49" charset="0"/>
              </a:rPr>
              <a:t>tns:SayHelloRequest</a:t>
            </a:r>
            <a:r>
              <a:rPr lang="en-US" dirty="0">
                <a:latin typeface="Consolas" panose="020B0609020204030204" pitchFamily="49" charset="0"/>
              </a:rPr>
              <a:t>"/&gt;</a:t>
            </a:r>
          </a:p>
          <a:p>
            <a:r>
              <a:rPr lang="en-US" dirty="0">
                <a:latin typeface="Consolas" panose="020B0609020204030204" pitchFamily="49" charset="0"/>
              </a:rPr>
              <a:t>&lt;output message="</a:t>
            </a:r>
            <a:r>
              <a:rPr lang="en-US" dirty="0" err="1">
                <a:latin typeface="Consolas" panose="020B0609020204030204" pitchFamily="49" charset="0"/>
              </a:rPr>
              <a:t>tns:SayHelloResponse</a:t>
            </a:r>
            <a:r>
              <a:rPr lang="en-US" dirty="0">
                <a:latin typeface="Consolas" panose="020B0609020204030204" pitchFamily="49" charset="0"/>
              </a:rPr>
              <a:t>"/&gt;</a:t>
            </a:r>
          </a:p>
          <a:p>
            <a:r>
              <a:rPr lang="en-US" dirty="0">
                <a:latin typeface="Consolas" panose="020B0609020204030204" pitchFamily="49" charset="0"/>
              </a:rPr>
              <a:t>&lt;/operation&gt;</a:t>
            </a:r>
          </a:p>
          <a:p>
            <a:r>
              <a:rPr lang="en-US" dirty="0">
                <a:latin typeface="Consolas" panose="020B0609020204030204" pitchFamily="49" charset="0"/>
              </a:rPr>
              <a:t>&lt;/</a:t>
            </a:r>
            <a:r>
              <a:rPr lang="en-US" dirty="0" err="1">
                <a:latin typeface="Consolas" panose="020B0609020204030204" pitchFamily="49" charset="0"/>
              </a:rPr>
              <a:t>portType</a:t>
            </a:r>
            <a:r>
              <a:rPr lang="en-US" dirty="0">
                <a:latin typeface="Consolas" panose="020B0609020204030204" pitchFamily="49" charset="0"/>
              </a:rPr>
              <a:t>&gt;</a:t>
            </a:r>
          </a:p>
          <a:p>
            <a:r>
              <a:rPr lang="en-US" dirty="0">
                <a:latin typeface="Consolas" panose="020B0609020204030204" pitchFamily="49" charset="0"/>
              </a:rPr>
              <a:t>&lt;binding name="</a:t>
            </a:r>
            <a:r>
              <a:rPr lang="en-US" dirty="0" err="1">
                <a:latin typeface="Consolas" panose="020B0609020204030204" pitchFamily="49" charset="0"/>
              </a:rPr>
              <a:t>Hello_Binding</a:t>
            </a:r>
            <a:r>
              <a:rPr lang="en-US" dirty="0">
                <a:latin typeface="Consolas" panose="020B0609020204030204" pitchFamily="49" charset="0"/>
              </a:rPr>
              <a:t>" type="</a:t>
            </a:r>
            <a:r>
              <a:rPr lang="en-US" dirty="0" err="1">
                <a:latin typeface="Consolas" panose="020B0609020204030204" pitchFamily="49" charset="0"/>
              </a:rPr>
              <a:t>tns:Hello_PortType</a:t>
            </a:r>
            <a:r>
              <a:rPr lang="en-US" dirty="0">
                <a:latin typeface="Consolas" panose="020B0609020204030204" pitchFamily="49" charset="0"/>
              </a:rPr>
              <a:t>"&gt;</a:t>
            </a:r>
          </a:p>
          <a:p>
            <a:r>
              <a:rPr lang="en-US" dirty="0">
                <a:latin typeface="Consolas" panose="020B0609020204030204" pitchFamily="49" charset="0"/>
              </a:rPr>
              <a:t>&lt;</a:t>
            </a:r>
            <a:r>
              <a:rPr lang="en-US" dirty="0" err="1">
                <a:latin typeface="Consolas" panose="020B0609020204030204" pitchFamily="49" charset="0"/>
              </a:rPr>
              <a:t>soap:binding</a:t>
            </a:r>
            <a:r>
              <a:rPr lang="en-US" dirty="0">
                <a:latin typeface="Consolas" panose="020B0609020204030204" pitchFamily="49" charset="0"/>
              </a:rPr>
              <a:t> style="</a:t>
            </a:r>
            <a:r>
              <a:rPr lang="en-US" dirty="0" err="1">
                <a:latin typeface="Consolas" panose="020B0609020204030204" pitchFamily="49" charset="0"/>
              </a:rPr>
              <a:t>rpc</a:t>
            </a:r>
            <a:r>
              <a:rPr lang="en-US" dirty="0">
                <a:latin typeface="Consolas" panose="020B0609020204030204" pitchFamily="49" charset="0"/>
              </a:rPr>
              <a:t>"</a:t>
            </a:r>
          </a:p>
          <a:p>
            <a:r>
              <a:rPr lang="en-US" dirty="0">
                <a:latin typeface="Consolas" panose="020B0609020204030204" pitchFamily="49" charset="0"/>
              </a:rPr>
              <a:t>transport="http://schemas.xmlsoap.org/soap/http"/&gt;</a:t>
            </a:r>
          </a:p>
          <a:p>
            <a:r>
              <a:rPr lang="en-US" dirty="0">
                <a:latin typeface="Consolas" panose="020B0609020204030204" pitchFamily="49" charset="0"/>
              </a:rPr>
              <a:t>&lt;operation name="</a:t>
            </a:r>
            <a:r>
              <a:rPr lang="en-US" dirty="0" err="1">
                <a:latin typeface="Consolas" panose="020B0609020204030204" pitchFamily="49" charset="0"/>
              </a:rPr>
              <a:t>sayHello</a:t>
            </a:r>
            <a:r>
              <a:rPr lang="en-US" dirty="0">
                <a:latin typeface="Consolas" panose="020B0609020204030204" pitchFamily="49" charset="0"/>
              </a:rPr>
              <a:t>"&gt;</a:t>
            </a:r>
          </a:p>
          <a:p>
            <a:r>
              <a:rPr lang="en-US" dirty="0">
                <a:latin typeface="Consolas" panose="020B0609020204030204" pitchFamily="49" charset="0"/>
              </a:rPr>
              <a:t>&lt;</a:t>
            </a:r>
            <a:r>
              <a:rPr lang="en-US" dirty="0" err="1">
                <a:latin typeface="Consolas" panose="020B0609020204030204" pitchFamily="49" charset="0"/>
              </a:rPr>
              <a:t>soap:operation</a:t>
            </a:r>
            <a:r>
              <a:rPr lang="en-US" dirty="0">
                <a:latin typeface="Consolas" panose="020B0609020204030204" pitchFamily="49" charset="0"/>
              </a:rPr>
              <a:t> </a:t>
            </a:r>
            <a:r>
              <a:rPr lang="en-US" dirty="0" err="1">
                <a:latin typeface="Consolas" panose="020B0609020204030204" pitchFamily="49" charset="0"/>
              </a:rPr>
              <a:t>soapAction</a:t>
            </a:r>
            <a:r>
              <a:rPr lang="en-US" dirty="0">
                <a:latin typeface="Consolas" panose="020B0609020204030204" pitchFamily="49" charset="0"/>
              </a:rPr>
              <a:t>="</a:t>
            </a:r>
            <a:r>
              <a:rPr lang="en-US" dirty="0" err="1">
                <a:latin typeface="Consolas" panose="020B0609020204030204" pitchFamily="49" charset="0"/>
              </a:rPr>
              <a:t>sayHello</a:t>
            </a:r>
            <a:r>
              <a:rPr lang="en-US" dirty="0">
                <a:latin typeface="Consolas" panose="020B0609020204030204" pitchFamily="49" charset="0"/>
              </a:rPr>
              <a:t>"/&gt;</a:t>
            </a:r>
            <a:endParaRPr lang="en-US" dirty="0"/>
          </a:p>
        </p:txBody>
      </p:sp>
      <p:sp>
        <p:nvSpPr>
          <p:cNvPr id="9" name="TextBox 8"/>
          <p:cNvSpPr txBox="1"/>
          <p:nvPr/>
        </p:nvSpPr>
        <p:spPr>
          <a:xfrm>
            <a:off x="6433457" y="1872343"/>
            <a:ext cx="2122714" cy="830997"/>
          </a:xfrm>
          <a:prstGeom prst="rect">
            <a:avLst/>
          </a:prstGeom>
          <a:noFill/>
        </p:spPr>
        <p:txBody>
          <a:bodyPr wrap="square" rtlCol="0">
            <a:spAutoFit/>
          </a:bodyPr>
          <a:lstStyle/>
          <a:p>
            <a:r>
              <a:rPr lang="en-US" sz="4800" dirty="0" smtClean="0"/>
              <a:t>WSDL</a:t>
            </a:r>
            <a:endParaRPr lang="en-US" sz="4800" dirty="0"/>
          </a:p>
        </p:txBody>
      </p:sp>
    </p:spTree>
    <p:extLst>
      <p:ext uri="{BB962C8B-B14F-4D97-AF65-F5344CB8AC3E}">
        <p14:creationId xmlns:p14="http://schemas.microsoft.com/office/powerpoint/2010/main" val="2166499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
        <p:nvSpPr>
          <p:cNvPr id="6" name="Rectangle 5"/>
          <p:cNvSpPr/>
          <p:nvPr/>
        </p:nvSpPr>
        <p:spPr>
          <a:xfrm>
            <a:off x="127000" y="163286"/>
            <a:ext cx="8860971" cy="5909310"/>
          </a:xfrm>
          <a:prstGeom prst="rect">
            <a:avLst/>
          </a:prstGeom>
        </p:spPr>
        <p:txBody>
          <a:bodyPr wrap="square">
            <a:spAutoFit/>
          </a:bodyPr>
          <a:lstStyle/>
          <a:p>
            <a:r>
              <a:rPr lang="en-US" dirty="0">
                <a:latin typeface="Consolas" panose="020B0609020204030204" pitchFamily="49" charset="0"/>
              </a:rPr>
              <a:t>&lt;input&gt;</a:t>
            </a:r>
          </a:p>
          <a:p>
            <a:r>
              <a:rPr lang="en-US" dirty="0">
                <a:latin typeface="Consolas" panose="020B0609020204030204" pitchFamily="49" charset="0"/>
              </a:rPr>
              <a:t>&lt;</a:t>
            </a:r>
            <a:r>
              <a:rPr lang="en-US" dirty="0" err="1">
                <a:latin typeface="Consolas" panose="020B0609020204030204" pitchFamily="49" charset="0"/>
              </a:rPr>
              <a:t>soap:body</a:t>
            </a:r>
            <a:endParaRPr lang="en-US" dirty="0">
              <a:latin typeface="Consolas" panose="020B0609020204030204" pitchFamily="49" charset="0"/>
            </a:endParaRPr>
          </a:p>
          <a:p>
            <a:r>
              <a:rPr lang="en-US" dirty="0" err="1">
                <a:latin typeface="Consolas" panose="020B0609020204030204" pitchFamily="49" charset="0"/>
              </a:rPr>
              <a:t>encodingStyle</a:t>
            </a:r>
            <a:r>
              <a:rPr lang="en-US" dirty="0">
                <a:latin typeface="Consolas" panose="020B0609020204030204" pitchFamily="49" charset="0"/>
              </a:rPr>
              <a:t>="http://schemas.xmlsoap.org/soap/encoding/"</a:t>
            </a:r>
          </a:p>
          <a:p>
            <a:r>
              <a:rPr lang="en-US" dirty="0">
                <a:latin typeface="Consolas" panose="020B0609020204030204" pitchFamily="49" charset="0"/>
              </a:rPr>
              <a:t>namespace="</a:t>
            </a:r>
            <a:r>
              <a:rPr lang="en-US" dirty="0" err="1">
                <a:latin typeface="Consolas" panose="020B0609020204030204" pitchFamily="49" charset="0"/>
              </a:rPr>
              <a:t>urn:examples:helloservice</a:t>
            </a:r>
            <a:r>
              <a:rPr lang="en-US" dirty="0">
                <a:latin typeface="Consolas" panose="020B0609020204030204" pitchFamily="49" charset="0"/>
              </a:rPr>
              <a:t>"</a:t>
            </a:r>
          </a:p>
          <a:p>
            <a:r>
              <a:rPr lang="en-US" dirty="0">
                <a:latin typeface="Consolas" panose="020B0609020204030204" pitchFamily="49" charset="0"/>
              </a:rPr>
              <a:t>use="encoded"/&gt;</a:t>
            </a:r>
          </a:p>
          <a:p>
            <a:r>
              <a:rPr lang="en-US" dirty="0">
                <a:latin typeface="Consolas" panose="020B0609020204030204" pitchFamily="49" charset="0"/>
              </a:rPr>
              <a:t>&lt;/input&gt;</a:t>
            </a:r>
          </a:p>
          <a:p>
            <a:r>
              <a:rPr lang="en-US" dirty="0">
                <a:latin typeface="Consolas" panose="020B0609020204030204" pitchFamily="49" charset="0"/>
              </a:rPr>
              <a:t>&lt;output&gt;</a:t>
            </a:r>
          </a:p>
          <a:p>
            <a:r>
              <a:rPr lang="en-US" dirty="0">
                <a:latin typeface="Consolas" panose="020B0609020204030204" pitchFamily="49" charset="0"/>
              </a:rPr>
              <a:t>&lt;</a:t>
            </a:r>
            <a:r>
              <a:rPr lang="en-US" dirty="0" err="1">
                <a:latin typeface="Consolas" panose="020B0609020204030204" pitchFamily="49" charset="0"/>
              </a:rPr>
              <a:t>soap:body</a:t>
            </a:r>
            <a:endParaRPr lang="en-US" dirty="0">
              <a:latin typeface="Consolas" panose="020B0609020204030204" pitchFamily="49" charset="0"/>
            </a:endParaRPr>
          </a:p>
          <a:p>
            <a:r>
              <a:rPr lang="en-US" dirty="0" err="1">
                <a:latin typeface="Consolas" panose="020B0609020204030204" pitchFamily="49" charset="0"/>
              </a:rPr>
              <a:t>encodingStyle</a:t>
            </a:r>
            <a:r>
              <a:rPr lang="en-US" dirty="0">
                <a:latin typeface="Consolas" panose="020B0609020204030204" pitchFamily="49" charset="0"/>
              </a:rPr>
              <a:t>="http://schemas.xmlsoap.org/soap/encoding/"</a:t>
            </a:r>
          </a:p>
          <a:p>
            <a:r>
              <a:rPr lang="en-US" dirty="0">
                <a:latin typeface="Consolas" panose="020B0609020204030204" pitchFamily="49" charset="0"/>
              </a:rPr>
              <a:t>namespace="</a:t>
            </a:r>
            <a:r>
              <a:rPr lang="en-US" dirty="0" err="1">
                <a:latin typeface="Consolas" panose="020B0609020204030204" pitchFamily="49" charset="0"/>
              </a:rPr>
              <a:t>urn:examples:helloservice</a:t>
            </a:r>
            <a:r>
              <a:rPr lang="en-US" dirty="0">
                <a:latin typeface="Consolas" panose="020B0609020204030204" pitchFamily="49" charset="0"/>
              </a:rPr>
              <a:t>"</a:t>
            </a:r>
          </a:p>
          <a:p>
            <a:r>
              <a:rPr lang="en-US" dirty="0">
                <a:latin typeface="Consolas" panose="020B0609020204030204" pitchFamily="49" charset="0"/>
              </a:rPr>
              <a:t>use="encoded"/&gt;</a:t>
            </a:r>
          </a:p>
          <a:p>
            <a:r>
              <a:rPr lang="en-US" dirty="0">
                <a:latin typeface="Consolas" panose="020B0609020204030204" pitchFamily="49" charset="0"/>
              </a:rPr>
              <a:t>&lt;/output&gt;</a:t>
            </a:r>
          </a:p>
          <a:p>
            <a:r>
              <a:rPr lang="en-US" dirty="0">
                <a:latin typeface="Consolas" panose="020B0609020204030204" pitchFamily="49" charset="0"/>
              </a:rPr>
              <a:t>&lt;/operation&gt;</a:t>
            </a:r>
          </a:p>
          <a:p>
            <a:r>
              <a:rPr lang="en-US" dirty="0">
                <a:latin typeface="Consolas" panose="020B0609020204030204" pitchFamily="49" charset="0"/>
              </a:rPr>
              <a:t>&lt;/binding&gt;</a:t>
            </a:r>
          </a:p>
          <a:p>
            <a:pPr lvl="2"/>
            <a:r>
              <a:rPr lang="en-US" b="1" i="1" dirty="0">
                <a:latin typeface="Consolas" panose="020B0609020204030204" pitchFamily="49" charset="0"/>
              </a:rPr>
              <a:t>&lt;service name="</a:t>
            </a:r>
            <a:r>
              <a:rPr lang="en-US" b="1" i="1" dirty="0" err="1">
                <a:latin typeface="Consolas" panose="020B0609020204030204" pitchFamily="49" charset="0"/>
              </a:rPr>
              <a:t>Hello_Service</a:t>
            </a:r>
            <a:r>
              <a:rPr lang="en-US" b="1" i="1" dirty="0">
                <a:latin typeface="Consolas" panose="020B0609020204030204" pitchFamily="49" charset="0"/>
              </a:rPr>
              <a:t>"&gt;</a:t>
            </a:r>
          </a:p>
          <a:p>
            <a:pPr lvl="2"/>
            <a:r>
              <a:rPr lang="fr-FR" b="1" i="1" dirty="0">
                <a:latin typeface="Consolas" panose="020B0609020204030204" pitchFamily="49" charset="0"/>
              </a:rPr>
              <a:t>&lt;documentation&gt;WSDL File for </a:t>
            </a:r>
            <a:r>
              <a:rPr lang="fr-FR" b="1" i="1" dirty="0" err="1">
                <a:latin typeface="Consolas" panose="020B0609020204030204" pitchFamily="49" charset="0"/>
              </a:rPr>
              <a:t>HelloService</a:t>
            </a:r>
            <a:r>
              <a:rPr lang="fr-FR" b="1" i="1" dirty="0">
                <a:latin typeface="Consolas" panose="020B0609020204030204" pitchFamily="49" charset="0"/>
              </a:rPr>
              <a:t>&lt;/documentation&gt;</a:t>
            </a:r>
          </a:p>
          <a:p>
            <a:pPr lvl="2"/>
            <a:r>
              <a:rPr lang="en-US" b="1" i="1" dirty="0">
                <a:latin typeface="Consolas" panose="020B0609020204030204" pitchFamily="49" charset="0"/>
              </a:rPr>
              <a:t>&lt;port binding="</a:t>
            </a:r>
            <a:r>
              <a:rPr lang="en-US" b="1" i="1" dirty="0" err="1">
                <a:latin typeface="Consolas" panose="020B0609020204030204" pitchFamily="49" charset="0"/>
              </a:rPr>
              <a:t>tns:Hello_Binding</a:t>
            </a:r>
            <a:r>
              <a:rPr lang="en-US" b="1" i="1" dirty="0">
                <a:latin typeface="Consolas" panose="020B0609020204030204" pitchFamily="49" charset="0"/>
              </a:rPr>
              <a:t>" name="</a:t>
            </a:r>
            <a:r>
              <a:rPr lang="en-US" b="1" i="1" dirty="0" err="1">
                <a:latin typeface="Consolas" panose="020B0609020204030204" pitchFamily="49" charset="0"/>
              </a:rPr>
              <a:t>Hello_Port</a:t>
            </a:r>
            <a:r>
              <a:rPr lang="en-US" b="1" i="1" dirty="0">
                <a:latin typeface="Consolas" panose="020B0609020204030204" pitchFamily="49" charset="0"/>
              </a:rPr>
              <a:t>"&gt;</a:t>
            </a:r>
          </a:p>
          <a:p>
            <a:pPr lvl="2"/>
            <a:r>
              <a:rPr lang="en-US" b="1" i="1" dirty="0" smtClean="0">
                <a:latin typeface="Consolas" panose="020B0609020204030204" pitchFamily="49" charset="0"/>
              </a:rPr>
              <a:t>  &lt;</a:t>
            </a:r>
            <a:r>
              <a:rPr lang="en-US" b="1" i="1" dirty="0" err="1" smtClean="0">
                <a:latin typeface="Consolas" panose="020B0609020204030204" pitchFamily="49" charset="0"/>
              </a:rPr>
              <a:t>soap:address</a:t>
            </a:r>
            <a:r>
              <a:rPr lang="en-US" b="1" i="1" dirty="0" smtClean="0">
                <a:latin typeface="Consolas" panose="020B0609020204030204" pitchFamily="49" charset="0"/>
              </a:rPr>
              <a:t> location</a:t>
            </a:r>
            <a:r>
              <a:rPr lang="en-US" b="1" i="1" dirty="0">
                <a:latin typeface="Consolas" panose="020B0609020204030204" pitchFamily="49" charset="0"/>
              </a:rPr>
              <a:t>="http://www.examples.com/SayHello/"&gt;</a:t>
            </a:r>
          </a:p>
          <a:p>
            <a:pPr lvl="2"/>
            <a:r>
              <a:rPr lang="en-US" b="1" i="1" dirty="0">
                <a:latin typeface="Consolas" panose="020B0609020204030204" pitchFamily="49" charset="0"/>
              </a:rPr>
              <a:t>&lt;/port&gt;</a:t>
            </a:r>
          </a:p>
          <a:p>
            <a:pPr lvl="2"/>
            <a:r>
              <a:rPr lang="en-US" b="1" i="1" dirty="0">
                <a:latin typeface="Consolas" panose="020B0609020204030204" pitchFamily="49" charset="0"/>
              </a:rPr>
              <a:t>&lt;/service&gt;</a:t>
            </a:r>
          </a:p>
          <a:p>
            <a:r>
              <a:rPr lang="en-US" dirty="0">
                <a:latin typeface="Consolas" panose="020B0609020204030204" pitchFamily="49" charset="0"/>
              </a:rPr>
              <a:t>&lt;/definitions&gt;</a:t>
            </a:r>
            <a:endParaRPr lang="en-US" dirty="0"/>
          </a:p>
        </p:txBody>
      </p:sp>
      <p:sp>
        <p:nvSpPr>
          <p:cNvPr id="9" name="TextBox 8"/>
          <p:cNvSpPr txBox="1"/>
          <p:nvPr/>
        </p:nvSpPr>
        <p:spPr>
          <a:xfrm>
            <a:off x="6749143" y="1328057"/>
            <a:ext cx="2122714" cy="830997"/>
          </a:xfrm>
          <a:prstGeom prst="rect">
            <a:avLst/>
          </a:prstGeom>
          <a:noFill/>
        </p:spPr>
        <p:txBody>
          <a:bodyPr wrap="square" rtlCol="0">
            <a:spAutoFit/>
          </a:bodyPr>
          <a:lstStyle/>
          <a:p>
            <a:r>
              <a:rPr lang="en-US" sz="4800" dirty="0" smtClean="0"/>
              <a:t>WSDL</a:t>
            </a:r>
            <a:endParaRPr lang="en-US" sz="4800" dirty="0"/>
          </a:p>
        </p:txBody>
      </p:sp>
    </p:spTree>
    <p:extLst>
      <p:ext uri="{BB962C8B-B14F-4D97-AF65-F5344CB8AC3E}">
        <p14:creationId xmlns:p14="http://schemas.microsoft.com/office/powerpoint/2010/main" val="3673862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4"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pic>
        <p:nvPicPr>
          <p:cNvPr id="3" name="Picture 2"/>
          <p:cNvPicPr>
            <a:picLocks noChangeAspect="1"/>
          </p:cNvPicPr>
          <p:nvPr/>
        </p:nvPicPr>
        <p:blipFill>
          <a:blip r:embed="rId5"/>
          <a:stretch>
            <a:fillRect/>
          </a:stretch>
        </p:blipFill>
        <p:spPr>
          <a:xfrm>
            <a:off x="833905" y="581635"/>
            <a:ext cx="7476190" cy="5980952"/>
          </a:xfrm>
          <a:prstGeom prst="rect">
            <a:avLst/>
          </a:prstGeom>
        </p:spPr>
      </p:pic>
      <p:sp>
        <p:nvSpPr>
          <p:cNvPr id="7" name="TextBox 6"/>
          <p:cNvSpPr txBox="1"/>
          <p:nvPr/>
        </p:nvSpPr>
        <p:spPr>
          <a:xfrm>
            <a:off x="6662057" y="363921"/>
            <a:ext cx="2122714" cy="2308324"/>
          </a:xfrm>
          <a:prstGeom prst="rect">
            <a:avLst/>
          </a:prstGeom>
          <a:noFill/>
        </p:spPr>
        <p:txBody>
          <a:bodyPr wrap="square" rtlCol="0">
            <a:spAutoFit/>
          </a:bodyPr>
          <a:lstStyle/>
          <a:p>
            <a:r>
              <a:rPr lang="en-US" sz="4800" dirty="0" smtClean="0"/>
              <a:t>WSDL</a:t>
            </a:r>
          </a:p>
          <a:p>
            <a:r>
              <a:rPr lang="en-US" sz="4800" dirty="0" smtClean="0"/>
              <a:t>Policy retrieve</a:t>
            </a:r>
            <a:endParaRPr lang="en-US" sz="4800" dirty="0"/>
          </a:p>
        </p:txBody>
      </p:sp>
    </p:spTree>
    <p:extLst>
      <p:ext uri="{BB962C8B-B14F-4D97-AF65-F5344CB8AC3E}">
        <p14:creationId xmlns:p14="http://schemas.microsoft.com/office/powerpoint/2010/main" val="99529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4"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pic>
        <p:nvPicPr>
          <p:cNvPr id="8" name="Picture 7"/>
          <p:cNvPicPr>
            <a:picLocks noChangeAspect="1"/>
          </p:cNvPicPr>
          <p:nvPr/>
        </p:nvPicPr>
        <p:blipFill>
          <a:blip r:embed="rId5"/>
          <a:stretch>
            <a:fillRect/>
          </a:stretch>
        </p:blipFill>
        <p:spPr>
          <a:xfrm>
            <a:off x="127000" y="1649400"/>
            <a:ext cx="8438034" cy="3532200"/>
          </a:xfrm>
          <a:prstGeom prst="rect">
            <a:avLst/>
          </a:prstGeom>
        </p:spPr>
      </p:pic>
      <p:sp>
        <p:nvSpPr>
          <p:cNvPr id="9" name="TextBox 8"/>
          <p:cNvSpPr txBox="1"/>
          <p:nvPr/>
        </p:nvSpPr>
        <p:spPr>
          <a:xfrm>
            <a:off x="1959428" y="462556"/>
            <a:ext cx="5225143" cy="769441"/>
          </a:xfrm>
          <a:prstGeom prst="rect">
            <a:avLst/>
          </a:prstGeom>
          <a:noFill/>
        </p:spPr>
        <p:txBody>
          <a:bodyPr wrap="square" rtlCol="0">
            <a:spAutoFit/>
          </a:bodyPr>
          <a:lstStyle/>
          <a:p>
            <a:r>
              <a:rPr lang="en-US" sz="4400" dirty="0" smtClean="0"/>
              <a:t>XSD Policy Retrieve</a:t>
            </a:r>
            <a:endParaRPr lang="en-US" sz="4400" dirty="0"/>
          </a:p>
        </p:txBody>
      </p:sp>
    </p:spTree>
    <p:extLst>
      <p:ext uri="{BB962C8B-B14F-4D97-AF65-F5344CB8AC3E}">
        <p14:creationId xmlns:p14="http://schemas.microsoft.com/office/powerpoint/2010/main" val="3758670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4"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pic>
        <p:nvPicPr>
          <p:cNvPr id="14" name="Picture 13"/>
          <p:cNvPicPr>
            <a:picLocks noChangeAspect="1"/>
          </p:cNvPicPr>
          <p:nvPr/>
        </p:nvPicPr>
        <p:blipFill>
          <a:blip r:embed="rId5"/>
          <a:stretch>
            <a:fillRect/>
          </a:stretch>
        </p:blipFill>
        <p:spPr>
          <a:xfrm>
            <a:off x="249663" y="59392"/>
            <a:ext cx="11725275" cy="12030075"/>
          </a:xfrm>
          <a:prstGeom prst="rect">
            <a:avLst/>
          </a:prstGeom>
        </p:spPr>
      </p:pic>
      <p:sp>
        <p:nvSpPr>
          <p:cNvPr id="15" name="TextBox 14"/>
          <p:cNvSpPr txBox="1"/>
          <p:nvPr/>
        </p:nvSpPr>
        <p:spPr>
          <a:xfrm>
            <a:off x="446049" y="3612995"/>
            <a:ext cx="2509024" cy="646331"/>
          </a:xfrm>
          <a:prstGeom prst="rect">
            <a:avLst/>
          </a:prstGeom>
          <a:noFill/>
        </p:spPr>
        <p:txBody>
          <a:bodyPr wrap="square" rtlCol="0">
            <a:spAutoFit/>
          </a:bodyPr>
          <a:lstStyle/>
          <a:p>
            <a:r>
              <a:rPr lang="en-US" sz="3600" dirty="0" smtClean="0"/>
              <a:t>Request</a:t>
            </a:r>
            <a:endParaRPr lang="en-US" sz="3600" dirty="0"/>
          </a:p>
        </p:txBody>
      </p:sp>
      <p:sp>
        <p:nvSpPr>
          <p:cNvPr id="16" name="TextBox 15"/>
          <p:cNvSpPr txBox="1"/>
          <p:nvPr/>
        </p:nvSpPr>
        <p:spPr>
          <a:xfrm>
            <a:off x="7556191" y="2824894"/>
            <a:ext cx="1777218" cy="584775"/>
          </a:xfrm>
          <a:prstGeom prst="rect">
            <a:avLst/>
          </a:prstGeom>
          <a:noFill/>
        </p:spPr>
        <p:txBody>
          <a:bodyPr wrap="none" rtlCol="0">
            <a:spAutoFit/>
          </a:bodyPr>
          <a:lstStyle/>
          <a:p>
            <a:r>
              <a:rPr lang="en-US" sz="3200" dirty="0" smtClean="0"/>
              <a:t>Response</a:t>
            </a:r>
            <a:endParaRPr lang="en-US" sz="3200" dirty="0"/>
          </a:p>
        </p:txBody>
      </p:sp>
    </p:spTree>
    <p:extLst>
      <p:ext uri="{BB962C8B-B14F-4D97-AF65-F5344CB8AC3E}">
        <p14:creationId xmlns:p14="http://schemas.microsoft.com/office/powerpoint/2010/main" val="107474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Rectangle 1"/>
          <p:cNvSpPr/>
          <p:nvPr/>
        </p:nvSpPr>
        <p:spPr>
          <a:xfrm>
            <a:off x="137160" y="128016"/>
            <a:ext cx="8924544" cy="6555641"/>
          </a:xfrm>
          <a:prstGeom prst="rect">
            <a:avLst/>
          </a:prstGeom>
        </p:spPr>
        <p:txBody>
          <a:bodyPr wrap="square">
            <a:spAutoFit/>
          </a:bodyPr>
          <a:lstStyle/>
          <a:p>
            <a:pPr lvl="1" algn="ctr"/>
            <a:r>
              <a:rPr lang="x-none" sz="2800" b="1"/>
              <a:t>Basic concepts</a:t>
            </a:r>
            <a:endParaRPr lang="en-US" sz="2800" b="1" dirty="0"/>
          </a:p>
          <a:p>
            <a:r>
              <a:rPr lang="en-US" sz="2800" b="1" i="1" dirty="0"/>
              <a:t>Service-Oriented Architecture (SOA)</a:t>
            </a:r>
            <a:r>
              <a:rPr lang="en-US" sz="2800" dirty="0"/>
              <a:t> is an </a:t>
            </a:r>
            <a:r>
              <a:rPr lang="en-US" sz="2800" i="1" dirty="0"/>
              <a:t>architectural style</a:t>
            </a:r>
            <a:r>
              <a:rPr lang="en-US" sz="2800" dirty="0"/>
              <a:t> that supports </a:t>
            </a:r>
            <a:r>
              <a:rPr lang="en-US" sz="2800" i="1" dirty="0"/>
              <a:t>service-orientation</a:t>
            </a:r>
            <a:r>
              <a:rPr lang="en-US" sz="2800" dirty="0"/>
              <a:t>.</a:t>
            </a:r>
          </a:p>
          <a:p>
            <a:endParaRPr lang="en-US" sz="2800" b="1" i="1" dirty="0" smtClean="0"/>
          </a:p>
          <a:p>
            <a:r>
              <a:rPr lang="en-US" sz="2800" b="1" i="1" dirty="0" smtClean="0"/>
              <a:t>Service-orientation</a:t>
            </a:r>
            <a:r>
              <a:rPr lang="en-US" sz="2800" dirty="0"/>
              <a:t> is a way of thinking in terms of services and service-based development and the outcomes of services.</a:t>
            </a:r>
          </a:p>
          <a:p>
            <a:endParaRPr lang="en-US" sz="2800" dirty="0" smtClean="0"/>
          </a:p>
          <a:p>
            <a:r>
              <a:rPr lang="en-US" sz="2800" dirty="0" smtClean="0"/>
              <a:t>A</a:t>
            </a:r>
            <a:r>
              <a:rPr lang="en-US" sz="2800" dirty="0"/>
              <a:t> </a:t>
            </a:r>
            <a:r>
              <a:rPr lang="en-US" sz="2800" b="1" i="1" dirty="0"/>
              <a:t>service</a:t>
            </a:r>
            <a:r>
              <a:rPr lang="en-US" sz="2800" dirty="0"/>
              <a:t>:</a:t>
            </a:r>
          </a:p>
          <a:p>
            <a:pPr marL="285750" lvl="0" indent="-285750">
              <a:buFont typeface="Arial" panose="020B0604020202020204" pitchFamily="34" charset="0"/>
              <a:buChar char="•"/>
            </a:pPr>
            <a:r>
              <a:rPr lang="en-US" sz="2800" dirty="0"/>
              <a:t>Is a logical representation of a repeatable business activity that has a specified outcome (e.g., check customer credit, reissue policy)</a:t>
            </a:r>
          </a:p>
          <a:p>
            <a:pPr marL="285750" lvl="0" indent="-285750">
              <a:buFont typeface="Arial" panose="020B0604020202020204" pitchFamily="34" charset="0"/>
              <a:buChar char="•"/>
            </a:pPr>
            <a:r>
              <a:rPr lang="en-US" sz="2800" dirty="0"/>
              <a:t>Is self-contained</a:t>
            </a:r>
          </a:p>
          <a:p>
            <a:pPr marL="285750" lvl="0" indent="-285750">
              <a:buFont typeface="Arial" panose="020B0604020202020204" pitchFamily="34" charset="0"/>
              <a:buChar char="•"/>
            </a:pPr>
            <a:r>
              <a:rPr lang="en-US" sz="2800" i="1" dirty="0"/>
              <a:t>May be</a:t>
            </a:r>
            <a:r>
              <a:rPr lang="en-US" sz="2800" dirty="0"/>
              <a:t> composed of other services</a:t>
            </a:r>
          </a:p>
          <a:p>
            <a:pPr marL="285750" lvl="0" indent="-285750">
              <a:buFont typeface="Arial" panose="020B0604020202020204" pitchFamily="34" charset="0"/>
              <a:buChar char="•"/>
            </a:pPr>
            <a:r>
              <a:rPr lang="en-US" sz="2800" dirty="0"/>
              <a:t>Is a “black box” to consumers of the service</a:t>
            </a:r>
          </a:p>
        </p:txBody>
      </p:sp>
      <p:sp>
        <p:nvSpPr>
          <p:cNvPr id="3"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25098827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4"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
        <p:nvSpPr>
          <p:cNvPr id="3" name="TextBox 2"/>
          <p:cNvSpPr txBox="1"/>
          <p:nvPr/>
        </p:nvSpPr>
        <p:spPr>
          <a:xfrm>
            <a:off x="642258" y="1071616"/>
            <a:ext cx="8251371" cy="1446550"/>
          </a:xfrm>
          <a:prstGeom prst="rect">
            <a:avLst/>
          </a:prstGeom>
          <a:noFill/>
        </p:spPr>
        <p:txBody>
          <a:bodyPr wrap="square" rtlCol="0">
            <a:spAutoFit/>
          </a:bodyPr>
          <a:lstStyle/>
          <a:p>
            <a:r>
              <a:rPr lang="en-US" sz="4400" dirty="0" smtClean="0"/>
              <a:t>Demo working services: </a:t>
            </a:r>
          </a:p>
          <a:p>
            <a:r>
              <a:rPr lang="en-US" sz="4400" dirty="0" smtClean="0"/>
              <a:t>Service Virtualization or Real</a:t>
            </a:r>
            <a:endParaRPr lang="en-US" sz="4400" dirty="0"/>
          </a:p>
        </p:txBody>
      </p:sp>
    </p:spTree>
    <p:extLst>
      <p:ext uri="{BB962C8B-B14F-4D97-AF65-F5344CB8AC3E}">
        <p14:creationId xmlns:p14="http://schemas.microsoft.com/office/powerpoint/2010/main" val="3524248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bjClassifierImageBottom"/>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3725744469"/>
              </p:ext>
            </p:extLst>
          </p:nvPr>
        </p:nvGraphicFramePr>
        <p:xfrm>
          <a:off x="545447" y="90152"/>
          <a:ext cx="7744013" cy="3116687"/>
        </p:xfrm>
        <a:graphic>
          <a:graphicData uri="http://schemas.openxmlformats.org/presentationml/2006/ole">
            <mc:AlternateContent xmlns:mc="http://schemas.openxmlformats.org/markup-compatibility/2006">
              <mc:Choice xmlns:v="urn:schemas-microsoft-com:vml" Requires="v">
                <p:oleObj spid="_x0000_s8250" r:id="rId6" imgW="4606671" imgH="1863471" progId="Visio.Drawing.11">
                  <p:embed/>
                </p:oleObj>
              </mc:Choice>
              <mc:Fallback>
                <p:oleObj r:id="rId6" imgW="4606671" imgH="1863471" progId="Visio.Drawing.11">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447" y="90152"/>
                        <a:ext cx="7744013" cy="3116687"/>
                      </a:xfrm>
                      <a:prstGeom prst="rect">
                        <a:avLst/>
                      </a:prstGeom>
                      <a:noFill/>
                    </p:spPr>
                  </p:pic>
                </p:oleObj>
              </mc:Fallback>
            </mc:AlternateContent>
          </a:graphicData>
        </a:graphic>
      </p:graphicFrame>
      <p:sp>
        <p:nvSpPr>
          <p:cNvPr id="4" name="Rectangle 3"/>
          <p:cNvSpPr/>
          <p:nvPr/>
        </p:nvSpPr>
        <p:spPr>
          <a:xfrm>
            <a:off x="109470" y="3684765"/>
            <a:ext cx="9034530" cy="2554545"/>
          </a:xfrm>
          <a:prstGeom prst="rect">
            <a:avLst/>
          </a:prstGeom>
        </p:spPr>
        <p:txBody>
          <a:bodyPr wrap="square">
            <a:spAutoFit/>
          </a:bodyPr>
          <a:lstStyle/>
          <a:p>
            <a:pPr lvl="2" fontAlgn="base"/>
            <a:r>
              <a:rPr lang="en-US" sz="2000" b="1" dirty="0">
                <a:effectLst>
                  <a:glow>
                    <a:srgbClr val="000000"/>
                  </a:glow>
                  <a:outerShdw sx="0" sy="0">
                    <a:srgbClr val="000000"/>
                  </a:outerShdw>
                  <a:reflection stA="0" endPos="0" fadeDir="0" sx="0" sy="0"/>
                </a:effectLst>
              </a:rPr>
              <a:t>Service Loose Coupling</a:t>
            </a:r>
          </a:p>
          <a:p>
            <a:r>
              <a:rPr lang="x-none" sz="2000"/>
              <a:t>With the changes that occur over time in an IT environment due to internal or more often external drivers, services need to be loosely coupled to the environment and each other. The service contracts are the key component to enabling this level of coupling. Other services or applications then just need to know about the contract, it doesn't have to know about the implementation behind that contract. Also, over time there can be other providers of the contract that the consumers could leverage. As long as the contract is met, there is flexibility.</a:t>
            </a:r>
            <a:endParaRPr lang="en-US" sz="2000" dirty="0"/>
          </a:p>
        </p:txBody>
      </p:sp>
      <p:sp>
        <p:nvSpPr>
          <p:cNvPr id="5" name="BJPseudoFooter"/>
          <p:cNvSpPr txBox="1"/>
          <p:nvPr>
            <p:custDataLst>
              <p:tags r:id="rId2"/>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2509882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bjClassifierImageBottom"/>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3813671139"/>
              </p:ext>
            </p:extLst>
          </p:nvPr>
        </p:nvGraphicFramePr>
        <p:xfrm>
          <a:off x="1014739" y="77271"/>
          <a:ext cx="7114521" cy="3412904"/>
        </p:xfrm>
        <a:graphic>
          <a:graphicData uri="http://schemas.openxmlformats.org/presentationml/2006/ole">
            <mc:AlternateContent xmlns:mc="http://schemas.openxmlformats.org/markup-compatibility/2006">
              <mc:Choice xmlns:v="urn:schemas-microsoft-com:vml" Requires="v">
                <p:oleObj spid="_x0000_s9271" r:id="rId6" imgW="4606671" imgH="2549271" progId="Visio.Drawing.11">
                  <p:embed/>
                </p:oleObj>
              </mc:Choice>
              <mc:Fallback>
                <p:oleObj r:id="rId6" imgW="4606671" imgH="2549271" progId="Visio.Drawing.11">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4739" y="77271"/>
                        <a:ext cx="7114521" cy="3412904"/>
                      </a:xfrm>
                      <a:prstGeom prst="rect">
                        <a:avLst/>
                      </a:prstGeom>
                      <a:noFill/>
                    </p:spPr>
                  </p:pic>
                </p:oleObj>
              </mc:Fallback>
            </mc:AlternateContent>
          </a:graphicData>
        </a:graphic>
      </p:graphicFrame>
      <p:sp>
        <p:nvSpPr>
          <p:cNvPr id="4" name="Rectangle 3"/>
          <p:cNvSpPr/>
          <p:nvPr/>
        </p:nvSpPr>
        <p:spPr>
          <a:xfrm>
            <a:off x="45076" y="3494390"/>
            <a:ext cx="9053848" cy="3785652"/>
          </a:xfrm>
          <a:prstGeom prst="rect">
            <a:avLst/>
          </a:prstGeom>
        </p:spPr>
        <p:txBody>
          <a:bodyPr wrap="square">
            <a:spAutoFit/>
          </a:bodyPr>
          <a:lstStyle/>
          <a:p>
            <a:r>
              <a:rPr lang="x-none" sz="2000" b="1"/>
              <a:t>Service reusability</a:t>
            </a:r>
            <a:r>
              <a:rPr lang="x-none" sz="2000"/>
              <a:t> is supported through loose coupling because services are freed from tight dependencies on others. This increases their availability for reuse opportunities.</a:t>
            </a:r>
            <a:endParaRPr lang="en-US" sz="2000" dirty="0"/>
          </a:p>
          <a:p>
            <a:r>
              <a:rPr lang="x-none" sz="2000" b="1"/>
              <a:t>Service composability</a:t>
            </a:r>
            <a:r>
              <a:rPr lang="x-none" sz="2000"/>
              <a:t> is fostered by the loose coupling of services, especially when services are dynamically composed.</a:t>
            </a:r>
            <a:endParaRPr lang="en-US" sz="2000" dirty="0"/>
          </a:p>
          <a:p>
            <a:r>
              <a:rPr lang="x-none" sz="2000" b="1"/>
              <a:t>Service statelessness</a:t>
            </a:r>
            <a:r>
              <a:rPr lang="x-none" sz="2000"/>
              <a:t> is directly supported through the loosely coupled communications framework established by this principle.</a:t>
            </a:r>
            <a:endParaRPr lang="en-US" sz="2000" dirty="0"/>
          </a:p>
          <a:p>
            <a:r>
              <a:rPr lang="x-none" sz="2000" b="1"/>
              <a:t>Service autonomy</a:t>
            </a:r>
            <a:r>
              <a:rPr lang="x-none" sz="2000"/>
              <a:t> is made possible through this principle, as it is the nature of loose coupling that minimizes cross-service </a:t>
            </a:r>
            <a:r>
              <a:rPr lang="x-none" sz="2000" smtClean="0"/>
              <a:t>dependencies</a:t>
            </a:r>
            <a:r>
              <a:rPr lang="en-US" sz="2000" dirty="0" smtClean="0"/>
              <a:t>.</a:t>
            </a:r>
          </a:p>
          <a:p>
            <a:r>
              <a:rPr lang="x-none" sz="2000" b="1"/>
              <a:t>Service contracts</a:t>
            </a:r>
            <a:r>
              <a:rPr lang="x-none" sz="2000"/>
              <a:t> are what enable loose coupling between services, as the contract is the only piece of information required for services to interact.</a:t>
            </a:r>
            <a:endParaRPr lang="en-US" sz="2000" dirty="0"/>
          </a:p>
          <a:p>
            <a:endParaRPr lang="en-US" sz="2000" dirty="0"/>
          </a:p>
        </p:txBody>
      </p:sp>
      <p:sp>
        <p:nvSpPr>
          <p:cNvPr id="5" name="BJPseudoFooter"/>
          <p:cNvSpPr txBox="1"/>
          <p:nvPr>
            <p:custDataLst>
              <p:tags r:id="rId2"/>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25098827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bjClassifierImageBottom"/>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630292263"/>
              </p:ext>
            </p:extLst>
          </p:nvPr>
        </p:nvGraphicFramePr>
        <p:xfrm>
          <a:off x="811368" y="218941"/>
          <a:ext cx="7676215" cy="1957589"/>
        </p:xfrm>
        <a:graphic>
          <a:graphicData uri="http://schemas.openxmlformats.org/presentationml/2006/ole">
            <mc:AlternateContent xmlns:mc="http://schemas.openxmlformats.org/markup-compatibility/2006">
              <mc:Choice xmlns:v="urn:schemas-microsoft-com:vml" Requires="v">
                <p:oleObj spid="_x0000_s10294" r:id="rId6" imgW="4743401" imgH="1209572" progId="Visio.Drawing.15">
                  <p:embed/>
                </p:oleObj>
              </mc:Choice>
              <mc:Fallback>
                <p:oleObj r:id="rId6" imgW="4743401" imgH="1209572" progId="Visio.Drawing.15">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1368" y="218941"/>
                        <a:ext cx="7676215" cy="1957589"/>
                      </a:xfrm>
                      <a:prstGeom prst="rect">
                        <a:avLst/>
                      </a:prstGeom>
                      <a:noFill/>
                    </p:spPr>
                  </p:pic>
                </p:oleObj>
              </mc:Fallback>
            </mc:AlternateContent>
          </a:graphicData>
        </a:graphic>
      </p:graphicFrame>
      <p:sp>
        <p:nvSpPr>
          <p:cNvPr id="4" name="Rectangle 3"/>
          <p:cNvSpPr/>
          <p:nvPr/>
        </p:nvSpPr>
        <p:spPr>
          <a:xfrm>
            <a:off x="0" y="2422635"/>
            <a:ext cx="9021651" cy="3477875"/>
          </a:xfrm>
          <a:prstGeom prst="rect">
            <a:avLst/>
          </a:prstGeom>
        </p:spPr>
        <p:txBody>
          <a:bodyPr wrap="square">
            <a:spAutoFit/>
          </a:bodyPr>
          <a:lstStyle/>
          <a:p>
            <a:pPr lvl="1" algn="ctr"/>
            <a:r>
              <a:rPr lang="x-none" sz="2800" b="1"/>
              <a:t>Service Contract</a:t>
            </a:r>
            <a:endParaRPr lang="en-US" sz="2800" b="1" dirty="0"/>
          </a:p>
          <a:p>
            <a:r>
              <a:rPr lang="en-US" sz="2400" dirty="0"/>
              <a:t>The service contract is a key component of enterprise application integration and arguably the most important part of SOA implementation. It is the point where the interaction with services and therefore between applications is defined and agreed upon and is the formal specification which the design should meet. The design and implementation of a service may change over time but still remain within the contract. Properly defined service contracts enable independent and speedy service implementations and decrease risk.</a:t>
            </a:r>
          </a:p>
        </p:txBody>
      </p:sp>
      <p:sp>
        <p:nvSpPr>
          <p:cNvPr id="5" name="BJPseudoFooter"/>
          <p:cNvSpPr txBox="1"/>
          <p:nvPr>
            <p:custDataLst>
              <p:tags r:id="rId2"/>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2509882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Rectangle 1"/>
          <p:cNvSpPr/>
          <p:nvPr/>
        </p:nvSpPr>
        <p:spPr>
          <a:xfrm>
            <a:off x="148106" y="120692"/>
            <a:ext cx="8995893" cy="4832092"/>
          </a:xfrm>
          <a:prstGeom prst="rect">
            <a:avLst/>
          </a:prstGeom>
        </p:spPr>
        <p:txBody>
          <a:bodyPr wrap="square">
            <a:spAutoFit/>
          </a:bodyPr>
          <a:lstStyle/>
          <a:p>
            <a:pPr lvl="1"/>
            <a:r>
              <a:rPr lang="x-none" sz="2800" b="1" dirty="0"/>
              <a:t>Service </a:t>
            </a:r>
            <a:r>
              <a:rPr lang="x-none" sz="2800" b="1" dirty="0" smtClean="0"/>
              <a:t>Taxonomy</a:t>
            </a:r>
            <a:endParaRPr lang="en-US" sz="2800" b="1" dirty="0" smtClean="0"/>
          </a:p>
          <a:p>
            <a:pPr lvl="1"/>
            <a:endParaRPr lang="en-US" sz="2800" b="1" dirty="0"/>
          </a:p>
          <a:p>
            <a:pPr marL="457200" indent="-457200">
              <a:buFont typeface="Arial" panose="020B0604020202020204" pitchFamily="34" charset="0"/>
              <a:buChar char="•"/>
            </a:pPr>
            <a:r>
              <a:rPr lang="en-US" sz="2800" i="1" dirty="0"/>
              <a:t>Service Taxonomy</a:t>
            </a:r>
            <a:r>
              <a:rPr lang="en-US" sz="2800" dirty="0"/>
              <a:t> is the classification of the types of services within the enterprise. The purpose of a hierarchical service classification is to provide clear, concise, and non-overlapping definitions for the various types of services available within the SOA implementation. </a:t>
            </a:r>
            <a:endParaRPr lang="en-US" sz="2800" dirty="0" smtClean="0"/>
          </a:p>
          <a:p>
            <a:pPr marL="457200" indent="-457200">
              <a:buFont typeface="Arial" panose="020B0604020202020204" pitchFamily="34" charset="0"/>
              <a:buChar char="•"/>
            </a:pPr>
            <a:r>
              <a:rPr lang="en-US" sz="2800" dirty="0" smtClean="0"/>
              <a:t>Service </a:t>
            </a:r>
            <a:r>
              <a:rPr lang="en-US" sz="2800" dirty="0"/>
              <a:t>classification helps facilitate communication between project groups by providing a common and accepted language and maximizes reuse</a:t>
            </a:r>
          </a:p>
        </p:txBody>
      </p:sp>
      <p:sp>
        <p:nvSpPr>
          <p:cNvPr id="3"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2509882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138634537"/>
              </p:ext>
            </p:extLst>
          </p:nvPr>
        </p:nvGraphicFramePr>
        <p:xfrm>
          <a:off x="394482" y="277722"/>
          <a:ext cx="8646487" cy="6406412"/>
        </p:xfrm>
        <a:graphic>
          <a:graphicData uri="http://schemas.openxmlformats.org/drawingml/2006/table">
            <a:tbl>
              <a:tblPr>
                <a:tableStyleId>{5C22544A-7EE6-4342-B048-85BDC9FD1C3A}</a:tableStyleId>
              </a:tblPr>
              <a:tblGrid>
                <a:gridCol w="3521533"/>
                <a:gridCol w="5124954"/>
              </a:tblGrid>
              <a:tr h="453536">
                <a:tc>
                  <a:txBody>
                    <a:bodyPr/>
                    <a:lstStyle/>
                    <a:p>
                      <a:pPr marL="0" marR="0" algn="ctr">
                        <a:lnSpc>
                          <a:spcPct val="115000"/>
                        </a:lnSpc>
                        <a:spcBef>
                          <a:spcPts val="0"/>
                        </a:spcBef>
                        <a:spcAft>
                          <a:spcPts val="1000"/>
                        </a:spcAft>
                      </a:pPr>
                      <a:r>
                        <a:rPr lang="en-US" sz="1400">
                          <a:effectLst/>
                        </a:rPr>
                        <a:t>Field</a:t>
                      </a:r>
                      <a:endParaRPr lang="en-US" sz="1400">
                        <a:effectLst/>
                        <a:latin typeface="Calibri"/>
                        <a:ea typeface="Calibri"/>
                        <a:cs typeface="Times New Roman"/>
                      </a:endParaRPr>
                    </a:p>
                  </a:txBody>
                  <a:tcPr marL="9525" marR="9525" marT="9525" marB="0" anchor="ctr"/>
                </a:tc>
                <a:tc>
                  <a:txBody>
                    <a:bodyPr/>
                    <a:lstStyle/>
                    <a:p>
                      <a:pPr marL="0" marR="0" algn="ctr">
                        <a:lnSpc>
                          <a:spcPct val="115000"/>
                        </a:lnSpc>
                        <a:spcBef>
                          <a:spcPts val="0"/>
                        </a:spcBef>
                        <a:spcAft>
                          <a:spcPts val="1000"/>
                        </a:spcAft>
                      </a:pPr>
                      <a:r>
                        <a:rPr lang="en-US" sz="1400">
                          <a:effectLst/>
                        </a:rPr>
                        <a:t>Description</a:t>
                      </a:r>
                      <a:endParaRPr lang="en-US" sz="1400">
                        <a:effectLst/>
                        <a:latin typeface="Calibri"/>
                        <a:ea typeface="Calibri"/>
                        <a:cs typeface="Times New Roman"/>
                      </a:endParaRPr>
                    </a:p>
                  </a:txBody>
                  <a:tcPr marL="9525" marR="9525" marT="9525" marB="0" anchor="ctr"/>
                </a:tc>
              </a:tr>
              <a:tr h="321754">
                <a:tc>
                  <a:txBody>
                    <a:bodyPr/>
                    <a:lstStyle/>
                    <a:p>
                      <a:pPr marL="0" marR="0">
                        <a:lnSpc>
                          <a:spcPct val="115000"/>
                        </a:lnSpc>
                        <a:spcBef>
                          <a:spcPts val="0"/>
                        </a:spcBef>
                        <a:spcAft>
                          <a:spcPts val="1000"/>
                        </a:spcAft>
                      </a:pPr>
                      <a:r>
                        <a:rPr lang="en-US" sz="1400">
                          <a:effectLst/>
                        </a:rPr>
                        <a:t>Infrastructure tier</a:t>
                      </a:r>
                      <a:endParaRPr lang="en-US" sz="1400">
                        <a:effectLst/>
                        <a:latin typeface="Calibri"/>
                        <a:ea typeface="Calibri"/>
                        <a:cs typeface="Times New Roman"/>
                      </a:endParaRPr>
                    </a:p>
                  </a:txBody>
                  <a:tcPr marL="9525" marR="9525" marT="9525" marB="0"/>
                </a:tc>
                <a:tc>
                  <a:txBody>
                    <a:bodyPr/>
                    <a:lstStyle/>
                    <a:p>
                      <a:pPr marL="0" marR="0">
                        <a:lnSpc>
                          <a:spcPct val="115000"/>
                        </a:lnSpc>
                        <a:spcBef>
                          <a:spcPts val="0"/>
                        </a:spcBef>
                        <a:spcAft>
                          <a:spcPts val="1000"/>
                        </a:spcAft>
                      </a:pPr>
                      <a:r>
                        <a:rPr lang="en-US" sz="1400">
                          <a:effectLst/>
                        </a:rPr>
                        <a:t>Gold, silver, bronze</a:t>
                      </a:r>
                      <a:endParaRPr lang="en-US" sz="1400" b="1">
                        <a:effectLst/>
                        <a:latin typeface="Calibri"/>
                        <a:ea typeface="Calibri"/>
                        <a:cs typeface="Times New Roman"/>
                      </a:endParaRPr>
                    </a:p>
                  </a:txBody>
                  <a:tcPr marL="9525" marR="9525" marT="9525" marB="0"/>
                </a:tc>
              </a:tr>
              <a:tr h="321754">
                <a:tc>
                  <a:txBody>
                    <a:bodyPr/>
                    <a:lstStyle/>
                    <a:p>
                      <a:pPr marL="0" marR="0">
                        <a:lnSpc>
                          <a:spcPct val="115000"/>
                        </a:lnSpc>
                        <a:spcBef>
                          <a:spcPts val="0"/>
                        </a:spcBef>
                        <a:spcAft>
                          <a:spcPts val="1000"/>
                        </a:spcAft>
                      </a:pPr>
                      <a:r>
                        <a:rPr lang="en-US" sz="1400">
                          <a:effectLst/>
                        </a:rPr>
                        <a:t>Maximum volume</a:t>
                      </a:r>
                      <a:endParaRPr lang="en-US" sz="1400">
                        <a:effectLst/>
                        <a:latin typeface="Calibri"/>
                        <a:ea typeface="Calibri"/>
                        <a:cs typeface="Times New Roman"/>
                      </a:endParaRPr>
                    </a:p>
                  </a:txBody>
                  <a:tcPr marL="9525" marR="9525" marT="9525" marB="0"/>
                </a:tc>
                <a:tc>
                  <a:txBody>
                    <a:bodyPr/>
                    <a:lstStyle/>
                    <a:p>
                      <a:pPr marL="0" marR="0">
                        <a:lnSpc>
                          <a:spcPct val="115000"/>
                        </a:lnSpc>
                        <a:spcBef>
                          <a:spcPts val="0"/>
                        </a:spcBef>
                        <a:spcAft>
                          <a:spcPts val="1000"/>
                        </a:spcAft>
                      </a:pPr>
                      <a:r>
                        <a:rPr lang="en-US" sz="1400">
                          <a:effectLst/>
                        </a:rPr>
                        <a:t>(Number of transactions)</a:t>
                      </a:r>
                      <a:endParaRPr lang="en-US" sz="1400" b="1">
                        <a:effectLst/>
                        <a:latin typeface="Calibri"/>
                        <a:ea typeface="Calibri"/>
                        <a:cs typeface="Times New Roman"/>
                      </a:endParaRPr>
                    </a:p>
                  </a:txBody>
                  <a:tcPr marL="9525" marR="9525" marT="9525" marB="0"/>
                </a:tc>
              </a:tr>
              <a:tr h="328386">
                <a:tc>
                  <a:txBody>
                    <a:bodyPr/>
                    <a:lstStyle/>
                    <a:p>
                      <a:pPr marL="0" marR="0">
                        <a:lnSpc>
                          <a:spcPct val="115000"/>
                        </a:lnSpc>
                        <a:spcBef>
                          <a:spcPts val="0"/>
                        </a:spcBef>
                        <a:spcAft>
                          <a:spcPts val="1000"/>
                        </a:spcAft>
                      </a:pPr>
                      <a:r>
                        <a:rPr lang="en-US" sz="1400">
                          <a:effectLst/>
                        </a:rPr>
                        <a:t>Daily </a:t>
                      </a:r>
                      <a:endParaRPr lang="en-US" sz="1400">
                        <a:effectLst/>
                        <a:latin typeface="Calibri"/>
                        <a:ea typeface="Calibri"/>
                        <a:cs typeface="Times New Roman"/>
                      </a:endParaRPr>
                    </a:p>
                  </a:txBody>
                  <a:tcPr marL="9525" marR="9525" marT="9525" marB="0"/>
                </a:tc>
                <a:tc>
                  <a:txBody>
                    <a:bodyPr/>
                    <a:lstStyle/>
                    <a:p>
                      <a:pPr marL="0" marR="0">
                        <a:lnSpc>
                          <a:spcPct val="115000"/>
                        </a:lnSpc>
                        <a:spcBef>
                          <a:spcPts val="0"/>
                        </a:spcBef>
                        <a:spcAft>
                          <a:spcPts val="1000"/>
                        </a:spcAft>
                      </a:pPr>
                      <a:r>
                        <a:rPr lang="en-US" sz="1400">
                          <a:effectLst/>
                        </a:rPr>
                        <a:t> </a:t>
                      </a:r>
                      <a:endParaRPr lang="en-US" sz="1400" b="1">
                        <a:effectLst/>
                        <a:latin typeface="Calibri"/>
                        <a:ea typeface="Calibri"/>
                        <a:cs typeface="Times New Roman"/>
                      </a:endParaRPr>
                    </a:p>
                  </a:txBody>
                  <a:tcPr marL="9525" marR="9525" marT="9525" marB="0"/>
                </a:tc>
              </a:tr>
              <a:tr h="328386">
                <a:tc>
                  <a:txBody>
                    <a:bodyPr/>
                    <a:lstStyle/>
                    <a:p>
                      <a:pPr marL="0" marR="0">
                        <a:lnSpc>
                          <a:spcPct val="115000"/>
                        </a:lnSpc>
                        <a:spcBef>
                          <a:spcPts val="0"/>
                        </a:spcBef>
                        <a:spcAft>
                          <a:spcPts val="1000"/>
                        </a:spcAft>
                      </a:pPr>
                      <a:r>
                        <a:rPr lang="en-US" sz="1400">
                          <a:effectLst/>
                        </a:rPr>
                        <a:t>Weekly</a:t>
                      </a:r>
                      <a:endParaRPr lang="en-US" sz="1400">
                        <a:effectLst/>
                        <a:latin typeface="Calibri"/>
                        <a:ea typeface="Calibri"/>
                        <a:cs typeface="Times New Roman"/>
                      </a:endParaRPr>
                    </a:p>
                  </a:txBody>
                  <a:tcPr marL="9525" marR="9525" marT="9525" marB="0"/>
                </a:tc>
                <a:tc>
                  <a:txBody>
                    <a:bodyPr/>
                    <a:lstStyle/>
                    <a:p>
                      <a:pPr marL="0" marR="0">
                        <a:lnSpc>
                          <a:spcPct val="115000"/>
                        </a:lnSpc>
                        <a:spcBef>
                          <a:spcPts val="0"/>
                        </a:spcBef>
                        <a:spcAft>
                          <a:spcPts val="1000"/>
                        </a:spcAft>
                      </a:pPr>
                      <a:r>
                        <a:rPr lang="en-US" sz="1400">
                          <a:effectLst/>
                        </a:rPr>
                        <a:t> </a:t>
                      </a:r>
                      <a:endParaRPr lang="en-US" sz="1400" b="1">
                        <a:effectLst/>
                        <a:latin typeface="Calibri"/>
                        <a:ea typeface="Calibri"/>
                        <a:cs typeface="Times New Roman"/>
                      </a:endParaRPr>
                    </a:p>
                  </a:txBody>
                  <a:tcPr marL="9525" marR="9525" marT="9525" marB="0"/>
                </a:tc>
              </a:tr>
              <a:tr h="328386">
                <a:tc>
                  <a:txBody>
                    <a:bodyPr/>
                    <a:lstStyle/>
                    <a:p>
                      <a:pPr marL="0" marR="0">
                        <a:lnSpc>
                          <a:spcPct val="115000"/>
                        </a:lnSpc>
                        <a:spcBef>
                          <a:spcPts val="0"/>
                        </a:spcBef>
                        <a:spcAft>
                          <a:spcPts val="1000"/>
                        </a:spcAft>
                      </a:pPr>
                      <a:r>
                        <a:rPr lang="en-US" sz="1400">
                          <a:effectLst/>
                        </a:rPr>
                        <a:t>Monthly</a:t>
                      </a:r>
                      <a:endParaRPr lang="en-US" sz="1400">
                        <a:effectLst/>
                        <a:latin typeface="Calibri"/>
                        <a:ea typeface="Calibri"/>
                        <a:cs typeface="Times New Roman"/>
                      </a:endParaRPr>
                    </a:p>
                  </a:txBody>
                  <a:tcPr marL="9525" marR="9525" marT="9525" marB="0"/>
                </a:tc>
                <a:tc>
                  <a:txBody>
                    <a:bodyPr/>
                    <a:lstStyle/>
                    <a:p>
                      <a:pPr marL="0" marR="0">
                        <a:lnSpc>
                          <a:spcPct val="115000"/>
                        </a:lnSpc>
                        <a:spcBef>
                          <a:spcPts val="0"/>
                        </a:spcBef>
                        <a:spcAft>
                          <a:spcPts val="1000"/>
                        </a:spcAft>
                      </a:pPr>
                      <a:r>
                        <a:rPr lang="en-US" sz="1400">
                          <a:effectLst/>
                        </a:rPr>
                        <a:t> </a:t>
                      </a:r>
                      <a:endParaRPr lang="en-US" sz="1400" b="1">
                        <a:effectLst/>
                        <a:latin typeface="Calibri"/>
                        <a:ea typeface="Calibri"/>
                        <a:cs typeface="Times New Roman"/>
                      </a:endParaRPr>
                    </a:p>
                  </a:txBody>
                  <a:tcPr marL="9525" marR="9525" marT="9525" marB="0"/>
                </a:tc>
              </a:tr>
              <a:tr h="321754">
                <a:tc>
                  <a:txBody>
                    <a:bodyPr/>
                    <a:lstStyle/>
                    <a:p>
                      <a:pPr marL="0" marR="0">
                        <a:lnSpc>
                          <a:spcPct val="115000"/>
                        </a:lnSpc>
                        <a:spcBef>
                          <a:spcPts val="0"/>
                        </a:spcBef>
                        <a:spcAft>
                          <a:spcPts val="1000"/>
                        </a:spcAft>
                      </a:pPr>
                      <a:r>
                        <a:rPr lang="en-US" sz="1400">
                          <a:effectLst/>
                        </a:rPr>
                        <a:t>Quarterly</a:t>
                      </a:r>
                      <a:endParaRPr lang="en-US" sz="1400">
                        <a:effectLst/>
                        <a:latin typeface="Calibri"/>
                        <a:ea typeface="Calibri"/>
                        <a:cs typeface="Times New Roman"/>
                      </a:endParaRPr>
                    </a:p>
                  </a:txBody>
                  <a:tcPr marL="9525" marR="9525" marT="9525" marB="0"/>
                </a:tc>
                <a:tc>
                  <a:txBody>
                    <a:bodyPr/>
                    <a:lstStyle/>
                    <a:p>
                      <a:pPr marL="0" marR="0">
                        <a:lnSpc>
                          <a:spcPct val="115000"/>
                        </a:lnSpc>
                        <a:spcBef>
                          <a:spcPts val="0"/>
                        </a:spcBef>
                        <a:spcAft>
                          <a:spcPts val="1000"/>
                        </a:spcAft>
                      </a:pPr>
                      <a:r>
                        <a:rPr lang="en-US" sz="1400">
                          <a:effectLst/>
                        </a:rPr>
                        <a:t> </a:t>
                      </a:r>
                      <a:endParaRPr lang="en-US" sz="1400" b="1">
                        <a:effectLst/>
                        <a:latin typeface="Calibri"/>
                        <a:ea typeface="Calibri"/>
                        <a:cs typeface="Times New Roman"/>
                      </a:endParaRPr>
                    </a:p>
                  </a:txBody>
                  <a:tcPr marL="9525" marR="9525" marT="9525" marB="0"/>
                </a:tc>
              </a:tr>
              <a:tr h="328386">
                <a:tc>
                  <a:txBody>
                    <a:bodyPr/>
                    <a:lstStyle/>
                    <a:p>
                      <a:pPr marL="0" marR="0">
                        <a:lnSpc>
                          <a:spcPct val="115000"/>
                        </a:lnSpc>
                        <a:spcBef>
                          <a:spcPts val="0"/>
                        </a:spcBef>
                        <a:spcAft>
                          <a:spcPts val="1000"/>
                        </a:spcAft>
                      </a:pPr>
                      <a:r>
                        <a:rPr lang="en-US" sz="1400" dirty="0">
                          <a:effectLst/>
                        </a:rPr>
                        <a:t>Annually</a:t>
                      </a:r>
                      <a:endParaRPr lang="en-US" sz="1400" dirty="0">
                        <a:effectLst/>
                        <a:latin typeface="Calibri"/>
                        <a:ea typeface="Calibri"/>
                        <a:cs typeface="Times New Roman"/>
                      </a:endParaRPr>
                    </a:p>
                  </a:txBody>
                  <a:tcPr marL="9525" marR="9525" marT="9525" marB="0"/>
                </a:tc>
                <a:tc>
                  <a:txBody>
                    <a:bodyPr/>
                    <a:lstStyle/>
                    <a:p>
                      <a:pPr marL="0" marR="0">
                        <a:lnSpc>
                          <a:spcPct val="115000"/>
                        </a:lnSpc>
                        <a:spcBef>
                          <a:spcPts val="0"/>
                        </a:spcBef>
                        <a:spcAft>
                          <a:spcPts val="1000"/>
                        </a:spcAft>
                      </a:pPr>
                      <a:r>
                        <a:rPr lang="en-US" sz="1400">
                          <a:effectLst/>
                        </a:rPr>
                        <a:t> </a:t>
                      </a:r>
                      <a:endParaRPr lang="en-US" sz="1400" b="1">
                        <a:effectLst/>
                        <a:latin typeface="Calibri"/>
                        <a:ea typeface="Calibri"/>
                        <a:cs typeface="Times New Roman"/>
                      </a:endParaRPr>
                    </a:p>
                  </a:txBody>
                  <a:tcPr marL="9525" marR="9525" marT="9525" marB="0"/>
                </a:tc>
              </a:tr>
              <a:tr h="321754">
                <a:tc>
                  <a:txBody>
                    <a:bodyPr/>
                    <a:lstStyle/>
                    <a:p>
                      <a:pPr marL="0" marR="0">
                        <a:lnSpc>
                          <a:spcPct val="115000"/>
                        </a:lnSpc>
                        <a:spcBef>
                          <a:spcPts val="0"/>
                        </a:spcBef>
                        <a:spcAft>
                          <a:spcPts val="1000"/>
                        </a:spcAft>
                      </a:pPr>
                      <a:r>
                        <a:rPr lang="en-US" sz="1400">
                          <a:effectLst/>
                        </a:rPr>
                        <a:t>Maximum message size</a:t>
                      </a:r>
                      <a:endParaRPr lang="en-US" sz="1400">
                        <a:effectLst/>
                        <a:latin typeface="Calibri"/>
                        <a:ea typeface="Calibri"/>
                        <a:cs typeface="Times New Roman"/>
                      </a:endParaRPr>
                    </a:p>
                  </a:txBody>
                  <a:tcPr marL="9525" marR="9525" marT="9525" marB="0"/>
                </a:tc>
                <a:tc>
                  <a:txBody>
                    <a:bodyPr/>
                    <a:lstStyle/>
                    <a:p>
                      <a:pPr marL="0" marR="0">
                        <a:lnSpc>
                          <a:spcPct val="115000"/>
                        </a:lnSpc>
                        <a:spcBef>
                          <a:spcPts val="0"/>
                        </a:spcBef>
                        <a:spcAft>
                          <a:spcPts val="1000"/>
                        </a:spcAft>
                      </a:pPr>
                      <a:r>
                        <a:rPr lang="en-US" sz="1400">
                          <a:effectLst/>
                        </a:rPr>
                        <a:t>(Number of kb or mb)</a:t>
                      </a:r>
                      <a:endParaRPr lang="en-US" sz="1400" b="1">
                        <a:effectLst/>
                        <a:latin typeface="Calibri"/>
                        <a:ea typeface="Calibri"/>
                        <a:cs typeface="Times New Roman"/>
                      </a:endParaRPr>
                    </a:p>
                  </a:txBody>
                  <a:tcPr marL="9525" marR="9525" marT="9525" marB="0"/>
                </a:tc>
              </a:tr>
              <a:tr h="415028">
                <a:tc>
                  <a:txBody>
                    <a:bodyPr/>
                    <a:lstStyle/>
                    <a:p>
                      <a:pPr marL="0" marR="0">
                        <a:lnSpc>
                          <a:spcPct val="115000"/>
                        </a:lnSpc>
                        <a:spcBef>
                          <a:spcPts val="0"/>
                        </a:spcBef>
                        <a:spcAft>
                          <a:spcPts val="1000"/>
                        </a:spcAft>
                      </a:pPr>
                      <a:r>
                        <a:rPr lang="en-US" sz="1400">
                          <a:effectLst/>
                        </a:rPr>
                        <a:t>Maximum concurrent invocations</a:t>
                      </a:r>
                      <a:endParaRPr lang="en-US" sz="1400">
                        <a:effectLst/>
                        <a:latin typeface="Calibri"/>
                        <a:ea typeface="Calibri"/>
                        <a:cs typeface="Times New Roman"/>
                      </a:endParaRPr>
                    </a:p>
                  </a:txBody>
                  <a:tcPr marL="9525" marR="9525" marT="9525" marB="0"/>
                </a:tc>
                <a:tc>
                  <a:txBody>
                    <a:bodyPr/>
                    <a:lstStyle/>
                    <a:p>
                      <a:pPr marL="0" marR="0">
                        <a:lnSpc>
                          <a:spcPct val="115000"/>
                        </a:lnSpc>
                        <a:spcBef>
                          <a:spcPts val="0"/>
                        </a:spcBef>
                        <a:spcAft>
                          <a:spcPts val="1000"/>
                        </a:spcAft>
                      </a:pPr>
                      <a:r>
                        <a:rPr lang="en-US" sz="1400">
                          <a:effectLst/>
                        </a:rPr>
                        <a:t>(Number of concurrent sessions)</a:t>
                      </a:r>
                      <a:endParaRPr lang="en-US" sz="1400" b="1">
                        <a:effectLst/>
                        <a:latin typeface="Calibri"/>
                        <a:ea typeface="Calibri"/>
                        <a:cs typeface="Times New Roman"/>
                      </a:endParaRPr>
                    </a:p>
                  </a:txBody>
                  <a:tcPr marL="9525" marR="9525" marT="9525" marB="0"/>
                </a:tc>
              </a:tr>
              <a:tr h="361545">
                <a:tc>
                  <a:txBody>
                    <a:bodyPr/>
                    <a:lstStyle/>
                    <a:p>
                      <a:pPr marL="0" marR="0">
                        <a:lnSpc>
                          <a:spcPct val="115000"/>
                        </a:lnSpc>
                        <a:spcBef>
                          <a:spcPts val="0"/>
                        </a:spcBef>
                        <a:spcAft>
                          <a:spcPts val="1000"/>
                        </a:spcAft>
                      </a:pPr>
                      <a:r>
                        <a:rPr lang="en-US" sz="1400">
                          <a:effectLst/>
                        </a:rPr>
                        <a:t>Average response time</a:t>
                      </a:r>
                      <a:endParaRPr lang="en-US" sz="1400">
                        <a:effectLst/>
                        <a:latin typeface="Calibri"/>
                        <a:ea typeface="Calibri"/>
                        <a:cs typeface="Times New Roman"/>
                      </a:endParaRPr>
                    </a:p>
                  </a:txBody>
                  <a:tcPr marL="9525" marR="9525" marT="9525" marB="0"/>
                </a:tc>
                <a:tc>
                  <a:txBody>
                    <a:bodyPr/>
                    <a:lstStyle/>
                    <a:p>
                      <a:pPr marL="0" marR="0">
                        <a:lnSpc>
                          <a:spcPct val="115000"/>
                        </a:lnSpc>
                        <a:spcBef>
                          <a:spcPts val="0"/>
                        </a:spcBef>
                        <a:spcAft>
                          <a:spcPts val="1000"/>
                        </a:spcAft>
                      </a:pPr>
                      <a:r>
                        <a:rPr lang="en-US" sz="1400">
                          <a:effectLst/>
                        </a:rPr>
                        <a:t>(in  seconds or milliseconds)</a:t>
                      </a:r>
                      <a:endParaRPr lang="en-US" sz="1400" b="1">
                        <a:effectLst/>
                        <a:latin typeface="Calibri"/>
                        <a:ea typeface="Calibri"/>
                        <a:cs typeface="Times New Roman"/>
                      </a:endParaRPr>
                    </a:p>
                  </a:txBody>
                  <a:tcPr marL="9525" marR="9525" marT="9525" marB="0"/>
                </a:tc>
              </a:tr>
              <a:tr h="328386">
                <a:tc>
                  <a:txBody>
                    <a:bodyPr/>
                    <a:lstStyle/>
                    <a:p>
                      <a:pPr marL="0" marR="0">
                        <a:lnSpc>
                          <a:spcPct val="115000"/>
                        </a:lnSpc>
                        <a:spcBef>
                          <a:spcPts val="0"/>
                        </a:spcBef>
                        <a:spcAft>
                          <a:spcPts val="1000"/>
                        </a:spcAft>
                      </a:pPr>
                      <a:r>
                        <a:rPr lang="en-US" sz="1400">
                          <a:effectLst/>
                        </a:rPr>
                        <a:t>Service availability target</a:t>
                      </a:r>
                      <a:endParaRPr lang="en-US" sz="1400">
                        <a:effectLst/>
                        <a:latin typeface="Calibri"/>
                        <a:ea typeface="Calibri"/>
                        <a:cs typeface="Times New Roman"/>
                      </a:endParaRPr>
                    </a:p>
                  </a:txBody>
                  <a:tcPr marL="9525" marR="9525" marT="9525" marB="0"/>
                </a:tc>
                <a:tc>
                  <a:txBody>
                    <a:bodyPr/>
                    <a:lstStyle/>
                    <a:p>
                      <a:pPr marL="0" marR="0">
                        <a:lnSpc>
                          <a:spcPct val="115000"/>
                        </a:lnSpc>
                        <a:spcBef>
                          <a:spcPts val="0"/>
                        </a:spcBef>
                        <a:spcAft>
                          <a:spcPts val="1000"/>
                        </a:spcAft>
                      </a:pPr>
                      <a:r>
                        <a:rPr lang="en-US" sz="1400">
                          <a:effectLst/>
                        </a:rPr>
                        <a:t>(hours/days)</a:t>
                      </a:r>
                      <a:endParaRPr lang="en-US" sz="1400" b="1">
                        <a:effectLst/>
                        <a:latin typeface="Calibri"/>
                        <a:ea typeface="Calibri"/>
                        <a:cs typeface="Times New Roman"/>
                      </a:endParaRPr>
                    </a:p>
                  </a:txBody>
                  <a:tcPr marL="9525" marR="9525" marT="9525" marB="0"/>
                </a:tc>
              </a:tr>
              <a:tr h="361545">
                <a:tc>
                  <a:txBody>
                    <a:bodyPr/>
                    <a:lstStyle/>
                    <a:p>
                      <a:pPr marL="0" marR="0">
                        <a:lnSpc>
                          <a:spcPct val="115000"/>
                        </a:lnSpc>
                        <a:spcBef>
                          <a:spcPts val="0"/>
                        </a:spcBef>
                        <a:spcAft>
                          <a:spcPts val="1000"/>
                        </a:spcAft>
                      </a:pPr>
                      <a:r>
                        <a:rPr lang="en-US" sz="1400">
                          <a:effectLst/>
                        </a:rPr>
                        <a:t>Service availability schedule</a:t>
                      </a:r>
                      <a:endParaRPr lang="en-US" sz="1400">
                        <a:effectLst/>
                        <a:latin typeface="Calibri"/>
                        <a:ea typeface="Calibri"/>
                        <a:cs typeface="Times New Roman"/>
                      </a:endParaRPr>
                    </a:p>
                  </a:txBody>
                  <a:tcPr marL="9525" marR="9525" marT="9525" marB="0"/>
                </a:tc>
                <a:tc>
                  <a:txBody>
                    <a:bodyPr/>
                    <a:lstStyle/>
                    <a:p>
                      <a:pPr marL="0" marR="0">
                        <a:lnSpc>
                          <a:spcPct val="115000"/>
                        </a:lnSpc>
                        <a:spcBef>
                          <a:spcPts val="0"/>
                        </a:spcBef>
                        <a:spcAft>
                          <a:spcPts val="1000"/>
                        </a:spcAft>
                      </a:pPr>
                      <a:r>
                        <a:rPr lang="en-US" sz="1400">
                          <a:effectLst/>
                        </a:rPr>
                        <a:t>day and time that service is available</a:t>
                      </a:r>
                      <a:endParaRPr lang="en-US" sz="1400" b="1">
                        <a:effectLst/>
                        <a:latin typeface="Calibri"/>
                        <a:ea typeface="Calibri"/>
                        <a:cs typeface="Times New Roman"/>
                      </a:endParaRPr>
                    </a:p>
                  </a:txBody>
                  <a:tcPr marL="9525" marR="9525" marT="9525" marB="0"/>
                </a:tc>
              </a:tr>
              <a:tr h="328386">
                <a:tc>
                  <a:txBody>
                    <a:bodyPr/>
                    <a:lstStyle/>
                    <a:p>
                      <a:pPr marL="0" marR="0">
                        <a:lnSpc>
                          <a:spcPct val="115000"/>
                        </a:lnSpc>
                        <a:spcBef>
                          <a:spcPts val="0"/>
                        </a:spcBef>
                        <a:spcAft>
                          <a:spcPts val="1000"/>
                        </a:spcAft>
                      </a:pPr>
                      <a:r>
                        <a:rPr lang="en-US" sz="1400">
                          <a:effectLst/>
                        </a:rPr>
                        <a:t>Maintenance window</a:t>
                      </a:r>
                      <a:endParaRPr lang="en-US" sz="1400">
                        <a:effectLst/>
                        <a:latin typeface="Calibri"/>
                        <a:ea typeface="Calibri"/>
                        <a:cs typeface="Times New Roman"/>
                      </a:endParaRPr>
                    </a:p>
                  </a:txBody>
                  <a:tcPr marL="9525" marR="9525" marT="9525" marB="0"/>
                </a:tc>
                <a:tc>
                  <a:txBody>
                    <a:bodyPr/>
                    <a:lstStyle/>
                    <a:p>
                      <a:pPr marL="0" marR="0">
                        <a:lnSpc>
                          <a:spcPct val="115000"/>
                        </a:lnSpc>
                        <a:spcBef>
                          <a:spcPts val="0"/>
                        </a:spcBef>
                        <a:spcAft>
                          <a:spcPts val="1000"/>
                        </a:spcAft>
                      </a:pPr>
                      <a:r>
                        <a:rPr lang="en-US" sz="1400">
                          <a:effectLst/>
                        </a:rPr>
                        <a:t>day and time that service is unavailable</a:t>
                      </a:r>
                      <a:endParaRPr lang="en-US" sz="1400" b="1">
                        <a:effectLst/>
                        <a:latin typeface="Calibri"/>
                        <a:ea typeface="Calibri"/>
                        <a:cs typeface="Times New Roman"/>
                      </a:endParaRPr>
                    </a:p>
                  </a:txBody>
                  <a:tcPr marL="9525" marR="9525" marT="9525" marB="0"/>
                </a:tc>
              </a:tr>
              <a:tr h="589169">
                <a:tc>
                  <a:txBody>
                    <a:bodyPr/>
                    <a:lstStyle/>
                    <a:p>
                      <a:pPr marL="0" marR="0">
                        <a:lnSpc>
                          <a:spcPct val="115000"/>
                        </a:lnSpc>
                        <a:spcBef>
                          <a:spcPts val="0"/>
                        </a:spcBef>
                        <a:spcAft>
                          <a:spcPts val="1000"/>
                        </a:spcAft>
                      </a:pPr>
                      <a:r>
                        <a:rPr lang="en-US" sz="1400">
                          <a:effectLst/>
                        </a:rPr>
                        <a:t>Unplanned downtime allowed</a:t>
                      </a:r>
                      <a:endParaRPr lang="en-US" sz="1400">
                        <a:effectLst/>
                        <a:latin typeface="Calibri"/>
                        <a:ea typeface="Calibri"/>
                        <a:cs typeface="Times New Roman"/>
                      </a:endParaRPr>
                    </a:p>
                  </a:txBody>
                  <a:tcPr marL="9525" marR="9525" marT="9525" marB="0"/>
                </a:tc>
                <a:tc>
                  <a:txBody>
                    <a:bodyPr/>
                    <a:lstStyle/>
                    <a:p>
                      <a:pPr marL="0" marR="0">
                        <a:lnSpc>
                          <a:spcPct val="115000"/>
                        </a:lnSpc>
                        <a:spcBef>
                          <a:spcPts val="0"/>
                        </a:spcBef>
                        <a:spcAft>
                          <a:spcPts val="1000"/>
                        </a:spcAft>
                      </a:pPr>
                      <a:r>
                        <a:rPr lang="en-US" sz="1400">
                          <a:effectLst/>
                        </a:rPr>
                        <a:t>dd/hh/mm/ss (how much time  this service can be unavailable before impacting business)</a:t>
                      </a:r>
                      <a:endParaRPr lang="en-US" sz="1400" b="1">
                        <a:effectLst/>
                        <a:latin typeface="Calibri"/>
                        <a:ea typeface="Calibri"/>
                        <a:cs typeface="Times New Roman"/>
                      </a:endParaRPr>
                    </a:p>
                  </a:txBody>
                  <a:tcPr marL="9525" marR="9525" marT="9525" marB="0"/>
                </a:tc>
              </a:tr>
              <a:tr h="321754">
                <a:tc>
                  <a:txBody>
                    <a:bodyPr/>
                    <a:lstStyle/>
                    <a:p>
                      <a:pPr marL="0" marR="0">
                        <a:lnSpc>
                          <a:spcPct val="115000"/>
                        </a:lnSpc>
                        <a:spcBef>
                          <a:spcPts val="0"/>
                        </a:spcBef>
                        <a:spcAft>
                          <a:spcPts val="1000"/>
                        </a:spcAft>
                      </a:pPr>
                      <a:r>
                        <a:rPr lang="en-US" sz="1400">
                          <a:effectLst/>
                        </a:rPr>
                        <a:t>Error notification list</a:t>
                      </a:r>
                      <a:endParaRPr lang="en-US" sz="1400">
                        <a:effectLst/>
                        <a:latin typeface="Calibri"/>
                        <a:ea typeface="Calibri"/>
                        <a:cs typeface="Times New Roman"/>
                      </a:endParaRPr>
                    </a:p>
                  </a:txBody>
                  <a:tcPr marL="9525" marR="9525" marT="9525" marB="0"/>
                </a:tc>
                <a:tc>
                  <a:txBody>
                    <a:bodyPr/>
                    <a:lstStyle/>
                    <a:p>
                      <a:pPr marL="0" marR="0">
                        <a:lnSpc>
                          <a:spcPct val="115000"/>
                        </a:lnSpc>
                        <a:spcBef>
                          <a:spcPts val="0"/>
                        </a:spcBef>
                        <a:spcAft>
                          <a:spcPts val="1000"/>
                        </a:spcAft>
                      </a:pPr>
                      <a:r>
                        <a:rPr lang="en-US" sz="1400">
                          <a:effectLst/>
                        </a:rPr>
                        <a:t>(distribution group) </a:t>
                      </a:r>
                      <a:endParaRPr lang="en-US" sz="1400" b="1">
                        <a:effectLst/>
                        <a:latin typeface="Calibri"/>
                        <a:ea typeface="Calibri"/>
                        <a:cs typeface="Times New Roman"/>
                      </a:endParaRPr>
                    </a:p>
                  </a:txBody>
                  <a:tcPr marL="9525" marR="9525" marT="9525" marB="0"/>
                </a:tc>
              </a:tr>
              <a:tr h="646503">
                <a:tc>
                  <a:txBody>
                    <a:bodyPr/>
                    <a:lstStyle/>
                    <a:p>
                      <a:pPr marL="0" marR="0">
                        <a:lnSpc>
                          <a:spcPct val="115000"/>
                        </a:lnSpc>
                        <a:spcBef>
                          <a:spcPts val="0"/>
                        </a:spcBef>
                        <a:spcAft>
                          <a:spcPts val="1000"/>
                        </a:spcAft>
                      </a:pPr>
                      <a:r>
                        <a:rPr lang="en-US" sz="1400">
                          <a:effectLst/>
                        </a:rPr>
                        <a:t>Limits on Capacity (CPU, RAM, Network, )</a:t>
                      </a:r>
                      <a:endParaRPr lang="en-US" sz="1400">
                        <a:effectLst/>
                        <a:latin typeface="Calibri"/>
                        <a:ea typeface="Calibri"/>
                        <a:cs typeface="Times New Roman"/>
                      </a:endParaRPr>
                    </a:p>
                  </a:txBody>
                  <a:tcPr marL="9525" marR="9525" marT="9525" marB="0"/>
                </a:tc>
                <a:tc>
                  <a:txBody>
                    <a:bodyPr/>
                    <a:lstStyle/>
                    <a:p>
                      <a:pPr marL="0" marR="0">
                        <a:lnSpc>
                          <a:spcPct val="115000"/>
                        </a:lnSpc>
                        <a:spcBef>
                          <a:spcPts val="0"/>
                        </a:spcBef>
                        <a:spcAft>
                          <a:spcPts val="1000"/>
                        </a:spcAft>
                      </a:pPr>
                      <a:r>
                        <a:rPr lang="en-US" sz="1400" dirty="0">
                          <a:effectLst/>
                        </a:rPr>
                        <a:t>(Estimation of capacity required for service to operate within SLA - CPU percentage of usage)</a:t>
                      </a:r>
                      <a:endParaRPr lang="en-US" sz="1400" b="1" dirty="0">
                        <a:effectLst/>
                        <a:latin typeface="Calibri"/>
                        <a:ea typeface="Calibri"/>
                        <a:cs typeface="Times New Roman"/>
                      </a:endParaRPr>
                    </a:p>
                  </a:txBody>
                  <a:tcPr marL="9525" marR="9525" marT="9525" marB="0"/>
                </a:tc>
              </a:tr>
            </a:tbl>
          </a:graphicData>
        </a:graphic>
      </p:graphicFrame>
      <p:sp>
        <p:nvSpPr>
          <p:cNvPr id="3"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2509882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Rectangle 1"/>
          <p:cNvSpPr/>
          <p:nvPr/>
        </p:nvSpPr>
        <p:spPr>
          <a:xfrm>
            <a:off x="753532" y="-50429"/>
            <a:ext cx="8074781" cy="830997"/>
          </a:xfrm>
          <a:prstGeom prst="rect">
            <a:avLst/>
          </a:prstGeom>
        </p:spPr>
        <p:txBody>
          <a:bodyPr wrap="square">
            <a:spAutoFit/>
          </a:bodyPr>
          <a:lstStyle/>
          <a:p>
            <a:pPr lvl="1"/>
            <a:r>
              <a:rPr lang="x-none" sz="2400" b="1" dirty="0"/>
              <a:t>Pattern </a:t>
            </a:r>
            <a:r>
              <a:rPr lang="x-none" sz="2400" b="1" dirty="0" smtClean="0"/>
              <a:t>Summary</a:t>
            </a:r>
            <a:endParaRPr lang="en-US" sz="2400" dirty="0"/>
          </a:p>
          <a:p>
            <a:pPr lvl="2" fontAlgn="base"/>
            <a:r>
              <a:rPr lang="en-US" sz="2400" b="1" dirty="0">
                <a:effectLst>
                  <a:glow>
                    <a:srgbClr val="000000"/>
                  </a:glow>
                  <a:outerShdw sx="0" sy="0">
                    <a:srgbClr val="000000"/>
                  </a:outerShdw>
                  <a:reflection stA="0" endPos="0" fadeDir="0" sx="0" sy="0"/>
                </a:effectLst>
              </a:rPr>
              <a:t>Service Design Patterns - Summary</a:t>
            </a:r>
          </a:p>
        </p:txBody>
      </p:sp>
      <p:graphicFrame>
        <p:nvGraphicFramePr>
          <p:cNvPr id="3" name="Table 2"/>
          <p:cNvGraphicFramePr>
            <a:graphicFrameLocks noGrp="1"/>
          </p:cNvGraphicFramePr>
          <p:nvPr>
            <p:extLst>
              <p:ext uri="{D42A27DB-BD31-4B8C-83A1-F6EECF244321}">
                <p14:modId xmlns:p14="http://schemas.microsoft.com/office/powerpoint/2010/main" val="2452913988"/>
              </p:ext>
            </p:extLst>
          </p:nvPr>
        </p:nvGraphicFramePr>
        <p:xfrm>
          <a:off x="342379" y="733250"/>
          <a:ext cx="8378279" cy="2695749"/>
        </p:xfrm>
        <a:graphic>
          <a:graphicData uri="http://schemas.openxmlformats.org/drawingml/2006/table">
            <a:tbl>
              <a:tblPr>
                <a:tableStyleId>{5C22544A-7EE6-4342-B048-85BDC9FD1C3A}</a:tableStyleId>
              </a:tblPr>
              <a:tblGrid>
                <a:gridCol w="3412298"/>
                <a:gridCol w="4965981"/>
              </a:tblGrid>
              <a:tr h="309394">
                <a:tc>
                  <a:txBody>
                    <a:bodyPr/>
                    <a:lstStyle/>
                    <a:p>
                      <a:pPr marL="0" marR="0" algn="ctr">
                        <a:lnSpc>
                          <a:spcPct val="115000"/>
                        </a:lnSpc>
                        <a:spcBef>
                          <a:spcPts val="0"/>
                        </a:spcBef>
                        <a:spcAft>
                          <a:spcPts val="1000"/>
                        </a:spcAft>
                      </a:pPr>
                      <a:r>
                        <a:rPr lang="en-US" sz="1400" dirty="0">
                          <a:effectLst/>
                        </a:rPr>
                        <a:t>Pattern</a:t>
                      </a:r>
                      <a:endParaRPr lang="en-US" sz="1100" dirty="0">
                        <a:effectLst/>
                        <a:latin typeface="Calibri"/>
                        <a:ea typeface="Calibri"/>
                        <a:cs typeface="Times New Roman"/>
                      </a:endParaRPr>
                    </a:p>
                  </a:txBody>
                  <a:tcPr marL="9525" marR="9525" marT="9525" marB="0" anchor="ctr"/>
                </a:tc>
                <a:tc>
                  <a:txBody>
                    <a:bodyPr/>
                    <a:lstStyle/>
                    <a:p>
                      <a:pPr marL="0" marR="0" algn="ctr">
                        <a:lnSpc>
                          <a:spcPct val="115000"/>
                        </a:lnSpc>
                        <a:spcBef>
                          <a:spcPts val="0"/>
                        </a:spcBef>
                        <a:spcAft>
                          <a:spcPts val="1000"/>
                        </a:spcAft>
                      </a:pPr>
                      <a:r>
                        <a:rPr lang="en-US" sz="1400">
                          <a:effectLst/>
                        </a:rPr>
                        <a:t>Description</a:t>
                      </a:r>
                      <a:endParaRPr lang="en-US" sz="1100">
                        <a:effectLst/>
                        <a:latin typeface="Calibri"/>
                        <a:ea typeface="Calibri"/>
                        <a:cs typeface="Times New Roman"/>
                      </a:endParaRPr>
                    </a:p>
                  </a:txBody>
                  <a:tcPr marL="9525" marR="9525" marT="9525" marB="0" anchor="ctr"/>
                </a:tc>
              </a:tr>
              <a:tr h="649773">
                <a:tc>
                  <a:txBody>
                    <a:bodyPr/>
                    <a:lstStyle/>
                    <a:p>
                      <a:pPr marL="0" marR="0">
                        <a:lnSpc>
                          <a:spcPct val="115000"/>
                        </a:lnSpc>
                        <a:spcBef>
                          <a:spcPts val="0"/>
                        </a:spcBef>
                        <a:spcAft>
                          <a:spcPts val="1000"/>
                        </a:spcAft>
                      </a:pPr>
                      <a:r>
                        <a:rPr lang="en-US" sz="1100" dirty="0">
                          <a:effectLst/>
                        </a:rPr>
                        <a:t>Atomic Service</a:t>
                      </a:r>
                      <a:endParaRPr lang="en-US" sz="1100" dirty="0">
                        <a:effectLst/>
                        <a:latin typeface="Calibri"/>
                        <a:ea typeface="Calibri"/>
                        <a:cs typeface="Times New Roman"/>
                      </a:endParaRPr>
                    </a:p>
                  </a:txBody>
                  <a:tcPr marL="9525" marR="9525" marT="9525" marB="0"/>
                </a:tc>
                <a:tc>
                  <a:txBody>
                    <a:bodyPr/>
                    <a:lstStyle/>
                    <a:p>
                      <a:pPr marL="0" marR="0">
                        <a:lnSpc>
                          <a:spcPct val="115000"/>
                        </a:lnSpc>
                        <a:spcBef>
                          <a:spcPts val="0"/>
                        </a:spcBef>
                        <a:spcAft>
                          <a:spcPts val="1000"/>
                        </a:spcAft>
                      </a:pPr>
                      <a:r>
                        <a:rPr lang="en-US" sz="1000">
                          <a:effectLst/>
                        </a:rPr>
                        <a:t>The service mediation exposes functionality that is offered by a single provider. The provider implements functionality that is self-contained without requiring access to external components and systems.</a:t>
                      </a:r>
                      <a:endParaRPr lang="en-US" sz="1000" b="1">
                        <a:effectLst/>
                        <a:latin typeface="Calibri"/>
                        <a:ea typeface="Calibri"/>
                        <a:cs typeface="Times New Roman"/>
                      </a:endParaRPr>
                    </a:p>
                  </a:txBody>
                  <a:tcPr marL="9525" marR="9525" marT="9525" marB="0"/>
                </a:tc>
              </a:tr>
              <a:tr h="649773">
                <a:tc>
                  <a:txBody>
                    <a:bodyPr/>
                    <a:lstStyle/>
                    <a:p>
                      <a:pPr marL="0" marR="0">
                        <a:lnSpc>
                          <a:spcPct val="115000"/>
                        </a:lnSpc>
                        <a:spcBef>
                          <a:spcPts val="0"/>
                        </a:spcBef>
                        <a:spcAft>
                          <a:spcPts val="1000"/>
                        </a:spcAft>
                      </a:pPr>
                      <a:r>
                        <a:rPr lang="en-US" sz="1100" dirty="0">
                          <a:effectLst/>
                        </a:rPr>
                        <a:t>Composite Service</a:t>
                      </a:r>
                      <a:endParaRPr lang="en-US" sz="1100" dirty="0">
                        <a:effectLst/>
                        <a:latin typeface="Calibri"/>
                        <a:ea typeface="Calibri"/>
                        <a:cs typeface="Times New Roman"/>
                      </a:endParaRPr>
                    </a:p>
                  </a:txBody>
                  <a:tcPr marL="9525" marR="9525" marT="9525" marB="0"/>
                </a:tc>
                <a:tc>
                  <a:txBody>
                    <a:bodyPr/>
                    <a:lstStyle/>
                    <a:p>
                      <a:pPr marL="0" marR="0">
                        <a:lnSpc>
                          <a:spcPct val="115000"/>
                        </a:lnSpc>
                        <a:spcBef>
                          <a:spcPts val="0"/>
                        </a:spcBef>
                        <a:spcAft>
                          <a:spcPts val="1000"/>
                        </a:spcAft>
                      </a:pPr>
                      <a:r>
                        <a:rPr lang="x-none" sz="1000">
                          <a:effectLst/>
                        </a:rPr>
                        <a:t>The </a:t>
                      </a:r>
                      <a:r>
                        <a:rPr lang="en-US" sz="1000">
                          <a:effectLst/>
                        </a:rPr>
                        <a:t>service mediation exposes functionality that requires data and information through access to</a:t>
                      </a:r>
                      <a:r>
                        <a:rPr lang="x-none" sz="1000">
                          <a:effectLst/>
                        </a:rPr>
                        <a:t> multiple providers</a:t>
                      </a:r>
                      <a:r>
                        <a:rPr lang="en-US" sz="1000">
                          <a:effectLst/>
                        </a:rPr>
                        <a:t>. These providers are accessed through a composite service implementation. </a:t>
                      </a:r>
                      <a:endParaRPr lang="en-US" sz="1000" b="1">
                        <a:effectLst/>
                        <a:latin typeface="Calibri"/>
                        <a:ea typeface="Calibri"/>
                        <a:cs typeface="Times New Roman"/>
                      </a:endParaRPr>
                    </a:p>
                  </a:txBody>
                  <a:tcPr marL="9525" marR="9525" marT="9525" marB="0"/>
                </a:tc>
              </a:tr>
              <a:tr h="649773">
                <a:tc>
                  <a:txBody>
                    <a:bodyPr/>
                    <a:lstStyle/>
                    <a:p>
                      <a:pPr marL="0" marR="0">
                        <a:lnSpc>
                          <a:spcPct val="115000"/>
                        </a:lnSpc>
                        <a:spcBef>
                          <a:spcPts val="0"/>
                        </a:spcBef>
                        <a:spcAft>
                          <a:spcPts val="1000"/>
                        </a:spcAft>
                      </a:pPr>
                      <a:r>
                        <a:rPr lang="en-US" sz="1100" dirty="0">
                          <a:effectLst/>
                        </a:rPr>
                        <a:t>Composite Mediation Service</a:t>
                      </a:r>
                      <a:endParaRPr lang="en-US" sz="1100" dirty="0">
                        <a:effectLst/>
                        <a:latin typeface="Calibri"/>
                        <a:ea typeface="Calibri"/>
                        <a:cs typeface="Times New Roman"/>
                      </a:endParaRPr>
                    </a:p>
                  </a:txBody>
                  <a:tcPr marL="9525" marR="9525" marT="9525" marB="0"/>
                </a:tc>
                <a:tc>
                  <a:txBody>
                    <a:bodyPr/>
                    <a:lstStyle/>
                    <a:p>
                      <a:pPr marL="0" marR="0">
                        <a:lnSpc>
                          <a:spcPct val="115000"/>
                        </a:lnSpc>
                        <a:spcBef>
                          <a:spcPts val="0"/>
                        </a:spcBef>
                        <a:spcAft>
                          <a:spcPts val="1000"/>
                        </a:spcAft>
                      </a:pPr>
                      <a:r>
                        <a:rPr lang="x-none" sz="1000">
                          <a:effectLst/>
                        </a:rPr>
                        <a:t>The </a:t>
                      </a:r>
                      <a:r>
                        <a:rPr lang="en-US" sz="1000" dirty="0">
                          <a:effectLst/>
                        </a:rPr>
                        <a:t>service exposes functionality that requires access to other SOA services. The service implementation component is replaced by the provider services that are invoked.</a:t>
                      </a:r>
                      <a:endParaRPr lang="en-US" sz="1000" b="1" dirty="0">
                        <a:effectLst/>
                        <a:latin typeface="Calibri"/>
                        <a:ea typeface="Calibri"/>
                        <a:cs typeface="Times New Roman"/>
                      </a:endParaRPr>
                    </a:p>
                  </a:txBody>
                  <a:tcPr marL="9525" marR="9525" marT="9525" marB="0"/>
                </a:tc>
              </a:tr>
              <a:tr h="437036">
                <a:tc>
                  <a:txBody>
                    <a:bodyPr/>
                    <a:lstStyle/>
                    <a:p>
                      <a:pPr marL="0" marR="0">
                        <a:lnSpc>
                          <a:spcPct val="115000"/>
                        </a:lnSpc>
                        <a:spcBef>
                          <a:spcPts val="0"/>
                        </a:spcBef>
                        <a:spcAft>
                          <a:spcPts val="1000"/>
                        </a:spcAft>
                      </a:pPr>
                      <a:r>
                        <a:rPr lang="en-US" sz="1100">
                          <a:effectLst/>
                        </a:rPr>
                        <a:t>Orchestration Service</a:t>
                      </a:r>
                      <a:endParaRPr lang="en-US" sz="1100">
                        <a:effectLst/>
                        <a:latin typeface="Calibri"/>
                        <a:ea typeface="Calibri"/>
                        <a:cs typeface="Times New Roman"/>
                      </a:endParaRPr>
                    </a:p>
                  </a:txBody>
                  <a:tcPr marL="9525" marR="9525" marT="9525" marB="0"/>
                </a:tc>
                <a:tc>
                  <a:txBody>
                    <a:bodyPr/>
                    <a:lstStyle/>
                    <a:p>
                      <a:pPr marL="0" marR="0">
                        <a:lnSpc>
                          <a:spcPct val="115000"/>
                        </a:lnSpc>
                        <a:spcBef>
                          <a:spcPts val="0"/>
                        </a:spcBef>
                        <a:spcAft>
                          <a:spcPts val="1000"/>
                        </a:spcAft>
                      </a:pPr>
                      <a:r>
                        <a:rPr lang="en-US" sz="1000" dirty="0">
                          <a:effectLst/>
                        </a:rPr>
                        <a:t>The service provider realizes the execution of a well-defined process wherein each step involves the invocation of one or more services. </a:t>
                      </a:r>
                      <a:endParaRPr lang="en-US" sz="1000" b="1" dirty="0">
                        <a:effectLst/>
                        <a:latin typeface="Calibri"/>
                        <a:ea typeface="Calibri"/>
                        <a:cs typeface="Times New Roman"/>
                      </a:endParaRPr>
                    </a:p>
                  </a:txBody>
                  <a:tcPr marL="9525" marR="9525" marT="9525" marB="0"/>
                </a:tc>
              </a:tr>
            </a:tbl>
          </a:graphicData>
        </a:graphic>
      </p:graphicFrame>
      <p:sp>
        <p:nvSpPr>
          <p:cNvPr id="6" name="Rectangle 5"/>
          <p:cNvSpPr/>
          <p:nvPr/>
        </p:nvSpPr>
        <p:spPr>
          <a:xfrm>
            <a:off x="203199" y="3508989"/>
            <a:ext cx="8856133" cy="3416320"/>
          </a:xfrm>
          <a:prstGeom prst="rect">
            <a:avLst/>
          </a:prstGeom>
        </p:spPr>
        <p:txBody>
          <a:bodyPr wrap="square">
            <a:spAutoFit/>
          </a:bodyPr>
          <a:lstStyle/>
          <a:p>
            <a:r>
              <a:rPr lang="en-US" b="1" i="1" dirty="0"/>
              <a:t>Atomic services</a:t>
            </a:r>
            <a:r>
              <a:rPr lang="en-US" dirty="0"/>
              <a:t> are those whose implementation is self-contained and satisfied by a single provider.</a:t>
            </a:r>
          </a:p>
          <a:p>
            <a:r>
              <a:rPr lang="en-US" b="1" i="1" dirty="0"/>
              <a:t>Composite services</a:t>
            </a:r>
            <a:r>
              <a:rPr lang="en-US" dirty="0"/>
              <a:t> are services whose implementation requires access to additional providers in order to fulfill their contract. They do that by either calling other services or unpublished provider endpoints. In this way they act both as a provider to their caller as well as a consumer to their aggregate services. </a:t>
            </a:r>
          </a:p>
          <a:p>
            <a:r>
              <a:rPr lang="en-US" dirty="0"/>
              <a:t>An </a:t>
            </a:r>
            <a:r>
              <a:rPr lang="en-US" b="1" i="1" dirty="0"/>
              <a:t>orchestration service</a:t>
            </a:r>
            <a:r>
              <a:rPr lang="en-US" dirty="0"/>
              <a:t> is defined within the scope of this reference architecture as a type of composite service whose function is to expose a well-defined and documented process to its consumers by coordinating the execution of other services.</a:t>
            </a:r>
          </a:p>
          <a:p>
            <a:r>
              <a:rPr lang="en-US" i="1" dirty="0"/>
              <a:t>*The terms composite and orchestration as applied to SOA services are used interchangeably in the industry and may be found to have slightly different assigned roles in various reference architectures than what is established here.</a:t>
            </a:r>
            <a:endParaRPr lang="en-US" dirty="0"/>
          </a:p>
        </p:txBody>
      </p:sp>
      <p:sp>
        <p:nvSpPr>
          <p:cNvPr id="4"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2509882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bjClassifierImageBottom"/>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3" name="Rectangle 2"/>
          <p:cNvSpPr/>
          <p:nvPr/>
        </p:nvSpPr>
        <p:spPr>
          <a:xfrm>
            <a:off x="-762000" y="49362"/>
            <a:ext cx="9906000" cy="646331"/>
          </a:xfrm>
          <a:prstGeom prst="rect">
            <a:avLst/>
          </a:prstGeom>
        </p:spPr>
        <p:txBody>
          <a:bodyPr wrap="square">
            <a:spAutoFit/>
          </a:bodyPr>
          <a:lstStyle/>
          <a:p>
            <a:pPr lvl="2" fontAlgn="base"/>
            <a:r>
              <a:rPr lang="en-US" sz="3600" b="1" dirty="0">
                <a:effectLst>
                  <a:glow>
                    <a:srgbClr val="000000"/>
                  </a:glow>
                  <a:outerShdw sx="0" sy="0">
                    <a:srgbClr val="000000"/>
                  </a:outerShdw>
                  <a:reflection stA="0" endPos="0" fadeDir="0" sx="0" sy="0"/>
                </a:effectLst>
              </a:rPr>
              <a:t>Service Design Pattern: Atomic Service Pattern</a:t>
            </a:r>
          </a:p>
        </p:txBody>
      </p:sp>
      <p:sp>
        <p:nvSpPr>
          <p:cNvPr id="4" name="Rectangle 3"/>
          <p:cNvSpPr/>
          <p:nvPr/>
        </p:nvSpPr>
        <p:spPr>
          <a:xfrm>
            <a:off x="177800" y="846416"/>
            <a:ext cx="8966200" cy="1477328"/>
          </a:xfrm>
          <a:prstGeom prst="rect">
            <a:avLst/>
          </a:prstGeom>
        </p:spPr>
        <p:txBody>
          <a:bodyPr wrap="square">
            <a:spAutoFit/>
          </a:bodyPr>
          <a:lstStyle/>
          <a:p>
            <a:r>
              <a:rPr lang="en-US" b="1" dirty="0"/>
              <a:t>Description</a:t>
            </a:r>
          </a:p>
          <a:p>
            <a:r>
              <a:rPr lang="en-US" dirty="0"/>
              <a:t>The atomic service pattern describes a design for service mediation which exposes functionality that is offered by a single provider. The service mediation implements mediator functions within the proxy as needed to ensure reliability, compatibility and compliance of the provider interface with enterprise integration standards.</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4005519981"/>
              </p:ext>
            </p:extLst>
          </p:nvPr>
        </p:nvGraphicFramePr>
        <p:xfrm>
          <a:off x="712551" y="2323744"/>
          <a:ext cx="7414098" cy="2590800"/>
        </p:xfrm>
        <a:graphic>
          <a:graphicData uri="http://schemas.openxmlformats.org/presentationml/2006/ole">
            <mc:AlternateContent xmlns:mc="http://schemas.openxmlformats.org/markup-compatibility/2006">
              <mc:Choice xmlns:v="urn:schemas-microsoft-com:vml" Requires="v">
                <p:oleObj spid="_x0000_s13362" r:id="rId6" imgW="5124558" imgH="1790739" progId="Visio.Drawing.15">
                  <p:embed/>
                </p:oleObj>
              </mc:Choice>
              <mc:Fallback>
                <p:oleObj r:id="rId6" imgW="5124558" imgH="1790739" progId="Visio.Drawing.15">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2551" y="2323744"/>
                        <a:ext cx="7414098" cy="2590800"/>
                      </a:xfrm>
                      <a:prstGeom prst="rect">
                        <a:avLst/>
                      </a:prstGeom>
                      <a:noFill/>
                    </p:spPr>
                  </p:pic>
                </p:oleObj>
              </mc:Fallback>
            </mc:AlternateContent>
          </a:graphicData>
        </a:graphic>
      </p:graphicFrame>
      <p:sp>
        <p:nvSpPr>
          <p:cNvPr id="7" name="Rectangle 6"/>
          <p:cNvSpPr/>
          <p:nvPr/>
        </p:nvSpPr>
        <p:spPr>
          <a:xfrm>
            <a:off x="330206" y="5283111"/>
            <a:ext cx="8636000" cy="1200329"/>
          </a:xfrm>
          <a:prstGeom prst="rect">
            <a:avLst/>
          </a:prstGeom>
        </p:spPr>
        <p:txBody>
          <a:bodyPr wrap="square">
            <a:spAutoFit/>
          </a:bodyPr>
          <a:lstStyle/>
          <a:p>
            <a:r>
              <a:rPr lang="en-US" dirty="0"/>
              <a:t>The atomic service implementation is self-contained within the service provider. The service, in addition to encapsulating, local to the provider, implementation logic and resources, does not require any external information or data to fulfill its contract. As such, a service implemented using this pattern has </a:t>
            </a:r>
            <a:r>
              <a:rPr lang="en-US" i="1" dirty="0"/>
              <a:t>no external dependencies</a:t>
            </a:r>
            <a:r>
              <a:rPr lang="en-US" dirty="0"/>
              <a:t>.</a:t>
            </a:r>
          </a:p>
        </p:txBody>
      </p:sp>
      <p:sp>
        <p:nvSpPr>
          <p:cNvPr id="9" name="Rectangle 8"/>
          <p:cNvSpPr/>
          <p:nvPr/>
        </p:nvSpPr>
        <p:spPr>
          <a:xfrm>
            <a:off x="802433" y="2397967"/>
            <a:ext cx="2705877" cy="2332653"/>
          </a:xfrm>
          <a:prstGeom prst="rect">
            <a:avLst/>
          </a:prstGeom>
          <a:gradFill>
            <a:gsLst>
              <a:gs pos="0">
                <a:schemeClr val="accent1">
                  <a:tint val="100000"/>
                  <a:shade val="100000"/>
                  <a:satMod val="130000"/>
                  <a:alpha val="0"/>
                  <a:lumMod val="34000"/>
                  <a:lumOff val="66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1049693" y="4730620"/>
            <a:ext cx="2211355" cy="369332"/>
          </a:xfrm>
          <a:prstGeom prst="rect">
            <a:avLst/>
          </a:prstGeom>
          <a:solidFill>
            <a:schemeClr val="accent1"/>
          </a:solidFill>
        </p:spPr>
        <p:txBody>
          <a:bodyPr wrap="square" rtlCol="0">
            <a:spAutoFit/>
          </a:bodyPr>
          <a:lstStyle/>
          <a:p>
            <a:r>
              <a:rPr lang="en-US" dirty="0" smtClean="0"/>
              <a:t>Service Consumer</a:t>
            </a:r>
            <a:endParaRPr lang="en-US" dirty="0"/>
          </a:p>
        </p:txBody>
      </p:sp>
      <p:sp>
        <p:nvSpPr>
          <p:cNvPr id="2" name="BJPseudoFooter"/>
          <p:cNvSpPr txBox="1"/>
          <p:nvPr>
            <p:custDataLst>
              <p:tags r:id="rId2"/>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2509882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pic>
        <p:nvPicPr>
          <p:cNvPr id="19458" name="Picture 2"/>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1481518" y="169767"/>
            <a:ext cx="7445429" cy="2792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46888" y="3156129"/>
            <a:ext cx="8458200" cy="3693319"/>
          </a:xfrm>
          <a:prstGeom prst="rect">
            <a:avLst/>
          </a:prstGeom>
        </p:spPr>
        <p:txBody>
          <a:bodyPr wrap="square">
            <a:spAutoFit/>
          </a:bodyPr>
          <a:lstStyle/>
          <a:p>
            <a:r>
              <a:rPr lang="en-US" dirty="0"/>
              <a:t>The main problem with the Request/Reply interaction style is that it’s suspiciously reminiscent of remote procedure calls (RPCs)—that DCOM/CORBA, </a:t>
            </a:r>
            <a:r>
              <a:rPr lang="en-US" dirty="0" smtClean="0"/>
              <a:t>-distributed </a:t>
            </a:r>
            <a:r>
              <a:rPr lang="en-US" dirty="0"/>
              <a:t>stuff. You should be wary of modeling the services’ contracts on the RPC mindset—this can have several unfortunate effects on your SOA, ranging from poor performance to completely nullifying SOA. Instead of using the RPC approach, you should try to model your contracts on a d</a:t>
            </a:r>
            <a:r>
              <a:rPr lang="en-US" i="1" dirty="0"/>
              <a:t>ocument-centric</a:t>
            </a:r>
            <a:r>
              <a:rPr lang="en-US" dirty="0"/>
              <a:t> approach</a:t>
            </a:r>
            <a:r>
              <a:rPr lang="en-US" dirty="0" smtClean="0"/>
              <a:t>.</a:t>
            </a:r>
          </a:p>
          <a:p>
            <a:endParaRPr lang="en-US" dirty="0" smtClean="0"/>
          </a:p>
          <a:p>
            <a:r>
              <a:rPr lang="en-US" i="1" dirty="0" smtClean="0"/>
              <a:t>Document-centric</a:t>
            </a:r>
            <a:r>
              <a:rPr lang="en-US" dirty="0"/>
              <a:t> means that the message contains enough information to represent a complete unit of work and doesn’t instruct the service on how to handle the message. In contrast, RPC calls tend to be command-oriented and geared toward sending just the parameters needed to perform the action; they have some </a:t>
            </a:r>
            <a:r>
              <a:rPr lang="en-US" dirty="0" err="1"/>
              <a:t>stateful</a:t>
            </a:r>
            <a:r>
              <a:rPr lang="en-US" dirty="0"/>
              <a:t> expectations from the service side as well as implicit expectations about what’s going to happen on the consumer side.</a:t>
            </a:r>
          </a:p>
        </p:txBody>
      </p:sp>
      <p:sp>
        <p:nvSpPr>
          <p:cNvPr id="6" name="TextBox 5"/>
          <p:cNvSpPr txBox="1"/>
          <p:nvPr/>
        </p:nvSpPr>
        <p:spPr>
          <a:xfrm>
            <a:off x="0" y="384048"/>
            <a:ext cx="1682496" cy="646331"/>
          </a:xfrm>
          <a:prstGeom prst="rect">
            <a:avLst/>
          </a:prstGeom>
          <a:noFill/>
        </p:spPr>
        <p:txBody>
          <a:bodyPr wrap="square" rtlCol="0">
            <a:spAutoFit/>
          </a:bodyPr>
          <a:lstStyle/>
          <a:p>
            <a:r>
              <a:rPr lang="en-US" dirty="0" smtClean="0"/>
              <a:t>Request/Reply</a:t>
            </a:r>
          </a:p>
          <a:p>
            <a:r>
              <a:rPr lang="en-US" dirty="0" smtClean="0"/>
              <a:t>Pattern</a:t>
            </a:r>
            <a:endParaRPr lang="en-US" dirty="0"/>
          </a:p>
        </p:txBody>
      </p:sp>
      <p:sp>
        <p:nvSpPr>
          <p:cNvPr id="2"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25084912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5" name="Rectangle 4"/>
          <p:cNvSpPr/>
          <p:nvPr/>
        </p:nvSpPr>
        <p:spPr>
          <a:xfrm>
            <a:off x="73152" y="124891"/>
            <a:ext cx="8787384" cy="461665"/>
          </a:xfrm>
          <a:prstGeom prst="rect">
            <a:avLst/>
          </a:prstGeom>
        </p:spPr>
        <p:txBody>
          <a:bodyPr wrap="square">
            <a:spAutoFit/>
          </a:bodyPr>
          <a:lstStyle/>
          <a:p>
            <a:r>
              <a:rPr lang="en-US" sz="2400" b="1" dirty="0"/>
              <a:t>Options for providing context within a document-centric message</a:t>
            </a:r>
          </a:p>
        </p:txBody>
      </p:sp>
      <p:graphicFrame>
        <p:nvGraphicFramePr>
          <p:cNvPr id="10" name="Table 9"/>
          <p:cNvGraphicFramePr>
            <a:graphicFrameLocks noGrp="1"/>
          </p:cNvGraphicFramePr>
          <p:nvPr>
            <p:extLst>
              <p:ext uri="{D42A27DB-BD31-4B8C-83A1-F6EECF244321}">
                <p14:modId xmlns:p14="http://schemas.microsoft.com/office/powerpoint/2010/main" val="1007049726"/>
              </p:ext>
            </p:extLst>
          </p:nvPr>
        </p:nvGraphicFramePr>
        <p:xfrm>
          <a:off x="220392" y="1056018"/>
          <a:ext cx="8640144" cy="5314373"/>
        </p:xfrm>
        <a:graphic>
          <a:graphicData uri="http://schemas.openxmlformats.org/drawingml/2006/table">
            <a:tbl>
              <a:tblPr/>
              <a:tblGrid>
                <a:gridCol w="1718136"/>
                <a:gridCol w="6922008"/>
              </a:tblGrid>
              <a:tr h="220681">
                <a:tc>
                  <a:txBody>
                    <a:bodyPr/>
                    <a:lstStyle/>
                    <a:p>
                      <a:pPr algn="ctr"/>
                      <a:r>
                        <a:rPr lang="en-US" sz="900" b="1" i="0">
                          <a:solidFill>
                            <a:srgbClr val="000000"/>
                          </a:solidFill>
                          <a:effectLst/>
                          <a:latin typeface="Verdana"/>
                        </a:rPr>
                        <a:t>Context</a:t>
                      </a:r>
                    </a:p>
                  </a:txBody>
                  <a:tcPr marL="13710" marR="13710" marT="22849" marB="22849" anchor="b">
                    <a:lnL>
                      <a:noFill/>
                    </a:lnL>
                    <a:lnR>
                      <a:noFill/>
                    </a:lnR>
                    <a:lnT>
                      <a:noFill/>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sz="900" b="1" i="0">
                          <a:solidFill>
                            <a:srgbClr val="000000"/>
                          </a:solidFill>
                          <a:effectLst/>
                          <a:latin typeface="Verdana"/>
                        </a:rPr>
                        <a:t>Explanation</a:t>
                      </a:r>
                    </a:p>
                  </a:txBody>
                  <a:tcPr marL="13710" marR="13710" marT="22849" marB="22849" anchor="b">
                    <a:lnL>
                      <a:noFill/>
                    </a:lnL>
                    <a:lnR>
                      <a:noFill/>
                    </a:lnR>
                    <a:lnT>
                      <a:noFill/>
                    </a:lnT>
                    <a:lnB w="9525" cap="flat" cmpd="sng" algn="ctr">
                      <a:solidFill>
                        <a:srgbClr val="000000"/>
                      </a:solidFill>
                      <a:prstDash val="solid"/>
                      <a:round/>
                      <a:headEnd type="none" w="med" len="med"/>
                      <a:tailEnd type="none" w="med" len="med"/>
                    </a:lnB>
                    <a:solidFill>
                      <a:srgbClr val="FFFFFF"/>
                    </a:solidFill>
                  </a:tcPr>
                </a:tc>
              </a:tr>
              <a:tr h="1311053">
                <a:tc>
                  <a:txBody>
                    <a:bodyPr/>
                    <a:lstStyle/>
                    <a:p>
                      <a:pPr algn="l"/>
                      <a:r>
                        <a:rPr lang="en-US" sz="1800">
                          <a:solidFill>
                            <a:srgbClr val="000000"/>
                          </a:solidFill>
                          <a:effectLst/>
                          <a:latin typeface="Verdana"/>
                        </a:rPr>
                        <a:t>History</a:t>
                      </a:r>
                    </a:p>
                  </a:txBody>
                  <a:tcPr marL="13710" marR="13710" marT="22849" marB="22849">
                    <a:lnL>
                      <a:noFill/>
                    </a:lnL>
                    <a:lnR>
                      <a:noFill/>
                    </a:lnR>
                    <a:lnT w="9525" cap="flat" cmpd="sng" algn="ctr">
                      <a:solidFill>
                        <a:srgbClr val="000000"/>
                      </a:solidFill>
                      <a:prstDash val="solid"/>
                      <a:round/>
                      <a:headEnd type="none" w="med" len="med"/>
                      <a:tailEnd type="none" w="med" len="med"/>
                    </a:lnT>
                    <a:lnB>
                      <a:noFill/>
                    </a:lnB>
                    <a:solidFill>
                      <a:srgbClr val="FFFFFF"/>
                    </a:solidFill>
                  </a:tcPr>
                </a:tc>
                <a:tc>
                  <a:txBody>
                    <a:bodyPr/>
                    <a:lstStyle/>
                    <a:p>
                      <a:pPr algn="l"/>
                      <a:r>
                        <a:rPr lang="en-US" sz="1800" dirty="0">
                          <a:solidFill>
                            <a:srgbClr val="000000"/>
                          </a:solidFill>
                          <a:effectLst/>
                          <a:latin typeface="Verdana"/>
                        </a:rPr>
                        <a:t>The message can contain the interactions up to this point, sort of like bread-crumbs in the Hansel and Gretel tale. In an ordering scenario, if the first step was to get customer data and the current step is to set the order (each step being performed by another service), the message would contain the customer information when it goes to the ordering service.</a:t>
                      </a:r>
                    </a:p>
                  </a:txBody>
                  <a:tcPr marL="13710" marR="13710" marT="22849" marB="22849">
                    <a:lnL>
                      <a:noFill/>
                    </a:lnL>
                    <a:lnR>
                      <a:noFill/>
                    </a:lnR>
                    <a:lnT w="9525" cap="flat" cmpd="sng" algn="ctr">
                      <a:solidFill>
                        <a:srgbClr val="000000"/>
                      </a:solidFill>
                      <a:prstDash val="solid"/>
                      <a:round/>
                      <a:headEnd type="none" w="med" len="med"/>
                      <a:tailEnd type="none" w="med" len="med"/>
                    </a:lnT>
                    <a:lnB>
                      <a:noFill/>
                    </a:lnB>
                    <a:solidFill>
                      <a:srgbClr val="FFFFFF"/>
                    </a:solidFill>
                  </a:tcPr>
                </a:tc>
              </a:tr>
              <a:tr h="1124712">
                <a:tc>
                  <a:txBody>
                    <a:bodyPr/>
                    <a:lstStyle/>
                    <a:p>
                      <a:pPr algn="l"/>
                      <a:r>
                        <a:rPr lang="en-US" sz="1800">
                          <a:solidFill>
                            <a:srgbClr val="000000"/>
                          </a:solidFill>
                          <a:effectLst/>
                          <a:latin typeface="Verdana"/>
                        </a:rPr>
                        <a:t>Future</a:t>
                      </a:r>
                    </a:p>
                  </a:txBody>
                  <a:tcPr marL="13710" marR="13710" marT="22849" marB="22849">
                    <a:lnL>
                      <a:noFill/>
                    </a:lnL>
                    <a:lnR>
                      <a:noFill/>
                    </a:lnR>
                    <a:lnT>
                      <a:noFill/>
                    </a:lnT>
                    <a:lnB>
                      <a:noFill/>
                    </a:lnB>
                    <a:solidFill>
                      <a:srgbClr val="FFFFFF"/>
                    </a:solidFill>
                  </a:tcPr>
                </a:tc>
                <a:tc>
                  <a:txBody>
                    <a:bodyPr/>
                    <a:lstStyle/>
                    <a:p>
                      <a:pPr algn="l"/>
                      <a:r>
                        <a:rPr lang="en-US" sz="1800" dirty="0">
                          <a:solidFill>
                            <a:srgbClr val="000000"/>
                          </a:solidFill>
                          <a:effectLst/>
                          <a:latin typeface="Verdana"/>
                        </a:rPr>
                        <a:t>The message can include the options the consumer can take to complete the interaction. If you think about an ordering scenario, if the previous step was to reserve the </a:t>
                      </a:r>
                      <a:r>
                        <a:rPr lang="en-US" sz="1800" dirty="0" smtClean="0">
                          <a:solidFill>
                            <a:srgbClr val="000000"/>
                          </a:solidFill>
                          <a:effectLst/>
                          <a:latin typeface="Verdana"/>
                        </a:rPr>
                        <a:t>order, </a:t>
                      </a:r>
                      <a:r>
                        <a:rPr lang="en-US" sz="1800" dirty="0">
                          <a:solidFill>
                            <a:srgbClr val="000000"/>
                          </a:solidFill>
                          <a:effectLst/>
                          <a:latin typeface="Verdana"/>
                        </a:rPr>
                        <a:t>the return message could include the information needed to confirm the reservation.</a:t>
                      </a:r>
                    </a:p>
                  </a:txBody>
                  <a:tcPr marL="13710" marR="13710" marT="22849" marB="22849">
                    <a:lnL>
                      <a:noFill/>
                    </a:lnL>
                    <a:lnR>
                      <a:noFill/>
                    </a:lnR>
                    <a:lnT>
                      <a:noFill/>
                    </a:lnT>
                    <a:lnB>
                      <a:noFill/>
                    </a:lnB>
                    <a:solidFill>
                      <a:srgbClr val="FFFFFF"/>
                    </a:solidFill>
                  </a:tcPr>
                </a:tc>
              </a:tr>
              <a:tr h="1710456">
                <a:tc>
                  <a:txBody>
                    <a:bodyPr/>
                    <a:lstStyle/>
                    <a:p>
                      <a:pPr algn="l"/>
                      <a:r>
                        <a:rPr lang="en-US" sz="1800">
                          <a:solidFill>
                            <a:srgbClr val="000000"/>
                          </a:solidFill>
                          <a:effectLst/>
                          <a:latin typeface="Verdana"/>
                        </a:rPr>
                        <a:t>Complete future</a:t>
                      </a:r>
                    </a:p>
                  </a:txBody>
                  <a:tcPr marL="13710" marR="13710" marT="22849" marB="22849">
                    <a:lnL>
                      <a:noFill/>
                    </a:lnL>
                    <a:lnR>
                      <a:noFill/>
                    </a:lnR>
                    <a:lnT>
                      <a:noFill/>
                    </a:lnT>
                    <a:lnB>
                      <a:noFill/>
                    </a:lnB>
                    <a:solidFill>
                      <a:srgbClr val="FFFFFF"/>
                    </a:solidFill>
                  </a:tcPr>
                </a:tc>
                <a:tc>
                  <a:txBody>
                    <a:bodyPr/>
                    <a:lstStyle/>
                    <a:p>
                      <a:pPr algn="l"/>
                      <a:r>
                        <a:rPr lang="en-US" sz="1800" dirty="0">
                          <a:solidFill>
                            <a:srgbClr val="000000"/>
                          </a:solidFill>
                          <a:effectLst/>
                          <a:latin typeface="Verdana"/>
                        </a:rPr>
                        <a:t>Another way to provide context is for the message format to contain the complete details needed for the interaction. For the ordering example, this would mean that the message would have a skeleton to support all the order and related details, and the parties involved would fill in the blanks as the interaction progresses.</a:t>
                      </a:r>
                    </a:p>
                  </a:txBody>
                  <a:tcPr marL="13710" marR="13710" marT="22849" marB="22849">
                    <a:lnL>
                      <a:noFill/>
                    </a:lnL>
                    <a:lnR>
                      <a:noFill/>
                    </a:lnR>
                    <a:lnT>
                      <a:noFill/>
                    </a:lnT>
                    <a:lnB>
                      <a:noFill/>
                    </a:lnB>
                    <a:solidFill>
                      <a:srgbClr val="FFFFFF"/>
                    </a:solidFill>
                  </a:tcPr>
                </a:tc>
              </a:tr>
            </a:tbl>
          </a:graphicData>
        </a:graphic>
      </p:graphicFrame>
      <p:sp>
        <p:nvSpPr>
          <p:cNvPr id="2"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732630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Rectangle 1"/>
          <p:cNvSpPr/>
          <p:nvPr/>
        </p:nvSpPr>
        <p:spPr>
          <a:xfrm>
            <a:off x="82296" y="-40737"/>
            <a:ext cx="9061704" cy="6924973"/>
          </a:xfrm>
          <a:prstGeom prst="rect">
            <a:avLst/>
          </a:prstGeom>
        </p:spPr>
        <p:txBody>
          <a:bodyPr wrap="square">
            <a:spAutoFit/>
          </a:bodyPr>
          <a:lstStyle/>
          <a:p>
            <a:r>
              <a:rPr lang="en-US" sz="2400" b="1" dirty="0"/>
              <a:t>The SOA architectural style has the following distinctive features</a:t>
            </a:r>
            <a:r>
              <a:rPr lang="en-US" sz="2400" b="1" dirty="0" smtClean="0"/>
              <a:t>:</a:t>
            </a:r>
            <a:endParaRPr lang="en-US" sz="2400" b="1" dirty="0"/>
          </a:p>
          <a:p>
            <a:pPr marL="285750" lvl="0" indent="-285750">
              <a:buFont typeface="Arial" panose="020B0604020202020204" pitchFamily="34" charset="0"/>
              <a:buChar char="•"/>
            </a:pPr>
            <a:r>
              <a:rPr lang="en-US" sz="2800" dirty="0"/>
              <a:t>It is based on the design of the services – which mirror real-world business activities – comprising the enterprise (or inter-enterprise) business processes.</a:t>
            </a:r>
          </a:p>
          <a:p>
            <a:pPr marL="285750" lvl="0" indent="-285750">
              <a:buFont typeface="Arial" panose="020B0604020202020204" pitchFamily="34" charset="0"/>
              <a:buChar char="•"/>
            </a:pPr>
            <a:r>
              <a:rPr lang="en-US" sz="2800" dirty="0"/>
              <a:t>Service representation utilizes business descriptions to provide context (i.e., business process, goal, rule, policy, service interface, and service component) and implements services using service orchestration.</a:t>
            </a:r>
          </a:p>
          <a:p>
            <a:pPr marL="285750" lvl="0" indent="-285750">
              <a:buFont typeface="Arial" panose="020B0604020202020204" pitchFamily="34" charset="0"/>
              <a:buChar char="•"/>
            </a:pPr>
            <a:r>
              <a:rPr lang="en-US" sz="2800" dirty="0"/>
              <a:t>It places unique requirements on the infrastructure – it is recommended that implementations use open standards to realize interoperability and location transparency.</a:t>
            </a:r>
          </a:p>
          <a:p>
            <a:pPr marL="285750" lvl="0" indent="-285750">
              <a:buFont typeface="Arial" panose="020B0604020202020204" pitchFamily="34" charset="0"/>
              <a:buChar char="•"/>
            </a:pPr>
            <a:r>
              <a:rPr lang="en-US" sz="2800" dirty="0"/>
              <a:t>Implementations are environment-specific – they are constrained or enabled by context and must be described within that context.</a:t>
            </a:r>
          </a:p>
          <a:p>
            <a:pPr marL="285750" lvl="0" indent="-285750">
              <a:buFont typeface="Arial" panose="020B0604020202020204" pitchFamily="34" charset="0"/>
              <a:buChar char="•"/>
            </a:pPr>
            <a:r>
              <a:rPr lang="en-US" sz="2800" dirty="0"/>
              <a:t>It requires strong governance of service design, discovery and implementation.</a:t>
            </a:r>
          </a:p>
        </p:txBody>
      </p:sp>
      <p:sp>
        <p:nvSpPr>
          <p:cNvPr id="3"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25098827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5" name="Rectangle 4"/>
          <p:cNvSpPr/>
          <p:nvPr/>
        </p:nvSpPr>
        <p:spPr>
          <a:xfrm>
            <a:off x="1433507" y="0"/>
            <a:ext cx="6448621" cy="769441"/>
          </a:xfrm>
          <a:prstGeom prst="rect">
            <a:avLst/>
          </a:prstGeom>
        </p:spPr>
        <p:txBody>
          <a:bodyPr wrap="square">
            <a:spAutoFit/>
          </a:bodyPr>
          <a:lstStyle/>
          <a:p>
            <a:r>
              <a:rPr lang="en-US" sz="4400" dirty="0" smtClean="0"/>
              <a:t>Request/Reaction pattern</a:t>
            </a:r>
            <a:endParaRPr lang="en-US" sz="4400" dirty="0"/>
          </a:p>
        </p:txBody>
      </p:sp>
      <p:sp>
        <p:nvSpPr>
          <p:cNvPr id="6" name="Rectangle 5"/>
          <p:cNvSpPr/>
          <p:nvPr/>
        </p:nvSpPr>
        <p:spPr>
          <a:xfrm>
            <a:off x="268434" y="841259"/>
            <a:ext cx="8756694" cy="2246769"/>
          </a:xfrm>
          <a:prstGeom prst="rect">
            <a:avLst/>
          </a:prstGeom>
        </p:spPr>
        <p:txBody>
          <a:bodyPr wrap="square">
            <a:spAutoFit/>
          </a:bodyPr>
          <a:lstStyle/>
          <a:p>
            <a:pPr marL="285750" indent="-285750">
              <a:buFont typeface="Arial" panose="020B0604020202020204" pitchFamily="34" charset="0"/>
              <a:buChar char="•"/>
            </a:pPr>
            <a:r>
              <a:rPr lang="en-US" sz="2000" dirty="0"/>
              <a:t>Synchronous communication, as described in the Request/Reply </a:t>
            </a:r>
            <a:r>
              <a:rPr lang="en-US" sz="2000" dirty="0" smtClean="0"/>
              <a:t>pattern, </a:t>
            </a:r>
            <a:r>
              <a:rPr lang="en-US" sz="2000" dirty="0"/>
              <a:t>is very important, but it isn’t enough. </a:t>
            </a:r>
            <a:endParaRPr lang="en-US" sz="2000" dirty="0" smtClean="0"/>
          </a:p>
          <a:p>
            <a:pPr marL="285750" indent="-285750">
              <a:buFont typeface="Arial" panose="020B0604020202020204" pitchFamily="34" charset="0"/>
              <a:buChar char="•"/>
            </a:pPr>
            <a:r>
              <a:rPr lang="en-US" sz="2000" dirty="0" smtClean="0"/>
              <a:t>The </a:t>
            </a:r>
            <a:r>
              <a:rPr lang="en-US" sz="2000" dirty="0"/>
              <a:t>synchronous nature of Request/Reply means that the service consumer needs to sit and wait for the service to finish processing the request before the consumer can continue with whatever it was doing. </a:t>
            </a:r>
            <a:endParaRPr lang="en-US" sz="2000" dirty="0" smtClean="0"/>
          </a:p>
          <a:p>
            <a:pPr marL="285750" indent="-285750">
              <a:buFont typeface="Arial" panose="020B0604020202020204" pitchFamily="34" charset="0"/>
              <a:buChar char="•"/>
            </a:pPr>
            <a:r>
              <a:rPr lang="en-US" sz="2000" dirty="0" smtClean="0"/>
              <a:t>There </a:t>
            </a:r>
            <a:r>
              <a:rPr lang="en-US" sz="2000" dirty="0"/>
              <a:t>are situations where the service consumer doesn’t want or can’t afford to wait but is still interested in getting a reply when it’s available.</a:t>
            </a:r>
          </a:p>
        </p:txBody>
      </p:sp>
      <p:sp>
        <p:nvSpPr>
          <p:cNvPr id="7" name="Rectangle 6"/>
          <p:cNvSpPr/>
          <p:nvPr/>
        </p:nvSpPr>
        <p:spPr>
          <a:xfrm>
            <a:off x="268434" y="3247488"/>
            <a:ext cx="8628678" cy="2862322"/>
          </a:xfrm>
          <a:prstGeom prst="rect">
            <a:avLst/>
          </a:prstGeom>
        </p:spPr>
        <p:txBody>
          <a:bodyPr wrap="square">
            <a:spAutoFit/>
          </a:bodyPr>
          <a:lstStyle/>
          <a:p>
            <a:r>
              <a:rPr lang="en-US" sz="2000" b="1" dirty="0"/>
              <a:t>Problem</a:t>
            </a:r>
          </a:p>
          <a:p>
            <a:r>
              <a:rPr lang="en-US" sz="2000" dirty="0"/>
              <a:t>In contemporary border-control systems, when travelers get to the immigration officer, the officer searches for the traveler’s details in the system (swipes the passport, types in the password number, and so on) and then looks at the passport and tries to match the face to the passport holder. In the last few years, countries around the world have begun the move to e-passport systems. E-passports contain several elements, including an RFID chip, machine-readable code, and a couple of biometric samples (usually a photo of the face and fingerprints).</a:t>
            </a:r>
          </a:p>
        </p:txBody>
      </p:sp>
      <p:sp>
        <p:nvSpPr>
          <p:cNvPr id="2"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1562894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pic>
        <p:nvPicPr>
          <p:cNvPr id="2150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6386" y="18098"/>
            <a:ext cx="5489283" cy="4808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09728" y="4835819"/>
            <a:ext cx="9034272" cy="2031325"/>
          </a:xfrm>
          <a:prstGeom prst="rect">
            <a:avLst/>
          </a:prstGeom>
        </p:spPr>
        <p:txBody>
          <a:bodyPr wrap="square">
            <a:spAutoFit/>
          </a:bodyPr>
          <a:lstStyle/>
          <a:p>
            <a:r>
              <a:rPr lang="en-US" dirty="0" smtClean="0"/>
              <a:t>One </a:t>
            </a:r>
            <a:r>
              <a:rPr lang="en-US" dirty="0"/>
              <a:t>of the steps in the flow is to enroll the person in the biometric </a:t>
            </a:r>
            <a:r>
              <a:rPr lang="en-US" dirty="0" smtClean="0"/>
              <a:t>database. </a:t>
            </a:r>
            <a:r>
              <a:rPr lang="en-US" dirty="0"/>
              <a:t>While it isn’t apparent from just looking at the interaction, the enrollment task can take quite some time to complete because internally the Biometric service also checks for duplicates, which is essential in ensuring the integrity of the database and preventing mistakes as well as intentional impersonations. This step involves comparing each sample (each face, for example) against every other sample already in the database, which could contain hundreds of millions of records (the population of the country).</a:t>
            </a:r>
          </a:p>
        </p:txBody>
      </p:sp>
      <p:sp>
        <p:nvSpPr>
          <p:cNvPr id="3"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1073277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bjClassifierImageBottom"/>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Rectangle 1"/>
          <p:cNvSpPr/>
          <p:nvPr/>
        </p:nvSpPr>
        <p:spPr>
          <a:xfrm>
            <a:off x="-571513" y="134034"/>
            <a:ext cx="9660467" cy="584775"/>
          </a:xfrm>
          <a:prstGeom prst="rect">
            <a:avLst/>
          </a:prstGeom>
        </p:spPr>
        <p:txBody>
          <a:bodyPr wrap="square">
            <a:spAutoFit/>
          </a:bodyPr>
          <a:lstStyle/>
          <a:p>
            <a:pPr lvl="2" fontAlgn="base"/>
            <a:r>
              <a:rPr lang="en-US" sz="3200" b="1" dirty="0">
                <a:effectLst>
                  <a:glow>
                    <a:srgbClr val="000000"/>
                  </a:glow>
                  <a:outerShdw sx="0" sy="0">
                    <a:srgbClr val="000000"/>
                  </a:outerShdw>
                  <a:reflection stA="0" endPos="0" fadeDir="0" sx="0" sy="0"/>
                </a:effectLst>
              </a:rPr>
              <a:t>Service Design Pattern: Composite Service Pattern</a:t>
            </a:r>
          </a:p>
        </p:txBody>
      </p:sp>
      <p:sp>
        <p:nvSpPr>
          <p:cNvPr id="3" name="Rectangle 2"/>
          <p:cNvSpPr/>
          <p:nvPr/>
        </p:nvSpPr>
        <p:spPr>
          <a:xfrm>
            <a:off x="110066" y="780366"/>
            <a:ext cx="9033933" cy="1754326"/>
          </a:xfrm>
          <a:prstGeom prst="rect">
            <a:avLst/>
          </a:prstGeom>
        </p:spPr>
        <p:txBody>
          <a:bodyPr wrap="square">
            <a:spAutoFit/>
          </a:bodyPr>
          <a:lstStyle/>
          <a:p>
            <a:r>
              <a:rPr lang="en-US" b="1" dirty="0"/>
              <a:t>Description</a:t>
            </a:r>
          </a:p>
          <a:p>
            <a:r>
              <a:rPr lang="x-none"/>
              <a:t>The </a:t>
            </a:r>
            <a:r>
              <a:rPr lang="en-US" dirty="0"/>
              <a:t>service exposes functionality that requires access to</a:t>
            </a:r>
            <a:r>
              <a:rPr lang="x-none"/>
              <a:t> multiple providers</a:t>
            </a:r>
            <a:r>
              <a:rPr lang="en-US" dirty="0"/>
              <a:t>. The mediation service implements </a:t>
            </a:r>
            <a:r>
              <a:rPr lang="en-US" b="1" i="1" dirty="0"/>
              <a:t>non-</a:t>
            </a:r>
            <a:r>
              <a:rPr lang="en-US" b="1" i="1" dirty="0" err="1"/>
              <a:t>stateful</a:t>
            </a:r>
            <a:r>
              <a:rPr lang="en-US" dirty="0"/>
              <a:t> logic to apply mediation functions to the responses (transformation etc.) according to its interface contract. The service implementation performs any aggregation type processing needed for example consolidating search results into a single response message.</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771254772"/>
              </p:ext>
            </p:extLst>
          </p:nvPr>
        </p:nvGraphicFramePr>
        <p:xfrm>
          <a:off x="855133" y="2695558"/>
          <a:ext cx="7272867" cy="3645975"/>
        </p:xfrm>
        <a:graphic>
          <a:graphicData uri="http://schemas.openxmlformats.org/presentationml/2006/ole">
            <mc:AlternateContent xmlns:mc="http://schemas.openxmlformats.org/markup-compatibility/2006">
              <mc:Choice xmlns:v="urn:schemas-microsoft-com:vml" Requires="v">
                <p:oleObj spid="_x0000_s14384" r:id="rId6" imgW="5124558" imgH="3362293" progId="Visio.Drawing.15">
                  <p:embed/>
                </p:oleObj>
              </mc:Choice>
              <mc:Fallback>
                <p:oleObj r:id="rId6" imgW="5124558" imgH="3362293" progId="Visio.Drawing.15">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5133" y="2695558"/>
                        <a:ext cx="7272867" cy="3645975"/>
                      </a:xfrm>
                      <a:prstGeom prst="rect">
                        <a:avLst/>
                      </a:prstGeom>
                      <a:noFill/>
                    </p:spPr>
                  </p:pic>
                </p:oleObj>
              </mc:Fallback>
            </mc:AlternateContent>
          </a:graphicData>
        </a:graphic>
      </p:graphicFrame>
      <p:sp>
        <p:nvSpPr>
          <p:cNvPr id="6" name="Rectangle 5"/>
          <p:cNvSpPr/>
          <p:nvPr/>
        </p:nvSpPr>
        <p:spPr>
          <a:xfrm>
            <a:off x="998375" y="2829122"/>
            <a:ext cx="2705877" cy="2332653"/>
          </a:xfrm>
          <a:prstGeom prst="rect">
            <a:avLst/>
          </a:prstGeom>
          <a:gradFill>
            <a:gsLst>
              <a:gs pos="0">
                <a:schemeClr val="accent1">
                  <a:tint val="100000"/>
                  <a:shade val="100000"/>
                  <a:satMod val="130000"/>
                  <a:alpha val="0"/>
                  <a:lumMod val="34000"/>
                  <a:lumOff val="66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343606" y="4792443"/>
            <a:ext cx="2211355" cy="369332"/>
          </a:xfrm>
          <a:prstGeom prst="rect">
            <a:avLst/>
          </a:prstGeom>
          <a:solidFill>
            <a:schemeClr val="accent1"/>
          </a:solidFill>
        </p:spPr>
        <p:txBody>
          <a:bodyPr wrap="square" rtlCol="0">
            <a:spAutoFit/>
          </a:bodyPr>
          <a:lstStyle/>
          <a:p>
            <a:r>
              <a:rPr lang="en-US" dirty="0" smtClean="0"/>
              <a:t>Service Consumer</a:t>
            </a:r>
            <a:endParaRPr lang="en-US" dirty="0"/>
          </a:p>
        </p:txBody>
      </p:sp>
      <p:sp>
        <p:nvSpPr>
          <p:cNvPr id="7" name="BJPseudoFooter"/>
          <p:cNvSpPr txBox="1"/>
          <p:nvPr>
            <p:custDataLst>
              <p:tags r:id="rId2"/>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25098827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bjClassifierImageBottom"/>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Rectangle 1"/>
          <p:cNvSpPr/>
          <p:nvPr/>
        </p:nvSpPr>
        <p:spPr>
          <a:xfrm>
            <a:off x="-276390" y="180728"/>
            <a:ext cx="8805332" cy="461665"/>
          </a:xfrm>
          <a:prstGeom prst="rect">
            <a:avLst/>
          </a:prstGeom>
        </p:spPr>
        <p:txBody>
          <a:bodyPr wrap="square">
            <a:spAutoFit/>
          </a:bodyPr>
          <a:lstStyle/>
          <a:p>
            <a:pPr lvl="2" fontAlgn="base"/>
            <a:r>
              <a:rPr lang="en-US" sz="2400" b="1" dirty="0">
                <a:effectLst>
                  <a:glow>
                    <a:srgbClr val="000000"/>
                  </a:glow>
                  <a:outerShdw sx="0" sy="0">
                    <a:srgbClr val="000000"/>
                  </a:outerShdw>
                  <a:reflection stA="0" endPos="0" fadeDir="0" sx="0" sy="0"/>
                </a:effectLst>
              </a:rPr>
              <a:t>Service Design Pattern: Composite Mediation Service Pattern</a:t>
            </a:r>
          </a:p>
        </p:txBody>
      </p:sp>
      <p:sp>
        <p:nvSpPr>
          <p:cNvPr id="3" name="Rectangle 2"/>
          <p:cNvSpPr/>
          <p:nvPr/>
        </p:nvSpPr>
        <p:spPr>
          <a:xfrm>
            <a:off x="262467" y="738706"/>
            <a:ext cx="8669866" cy="2031325"/>
          </a:xfrm>
          <a:prstGeom prst="rect">
            <a:avLst/>
          </a:prstGeom>
        </p:spPr>
        <p:txBody>
          <a:bodyPr wrap="square">
            <a:spAutoFit/>
          </a:bodyPr>
          <a:lstStyle/>
          <a:p>
            <a:r>
              <a:rPr lang="en-US" b="1" dirty="0"/>
              <a:t>Description</a:t>
            </a:r>
          </a:p>
          <a:p>
            <a:r>
              <a:rPr lang="x-none"/>
              <a:t>The </a:t>
            </a:r>
            <a:r>
              <a:rPr lang="en-US" dirty="0"/>
              <a:t>service exposes functionality that requires access to other services, applications or components and the contract can be fully fulfilled by the service mediation components. The mediation service implements </a:t>
            </a:r>
            <a:r>
              <a:rPr lang="en-US" b="1" i="1" dirty="0"/>
              <a:t>non-</a:t>
            </a:r>
            <a:r>
              <a:rPr lang="en-US" b="1" i="1" dirty="0" err="1"/>
              <a:t>stateful</a:t>
            </a:r>
            <a:r>
              <a:rPr lang="en-US" dirty="0"/>
              <a:t> logic to apply mediation functions to the responses (transformation etc.) according to its interface contract. The service implementation component is replaced by the provider services and end points that that are invoked</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405347831"/>
              </p:ext>
            </p:extLst>
          </p:nvPr>
        </p:nvGraphicFramePr>
        <p:xfrm>
          <a:off x="1456267" y="2770031"/>
          <a:ext cx="6265333" cy="2792569"/>
        </p:xfrm>
        <a:graphic>
          <a:graphicData uri="http://schemas.openxmlformats.org/presentationml/2006/ole">
            <mc:AlternateContent xmlns:mc="http://schemas.openxmlformats.org/markup-compatibility/2006">
              <mc:Choice xmlns:v="urn:schemas-microsoft-com:vml" Requires="v">
                <p:oleObj spid="_x0000_s15408" r:id="rId6" imgW="3857725" imgH="2171616" progId="Visio.Drawing.15">
                  <p:embed/>
                </p:oleObj>
              </mc:Choice>
              <mc:Fallback>
                <p:oleObj r:id="rId6" imgW="3857725" imgH="2171616" progId="Visio.Drawing.15">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6267" y="2770031"/>
                        <a:ext cx="6265333" cy="2792569"/>
                      </a:xfrm>
                      <a:prstGeom prst="rect">
                        <a:avLst/>
                      </a:prstGeom>
                      <a:noFill/>
                    </p:spPr>
                  </p:pic>
                </p:oleObj>
              </mc:Fallback>
            </mc:AlternateContent>
          </a:graphicData>
        </a:graphic>
      </p:graphicFrame>
      <p:sp>
        <p:nvSpPr>
          <p:cNvPr id="6" name="Rectangle 5"/>
          <p:cNvSpPr/>
          <p:nvPr/>
        </p:nvSpPr>
        <p:spPr>
          <a:xfrm>
            <a:off x="169334" y="5317060"/>
            <a:ext cx="8932333" cy="1477328"/>
          </a:xfrm>
          <a:prstGeom prst="rect">
            <a:avLst/>
          </a:prstGeom>
        </p:spPr>
        <p:txBody>
          <a:bodyPr wrap="square">
            <a:spAutoFit/>
          </a:bodyPr>
          <a:lstStyle/>
          <a:p>
            <a:r>
              <a:rPr lang="en-US" b="1" dirty="0"/>
              <a:t>Usage</a:t>
            </a:r>
          </a:p>
          <a:p>
            <a:r>
              <a:rPr lang="en-US" dirty="0"/>
              <a:t>This pattern may be utilized when data and information is needed from multiple external sources that are accessed through other existing services and when all necessary processing can be accomplished in the serviced mediation and does not require </a:t>
            </a:r>
            <a:r>
              <a:rPr lang="en-US" dirty="0" err="1"/>
              <a:t>stateful</a:t>
            </a:r>
            <a:r>
              <a:rPr lang="en-US" dirty="0"/>
              <a:t> logic through use of resources such as local database, files </a:t>
            </a:r>
            <a:r>
              <a:rPr lang="en-US" dirty="0" smtClean="0"/>
              <a:t>etc.</a:t>
            </a:r>
            <a:endParaRPr lang="en-US" dirty="0"/>
          </a:p>
        </p:txBody>
      </p:sp>
      <p:sp>
        <p:nvSpPr>
          <p:cNvPr id="11" name="Rectangle 10"/>
          <p:cNvSpPr/>
          <p:nvPr/>
        </p:nvSpPr>
        <p:spPr>
          <a:xfrm>
            <a:off x="1545336" y="2962656"/>
            <a:ext cx="2950526" cy="2075688"/>
          </a:xfrm>
          <a:prstGeom prst="rect">
            <a:avLst/>
          </a:prstGeom>
          <a:gradFill>
            <a:gsLst>
              <a:gs pos="0">
                <a:schemeClr val="accent1">
                  <a:tint val="100000"/>
                  <a:shade val="100000"/>
                  <a:satMod val="130000"/>
                  <a:alpha val="0"/>
                  <a:lumMod val="34000"/>
                  <a:lumOff val="66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1914921" y="5068530"/>
            <a:ext cx="2211355" cy="369332"/>
          </a:xfrm>
          <a:prstGeom prst="rect">
            <a:avLst/>
          </a:prstGeom>
          <a:solidFill>
            <a:schemeClr val="accent1"/>
          </a:solidFill>
        </p:spPr>
        <p:txBody>
          <a:bodyPr wrap="square" rtlCol="0">
            <a:spAutoFit/>
          </a:bodyPr>
          <a:lstStyle/>
          <a:p>
            <a:r>
              <a:rPr lang="en-US" dirty="0" smtClean="0"/>
              <a:t>Service Consumer</a:t>
            </a:r>
            <a:endParaRPr lang="en-US" dirty="0"/>
          </a:p>
        </p:txBody>
      </p:sp>
      <p:sp>
        <p:nvSpPr>
          <p:cNvPr id="7" name="BJPseudoFooter"/>
          <p:cNvSpPr txBox="1"/>
          <p:nvPr>
            <p:custDataLst>
              <p:tags r:id="rId2"/>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25098827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bjClassifierImageBottom"/>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Rectangle 1"/>
          <p:cNvSpPr/>
          <p:nvPr/>
        </p:nvSpPr>
        <p:spPr>
          <a:xfrm>
            <a:off x="-465685" y="15502"/>
            <a:ext cx="9423399" cy="523220"/>
          </a:xfrm>
          <a:prstGeom prst="rect">
            <a:avLst/>
          </a:prstGeom>
        </p:spPr>
        <p:txBody>
          <a:bodyPr wrap="square">
            <a:spAutoFit/>
          </a:bodyPr>
          <a:lstStyle/>
          <a:p>
            <a:pPr lvl="2" fontAlgn="base"/>
            <a:r>
              <a:rPr lang="en-US" sz="2800" b="1" dirty="0">
                <a:effectLst>
                  <a:glow>
                    <a:srgbClr val="000000"/>
                  </a:glow>
                  <a:outerShdw sx="0" sy="0">
                    <a:srgbClr val="000000"/>
                  </a:outerShdw>
                  <a:reflection stA="0" endPos="0" fadeDir="0" sx="0" sy="0"/>
                </a:effectLst>
              </a:rPr>
              <a:t>Service Design Pattern: Orchestration Service Pattern</a:t>
            </a:r>
          </a:p>
        </p:txBody>
      </p:sp>
      <p:sp>
        <p:nvSpPr>
          <p:cNvPr id="3" name="Rectangle 2"/>
          <p:cNvSpPr/>
          <p:nvPr/>
        </p:nvSpPr>
        <p:spPr>
          <a:xfrm>
            <a:off x="59266" y="741740"/>
            <a:ext cx="9084733" cy="1754326"/>
          </a:xfrm>
          <a:prstGeom prst="rect">
            <a:avLst/>
          </a:prstGeom>
        </p:spPr>
        <p:txBody>
          <a:bodyPr wrap="square">
            <a:spAutoFit/>
          </a:bodyPr>
          <a:lstStyle/>
          <a:p>
            <a:r>
              <a:rPr lang="en-US" b="1" dirty="0"/>
              <a:t>Description</a:t>
            </a:r>
          </a:p>
          <a:p>
            <a:r>
              <a:rPr lang="en-US" dirty="0"/>
              <a:t>In the orchestration service implementation pattern a service fulfills its contract by calling other published services, coordinating their execution and returning the result of the total process. The Orchestration Service maps directly to a well-defined and documented process flow which it implements. This is in contrast to the Composite Service pattern which is intended for information access from multiple sources</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897067949"/>
              </p:ext>
            </p:extLst>
          </p:nvPr>
        </p:nvGraphicFramePr>
        <p:xfrm>
          <a:off x="1507067" y="2396057"/>
          <a:ext cx="7188227" cy="3620945"/>
        </p:xfrm>
        <a:graphic>
          <a:graphicData uri="http://schemas.openxmlformats.org/presentationml/2006/ole">
            <mc:AlternateContent xmlns:mc="http://schemas.openxmlformats.org/markup-compatibility/2006">
              <mc:Choice xmlns:v="urn:schemas-microsoft-com:vml" Requires="v">
                <p:oleObj spid="_x0000_s16431" r:id="rId6" imgW="5429321" imgH="2857517" progId="Visio.Drawing.15">
                  <p:embed/>
                </p:oleObj>
              </mc:Choice>
              <mc:Fallback>
                <p:oleObj r:id="rId6" imgW="5429321" imgH="2857517" progId="Visio.Drawing.15">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7067" y="2396057"/>
                        <a:ext cx="7188227" cy="3620945"/>
                      </a:xfrm>
                      <a:prstGeom prst="rect">
                        <a:avLst/>
                      </a:prstGeom>
                      <a:noFill/>
                    </p:spPr>
                  </p:pic>
                </p:oleObj>
              </mc:Fallback>
            </mc:AlternateContent>
          </a:graphicData>
        </a:graphic>
      </p:graphicFrame>
      <p:sp>
        <p:nvSpPr>
          <p:cNvPr id="6" name="Rectangle 5"/>
          <p:cNvSpPr/>
          <p:nvPr/>
        </p:nvSpPr>
        <p:spPr>
          <a:xfrm>
            <a:off x="59265" y="5181600"/>
            <a:ext cx="5063067" cy="1754326"/>
          </a:xfrm>
          <a:prstGeom prst="rect">
            <a:avLst/>
          </a:prstGeom>
        </p:spPr>
        <p:txBody>
          <a:bodyPr wrap="square">
            <a:spAutoFit/>
          </a:bodyPr>
          <a:lstStyle/>
          <a:p>
            <a:r>
              <a:rPr lang="en-US" b="1" dirty="0"/>
              <a:t>Usage</a:t>
            </a:r>
          </a:p>
          <a:p>
            <a:r>
              <a:rPr lang="en-US" dirty="0"/>
              <a:t>This pattern may be used to expose a well-defined process through a single interface invocation. The Service Mediation implements the logic to coordinate the execution of each service implementation (provider)</a:t>
            </a:r>
          </a:p>
        </p:txBody>
      </p:sp>
      <p:sp>
        <p:nvSpPr>
          <p:cNvPr id="7" name="Rectangle 6"/>
          <p:cNvSpPr/>
          <p:nvPr/>
        </p:nvSpPr>
        <p:spPr>
          <a:xfrm>
            <a:off x="1586205" y="2584580"/>
            <a:ext cx="2626740" cy="2043403"/>
          </a:xfrm>
          <a:prstGeom prst="rect">
            <a:avLst/>
          </a:prstGeom>
          <a:gradFill>
            <a:gsLst>
              <a:gs pos="0">
                <a:schemeClr val="accent1">
                  <a:tint val="100000"/>
                  <a:shade val="100000"/>
                  <a:satMod val="130000"/>
                  <a:alpha val="0"/>
                  <a:lumMod val="34000"/>
                  <a:lumOff val="66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894112" y="4699198"/>
            <a:ext cx="2211355" cy="369332"/>
          </a:xfrm>
          <a:prstGeom prst="rect">
            <a:avLst/>
          </a:prstGeom>
          <a:solidFill>
            <a:schemeClr val="accent1"/>
          </a:solidFill>
        </p:spPr>
        <p:txBody>
          <a:bodyPr wrap="square" rtlCol="0">
            <a:spAutoFit/>
          </a:bodyPr>
          <a:lstStyle/>
          <a:p>
            <a:r>
              <a:rPr lang="en-US" dirty="0" smtClean="0"/>
              <a:t>Service Consumer</a:t>
            </a:r>
            <a:endParaRPr lang="en-US" dirty="0"/>
          </a:p>
        </p:txBody>
      </p:sp>
      <p:sp>
        <p:nvSpPr>
          <p:cNvPr id="8" name="BJPseudoFooter"/>
          <p:cNvSpPr txBox="1"/>
          <p:nvPr>
            <p:custDataLst>
              <p:tags r:id="rId2"/>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25098827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Rectangle 1"/>
          <p:cNvSpPr/>
          <p:nvPr/>
        </p:nvSpPr>
        <p:spPr>
          <a:xfrm>
            <a:off x="3504724" y="77801"/>
            <a:ext cx="1000017" cy="369332"/>
          </a:xfrm>
          <a:prstGeom prst="rect">
            <a:avLst/>
          </a:prstGeom>
        </p:spPr>
        <p:txBody>
          <a:bodyPr wrap="none">
            <a:spAutoFit/>
          </a:bodyPr>
          <a:lstStyle/>
          <a:p>
            <a:r>
              <a:rPr lang="en-US" b="1" dirty="0"/>
              <a:t>Glossary</a:t>
            </a:r>
          </a:p>
        </p:txBody>
      </p:sp>
      <p:graphicFrame>
        <p:nvGraphicFramePr>
          <p:cNvPr id="3" name="Table 2"/>
          <p:cNvGraphicFramePr>
            <a:graphicFrameLocks noGrp="1"/>
          </p:cNvGraphicFramePr>
          <p:nvPr>
            <p:extLst>
              <p:ext uri="{D42A27DB-BD31-4B8C-83A1-F6EECF244321}">
                <p14:modId xmlns:p14="http://schemas.microsoft.com/office/powerpoint/2010/main" val="239457493"/>
              </p:ext>
            </p:extLst>
          </p:nvPr>
        </p:nvGraphicFramePr>
        <p:xfrm>
          <a:off x="292910" y="447133"/>
          <a:ext cx="8673289" cy="6268902"/>
        </p:xfrm>
        <a:graphic>
          <a:graphicData uri="http://schemas.openxmlformats.org/drawingml/2006/table">
            <a:tbl>
              <a:tblPr firstRow="1" firstCol="1" bandRow="1">
                <a:tableStyleId>{5C22544A-7EE6-4342-B048-85BDC9FD1C3A}</a:tableStyleId>
              </a:tblPr>
              <a:tblGrid>
                <a:gridCol w="1701345"/>
                <a:gridCol w="6971944"/>
              </a:tblGrid>
              <a:tr h="214144">
                <a:tc>
                  <a:txBody>
                    <a:bodyPr/>
                    <a:lstStyle/>
                    <a:p>
                      <a:pPr marL="0" marR="0" algn="ctr">
                        <a:lnSpc>
                          <a:spcPct val="115000"/>
                        </a:lnSpc>
                        <a:spcBef>
                          <a:spcPts val="0"/>
                        </a:spcBef>
                        <a:spcAft>
                          <a:spcPts val="0"/>
                        </a:spcAft>
                      </a:pPr>
                      <a:r>
                        <a:rPr lang="en-US" sz="1200">
                          <a:effectLst/>
                        </a:rPr>
                        <a:t>Term</a:t>
                      </a:r>
                      <a:endParaRPr lang="en-US" sz="1200">
                        <a:effectLst/>
                        <a:latin typeface="Calibri"/>
                        <a:ea typeface="Calibri"/>
                        <a:cs typeface="Times New Roman"/>
                      </a:endParaRPr>
                    </a:p>
                  </a:txBody>
                  <a:tcPr marL="55693" marR="55693" marT="0" marB="0" anchor="ctr"/>
                </a:tc>
                <a:tc>
                  <a:txBody>
                    <a:bodyPr/>
                    <a:lstStyle/>
                    <a:p>
                      <a:pPr marL="0" marR="0" algn="ctr">
                        <a:lnSpc>
                          <a:spcPct val="115000"/>
                        </a:lnSpc>
                        <a:spcBef>
                          <a:spcPts val="0"/>
                        </a:spcBef>
                        <a:spcAft>
                          <a:spcPts val="0"/>
                        </a:spcAft>
                      </a:pPr>
                      <a:r>
                        <a:rPr lang="en-US" sz="1200">
                          <a:effectLst/>
                        </a:rPr>
                        <a:t>Definition</a:t>
                      </a:r>
                      <a:endParaRPr lang="en-US" sz="1200">
                        <a:effectLst/>
                        <a:latin typeface="Calibri"/>
                        <a:ea typeface="Calibri"/>
                        <a:cs typeface="Times New Roman"/>
                      </a:endParaRPr>
                    </a:p>
                  </a:txBody>
                  <a:tcPr marL="55693" marR="55693" marT="0" marB="0" anchor="ctr"/>
                </a:tc>
              </a:tr>
              <a:tr h="214144">
                <a:tc>
                  <a:txBody>
                    <a:bodyPr/>
                    <a:lstStyle/>
                    <a:p>
                      <a:pPr marL="0" marR="0">
                        <a:lnSpc>
                          <a:spcPct val="115000"/>
                        </a:lnSpc>
                        <a:spcBef>
                          <a:spcPts val="0"/>
                        </a:spcBef>
                        <a:spcAft>
                          <a:spcPts val="1000"/>
                        </a:spcAft>
                      </a:pPr>
                      <a:r>
                        <a:rPr lang="en-US" sz="1200">
                          <a:effectLst/>
                        </a:rPr>
                        <a:t>SOA</a:t>
                      </a:r>
                      <a:endParaRPr lang="en-US" sz="1200">
                        <a:effectLst/>
                        <a:latin typeface="Calibri"/>
                        <a:ea typeface="Calibri"/>
                        <a:cs typeface="Times New Roman"/>
                      </a:endParaRPr>
                    </a:p>
                  </a:txBody>
                  <a:tcPr marL="55693" marR="55693" marT="0" marB="0"/>
                </a:tc>
                <a:tc>
                  <a:txBody>
                    <a:bodyPr/>
                    <a:lstStyle/>
                    <a:p>
                      <a:pPr marL="0" marR="0">
                        <a:lnSpc>
                          <a:spcPct val="115000"/>
                        </a:lnSpc>
                        <a:spcBef>
                          <a:spcPts val="0"/>
                        </a:spcBef>
                        <a:spcAft>
                          <a:spcPts val="1000"/>
                        </a:spcAft>
                      </a:pPr>
                      <a:r>
                        <a:rPr lang="en-US" sz="1200">
                          <a:effectLst/>
                        </a:rPr>
                        <a:t>Service Oriented Architecture</a:t>
                      </a:r>
                      <a:endParaRPr lang="en-US" sz="1200" b="1">
                        <a:effectLst/>
                        <a:latin typeface="Calibri"/>
                        <a:ea typeface="Calibri"/>
                        <a:cs typeface="Times New Roman"/>
                      </a:endParaRPr>
                    </a:p>
                  </a:txBody>
                  <a:tcPr marL="55693" marR="55693" marT="0" marB="0"/>
                </a:tc>
              </a:tr>
              <a:tr h="428290">
                <a:tc>
                  <a:txBody>
                    <a:bodyPr/>
                    <a:lstStyle/>
                    <a:p>
                      <a:pPr marL="0" marR="0">
                        <a:lnSpc>
                          <a:spcPct val="115000"/>
                        </a:lnSpc>
                        <a:spcBef>
                          <a:spcPts val="0"/>
                        </a:spcBef>
                        <a:spcAft>
                          <a:spcPts val="1000"/>
                        </a:spcAft>
                      </a:pPr>
                      <a:r>
                        <a:rPr lang="en-US" sz="1200">
                          <a:effectLst/>
                        </a:rPr>
                        <a:t>Service Orientation</a:t>
                      </a:r>
                      <a:endParaRPr lang="en-US" sz="1200">
                        <a:effectLst/>
                        <a:latin typeface="Calibri"/>
                        <a:ea typeface="Calibri"/>
                        <a:cs typeface="Times New Roman"/>
                      </a:endParaRPr>
                    </a:p>
                  </a:txBody>
                  <a:tcPr marL="55693" marR="55693" marT="0" marB="0"/>
                </a:tc>
                <a:tc>
                  <a:txBody>
                    <a:bodyPr/>
                    <a:lstStyle/>
                    <a:p>
                      <a:pPr marL="0" marR="0">
                        <a:lnSpc>
                          <a:spcPct val="115000"/>
                        </a:lnSpc>
                        <a:spcBef>
                          <a:spcPts val="0"/>
                        </a:spcBef>
                        <a:spcAft>
                          <a:spcPts val="1000"/>
                        </a:spcAft>
                      </a:pPr>
                      <a:r>
                        <a:rPr lang="en-US" sz="1200">
                          <a:effectLst/>
                        </a:rPr>
                        <a:t>A way of thinking in terms of services and service-based development and the outcomes of services</a:t>
                      </a:r>
                      <a:endParaRPr lang="en-US" sz="1200" b="1">
                        <a:effectLst/>
                        <a:latin typeface="Calibri"/>
                        <a:ea typeface="Calibri"/>
                        <a:cs typeface="Times New Roman"/>
                      </a:endParaRPr>
                    </a:p>
                  </a:txBody>
                  <a:tcPr marL="55693" marR="55693" marT="0" marB="0"/>
                </a:tc>
              </a:tr>
              <a:tr h="584032">
                <a:tc>
                  <a:txBody>
                    <a:bodyPr/>
                    <a:lstStyle/>
                    <a:p>
                      <a:pPr marL="0" marR="0">
                        <a:lnSpc>
                          <a:spcPct val="115000"/>
                        </a:lnSpc>
                        <a:spcBef>
                          <a:spcPts val="0"/>
                        </a:spcBef>
                        <a:spcAft>
                          <a:spcPts val="1000"/>
                        </a:spcAft>
                      </a:pPr>
                      <a:r>
                        <a:rPr lang="en-US" sz="1200">
                          <a:effectLst/>
                        </a:rPr>
                        <a:t>ESB</a:t>
                      </a:r>
                      <a:endParaRPr lang="en-US" sz="1200">
                        <a:effectLst/>
                        <a:latin typeface="Calibri"/>
                        <a:ea typeface="Calibri"/>
                        <a:cs typeface="Times New Roman"/>
                      </a:endParaRPr>
                    </a:p>
                  </a:txBody>
                  <a:tcPr marL="55693" marR="55693" marT="0" marB="0"/>
                </a:tc>
                <a:tc>
                  <a:txBody>
                    <a:bodyPr/>
                    <a:lstStyle/>
                    <a:p>
                      <a:pPr marL="0" marR="0">
                        <a:lnSpc>
                          <a:spcPct val="115000"/>
                        </a:lnSpc>
                        <a:spcBef>
                          <a:spcPts val="0"/>
                        </a:spcBef>
                        <a:spcAft>
                          <a:spcPts val="1000"/>
                        </a:spcAft>
                      </a:pPr>
                      <a:r>
                        <a:rPr lang="en-US" sz="1200">
                          <a:effectLst/>
                        </a:rPr>
                        <a:t>An enterprise service bus (ESB) is a "</a:t>
                      </a:r>
                      <a:r>
                        <a:rPr lang="en-US" sz="1200" u="sng">
                          <a:effectLst/>
                          <a:hlinkClick r:id="rId5" tooltip="Software architecture"/>
                        </a:rPr>
                        <a:t>software architecture</a:t>
                      </a:r>
                      <a:r>
                        <a:rPr lang="en-US" sz="1200">
                          <a:effectLst/>
                        </a:rPr>
                        <a:t>" model used for designing and implementing communication between mutually interacting software applications in a </a:t>
                      </a:r>
                      <a:r>
                        <a:rPr lang="en-US" sz="1200" u="sng">
                          <a:effectLst/>
                          <a:hlinkClick r:id="rId6" tooltip="Service-oriented architecture"/>
                        </a:rPr>
                        <a:t>service-oriented architecture</a:t>
                      </a:r>
                      <a:r>
                        <a:rPr lang="en-US" sz="1200">
                          <a:effectLst/>
                        </a:rPr>
                        <a:t> (SOA).</a:t>
                      </a:r>
                      <a:endParaRPr lang="en-US" sz="1200" b="1">
                        <a:effectLst/>
                        <a:latin typeface="Calibri"/>
                        <a:ea typeface="Calibri"/>
                        <a:cs typeface="Times New Roman"/>
                      </a:endParaRPr>
                    </a:p>
                  </a:txBody>
                  <a:tcPr marL="55693" marR="55693" marT="0" marB="0"/>
                </a:tc>
              </a:tr>
              <a:tr h="214144">
                <a:tc>
                  <a:txBody>
                    <a:bodyPr/>
                    <a:lstStyle/>
                    <a:p>
                      <a:pPr marL="0" marR="0">
                        <a:lnSpc>
                          <a:spcPct val="115000"/>
                        </a:lnSpc>
                        <a:spcBef>
                          <a:spcPts val="0"/>
                        </a:spcBef>
                        <a:spcAft>
                          <a:spcPts val="1000"/>
                        </a:spcAft>
                      </a:pPr>
                      <a:r>
                        <a:rPr lang="en-US" sz="1200">
                          <a:effectLst/>
                        </a:rPr>
                        <a:t> </a:t>
                      </a:r>
                      <a:endParaRPr lang="en-US" sz="1200">
                        <a:effectLst/>
                        <a:latin typeface="Calibri"/>
                        <a:ea typeface="Calibri"/>
                        <a:cs typeface="Times New Roman"/>
                      </a:endParaRPr>
                    </a:p>
                  </a:txBody>
                  <a:tcPr marL="55693" marR="55693" marT="0" marB="0"/>
                </a:tc>
                <a:tc>
                  <a:txBody>
                    <a:bodyPr/>
                    <a:lstStyle/>
                    <a:p>
                      <a:pPr marL="0" marR="0">
                        <a:lnSpc>
                          <a:spcPct val="115000"/>
                        </a:lnSpc>
                        <a:spcBef>
                          <a:spcPts val="0"/>
                        </a:spcBef>
                        <a:spcAft>
                          <a:spcPts val="1000"/>
                        </a:spcAft>
                      </a:pPr>
                      <a:r>
                        <a:rPr lang="en-US" sz="1200">
                          <a:effectLst/>
                        </a:rPr>
                        <a:t> </a:t>
                      </a:r>
                      <a:endParaRPr lang="en-US" sz="1200" b="1">
                        <a:effectLst/>
                        <a:latin typeface="Calibri"/>
                        <a:ea typeface="Calibri"/>
                        <a:cs typeface="Times New Roman"/>
                      </a:endParaRPr>
                    </a:p>
                  </a:txBody>
                  <a:tcPr marL="55693" marR="55693" marT="0" marB="0"/>
                </a:tc>
              </a:tr>
              <a:tr h="778708">
                <a:tc>
                  <a:txBody>
                    <a:bodyPr/>
                    <a:lstStyle/>
                    <a:p>
                      <a:pPr marL="0" marR="0">
                        <a:lnSpc>
                          <a:spcPct val="115000"/>
                        </a:lnSpc>
                        <a:spcBef>
                          <a:spcPts val="0"/>
                        </a:spcBef>
                        <a:spcAft>
                          <a:spcPts val="1000"/>
                        </a:spcAft>
                      </a:pPr>
                      <a:r>
                        <a:rPr lang="en-US" sz="1200">
                          <a:effectLst/>
                        </a:rPr>
                        <a:t>OASIS</a:t>
                      </a:r>
                      <a:endParaRPr lang="en-US" sz="1200">
                        <a:effectLst/>
                        <a:latin typeface="Calibri"/>
                        <a:ea typeface="Calibri"/>
                        <a:cs typeface="Times New Roman"/>
                      </a:endParaRPr>
                    </a:p>
                  </a:txBody>
                  <a:tcPr marL="55693" marR="55693" marT="0" marB="0"/>
                </a:tc>
                <a:tc>
                  <a:txBody>
                    <a:bodyPr/>
                    <a:lstStyle/>
                    <a:p>
                      <a:pPr marL="0" marR="0">
                        <a:lnSpc>
                          <a:spcPct val="115000"/>
                        </a:lnSpc>
                        <a:spcBef>
                          <a:spcPts val="0"/>
                        </a:spcBef>
                        <a:spcAft>
                          <a:spcPts val="1000"/>
                        </a:spcAft>
                      </a:pPr>
                      <a:r>
                        <a:rPr lang="en-US" sz="1200">
                          <a:effectLst/>
                        </a:rPr>
                        <a:t>The Organization for the Advancement of Structured Information Standards (OASIS) is a global nonprofit consortium that works on the development, convergence, and adoption of standards for security, </a:t>
                      </a:r>
                      <a:r>
                        <a:rPr lang="en-US" sz="1200" u="sng">
                          <a:effectLst/>
                          <a:hlinkClick r:id="rId7" tooltip="Internet of Things"/>
                        </a:rPr>
                        <a:t>Internet of Things</a:t>
                      </a:r>
                      <a:r>
                        <a:rPr lang="en-US" sz="1200">
                          <a:effectLst/>
                        </a:rPr>
                        <a:t>, energy, content technologies, emergency management, and other areas.</a:t>
                      </a:r>
                      <a:endParaRPr lang="en-US" sz="1200" b="1">
                        <a:effectLst/>
                        <a:latin typeface="Calibri"/>
                        <a:ea typeface="Calibri"/>
                        <a:cs typeface="Times New Roman"/>
                      </a:endParaRPr>
                    </a:p>
                  </a:txBody>
                  <a:tcPr marL="55693" marR="55693" marT="0" marB="0"/>
                </a:tc>
              </a:tr>
              <a:tr h="389355">
                <a:tc>
                  <a:txBody>
                    <a:bodyPr/>
                    <a:lstStyle/>
                    <a:p>
                      <a:pPr marL="0" marR="0">
                        <a:lnSpc>
                          <a:spcPct val="115000"/>
                        </a:lnSpc>
                        <a:spcBef>
                          <a:spcPts val="0"/>
                        </a:spcBef>
                        <a:spcAft>
                          <a:spcPts val="1000"/>
                        </a:spcAft>
                      </a:pPr>
                      <a:r>
                        <a:rPr lang="en-US" sz="1200">
                          <a:effectLst/>
                        </a:rPr>
                        <a:t>OMG</a:t>
                      </a:r>
                      <a:endParaRPr lang="en-US" sz="1200">
                        <a:effectLst/>
                        <a:latin typeface="Calibri"/>
                        <a:ea typeface="Calibri"/>
                        <a:cs typeface="Times New Roman"/>
                      </a:endParaRPr>
                    </a:p>
                  </a:txBody>
                  <a:tcPr marL="55693" marR="55693" marT="0" marB="0"/>
                </a:tc>
                <a:tc>
                  <a:txBody>
                    <a:bodyPr/>
                    <a:lstStyle/>
                    <a:p>
                      <a:pPr marL="0" marR="0">
                        <a:lnSpc>
                          <a:spcPct val="115000"/>
                        </a:lnSpc>
                        <a:spcBef>
                          <a:spcPts val="0"/>
                        </a:spcBef>
                        <a:spcAft>
                          <a:spcPts val="1000"/>
                        </a:spcAft>
                      </a:pPr>
                      <a:r>
                        <a:rPr lang="en-US" sz="1200">
                          <a:effectLst/>
                        </a:rPr>
                        <a:t>The Object Management Group (OMG) is an international, open membership, not-for-profit technology </a:t>
                      </a:r>
                      <a:r>
                        <a:rPr lang="en-US" sz="1200" u="sng">
                          <a:effectLst/>
                          <a:hlinkClick r:id="rId8" tooltip="Standardization"/>
                        </a:rPr>
                        <a:t>standards</a:t>
                      </a:r>
                      <a:r>
                        <a:rPr lang="en-US" sz="1200">
                          <a:effectLst/>
                        </a:rPr>
                        <a:t> </a:t>
                      </a:r>
                      <a:r>
                        <a:rPr lang="en-US" sz="1200" u="sng">
                          <a:effectLst/>
                          <a:hlinkClick r:id="rId9" tooltip="Consortium"/>
                        </a:rPr>
                        <a:t>consortium</a:t>
                      </a:r>
                      <a:r>
                        <a:rPr lang="en-US" sz="1200">
                          <a:effectLst/>
                        </a:rPr>
                        <a:t>. </a:t>
                      </a:r>
                      <a:endParaRPr lang="en-US" sz="1200" b="1">
                        <a:effectLst/>
                        <a:latin typeface="Calibri"/>
                        <a:ea typeface="Calibri"/>
                        <a:cs typeface="Times New Roman"/>
                      </a:endParaRPr>
                    </a:p>
                  </a:txBody>
                  <a:tcPr marL="55693" marR="55693" marT="0" marB="0"/>
                </a:tc>
              </a:tr>
              <a:tr h="214144">
                <a:tc>
                  <a:txBody>
                    <a:bodyPr/>
                    <a:lstStyle/>
                    <a:p>
                      <a:pPr marL="0" marR="0">
                        <a:lnSpc>
                          <a:spcPct val="115000"/>
                        </a:lnSpc>
                        <a:spcBef>
                          <a:spcPts val="0"/>
                        </a:spcBef>
                        <a:spcAft>
                          <a:spcPts val="1000"/>
                        </a:spcAft>
                      </a:pPr>
                      <a:r>
                        <a:rPr lang="en-US" sz="1200">
                          <a:effectLst/>
                        </a:rPr>
                        <a:t>EAI</a:t>
                      </a:r>
                      <a:endParaRPr lang="en-US" sz="1200">
                        <a:effectLst/>
                        <a:latin typeface="Calibri"/>
                        <a:ea typeface="Calibri"/>
                        <a:cs typeface="Times New Roman"/>
                      </a:endParaRPr>
                    </a:p>
                  </a:txBody>
                  <a:tcPr marL="55693" marR="55693" marT="0" marB="0"/>
                </a:tc>
                <a:tc>
                  <a:txBody>
                    <a:bodyPr/>
                    <a:lstStyle/>
                    <a:p>
                      <a:pPr marL="0" marR="0">
                        <a:lnSpc>
                          <a:spcPct val="115000"/>
                        </a:lnSpc>
                        <a:spcBef>
                          <a:spcPts val="0"/>
                        </a:spcBef>
                        <a:spcAft>
                          <a:spcPts val="1000"/>
                        </a:spcAft>
                      </a:pPr>
                      <a:r>
                        <a:rPr lang="en-US" sz="1200">
                          <a:effectLst/>
                        </a:rPr>
                        <a:t>Enterprise Application Integration. </a:t>
                      </a:r>
                      <a:endParaRPr lang="en-US" sz="1200" b="1">
                        <a:effectLst/>
                        <a:latin typeface="Calibri"/>
                        <a:ea typeface="Calibri"/>
                        <a:cs typeface="Times New Roman"/>
                      </a:endParaRPr>
                    </a:p>
                  </a:txBody>
                  <a:tcPr marL="55693" marR="55693" marT="0" marB="0"/>
                </a:tc>
              </a:tr>
              <a:tr h="584032">
                <a:tc>
                  <a:txBody>
                    <a:bodyPr/>
                    <a:lstStyle/>
                    <a:p>
                      <a:pPr marL="0" marR="0">
                        <a:lnSpc>
                          <a:spcPct val="115000"/>
                        </a:lnSpc>
                        <a:spcBef>
                          <a:spcPts val="0"/>
                        </a:spcBef>
                        <a:spcAft>
                          <a:spcPts val="1000"/>
                        </a:spcAft>
                      </a:pPr>
                      <a:r>
                        <a:rPr lang="en-US" sz="1200">
                          <a:effectLst/>
                        </a:rPr>
                        <a:t>WS*</a:t>
                      </a:r>
                      <a:endParaRPr lang="en-US" sz="1200">
                        <a:effectLst/>
                        <a:latin typeface="Calibri"/>
                        <a:ea typeface="Calibri"/>
                        <a:cs typeface="Times New Roman"/>
                      </a:endParaRPr>
                    </a:p>
                  </a:txBody>
                  <a:tcPr marL="55693" marR="55693" marT="0" marB="0"/>
                </a:tc>
                <a:tc>
                  <a:txBody>
                    <a:bodyPr/>
                    <a:lstStyle/>
                    <a:p>
                      <a:pPr marL="0" marR="0">
                        <a:lnSpc>
                          <a:spcPct val="115000"/>
                        </a:lnSpc>
                        <a:spcBef>
                          <a:spcPts val="0"/>
                        </a:spcBef>
                        <a:spcAft>
                          <a:spcPts val="1000"/>
                        </a:spcAft>
                      </a:pPr>
                      <a:r>
                        <a:rPr lang="en-US" sz="1200">
                          <a:effectLst/>
                        </a:rPr>
                        <a:t>“WS-“is a prefix used to indicate specifications associated with Web Services and there exist many WS* standards including WS-Addressing, WS-Discovery, WS-Federation, WS-Policy, WS-Security, and WS-Trust</a:t>
                      </a:r>
                      <a:endParaRPr lang="en-US" sz="1200" b="1">
                        <a:effectLst/>
                        <a:latin typeface="Calibri"/>
                        <a:ea typeface="Calibri"/>
                        <a:cs typeface="Times New Roman"/>
                      </a:endParaRPr>
                    </a:p>
                  </a:txBody>
                  <a:tcPr marL="55693" marR="55693" marT="0" marB="0"/>
                </a:tc>
              </a:tr>
              <a:tr h="214144">
                <a:tc>
                  <a:txBody>
                    <a:bodyPr/>
                    <a:lstStyle/>
                    <a:p>
                      <a:pPr marL="0" marR="0">
                        <a:lnSpc>
                          <a:spcPct val="115000"/>
                        </a:lnSpc>
                        <a:spcBef>
                          <a:spcPts val="0"/>
                        </a:spcBef>
                        <a:spcAft>
                          <a:spcPts val="1000"/>
                        </a:spcAft>
                      </a:pPr>
                      <a:r>
                        <a:rPr lang="en-US" sz="1200">
                          <a:effectLst/>
                        </a:rPr>
                        <a:t>WSRR</a:t>
                      </a:r>
                      <a:endParaRPr lang="en-US" sz="1200">
                        <a:effectLst/>
                        <a:latin typeface="Calibri"/>
                        <a:ea typeface="Calibri"/>
                        <a:cs typeface="Times New Roman"/>
                      </a:endParaRPr>
                    </a:p>
                  </a:txBody>
                  <a:tcPr marL="55693" marR="55693" marT="0" marB="0"/>
                </a:tc>
                <a:tc>
                  <a:txBody>
                    <a:bodyPr/>
                    <a:lstStyle/>
                    <a:p>
                      <a:pPr marL="0" marR="0">
                        <a:lnSpc>
                          <a:spcPct val="115000"/>
                        </a:lnSpc>
                        <a:spcBef>
                          <a:spcPts val="0"/>
                        </a:spcBef>
                        <a:spcAft>
                          <a:spcPts val="1000"/>
                        </a:spcAft>
                      </a:pPr>
                      <a:r>
                        <a:rPr lang="en-US" sz="1200">
                          <a:effectLst/>
                        </a:rPr>
                        <a:t>Websphere Service Registry and Repository</a:t>
                      </a:r>
                      <a:endParaRPr lang="en-US" sz="1200" b="1">
                        <a:effectLst/>
                        <a:latin typeface="Calibri"/>
                        <a:ea typeface="Calibri"/>
                        <a:cs typeface="Times New Roman"/>
                      </a:endParaRPr>
                    </a:p>
                  </a:txBody>
                  <a:tcPr marL="55693" marR="55693" marT="0" marB="0"/>
                </a:tc>
              </a:tr>
              <a:tr h="584032">
                <a:tc>
                  <a:txBody>
                    <a:bodyPr/>
                    <a:lstStyle/>
                    <a:p>
                      <a:pPr marL="0" marR="0">
                        <a:lnSpc>
                          <a:spcPct val="115000"/>
                        </a:lnSpc>
                        <a:spcBef>
                          <a:spcPts val="0"/>
                        </a:spcBef>
                        <a:spcAft>
                          <a:spcPts val="1000"/>
                        </a:spcAft>
                      </a:pPr>
                      <a:r>
                        <a:rPr lang="en-US" sz="1200">
                          <a:effectLst/>
                        </a:rPr>
                        <a:t>TOGAF</a:t>
                      </a:r>
                      <a:endParaRPr lang="en-US" sz="1200">
                        <a:effectLst/>
                        <a:latin typeface="Calibri"/>
                        <a:ea typeface="Calibri"/>
                        <a:cs typeface="Times New Roman"/>
                      </a:endParaRPr>
                    </a:p>
                  </a:txBody>
                  <a:tcPr marL="55693" marR="55693" marT="0" marB="0"/>
                </a:tc>
                <a:tc>
                  <a:txBody>
                    <a:bodyPr/>
                    <a:lstStyle/>
                    <a:p>
                      <a:pPr marL="0" marR="0">
                        <a:lnSpc>
                          <a:spcPct val="115000"/>
                        </a:lnSpc>
                        <a:spcBef>
                          <a:spcPts val="0"/>
                        </a:spcBef>
                        <a:spcAft>
                          <a:spcPts val="1000"/>
                        </a:spcAft>
                      </a:pPr>
                      <a:r>
                        <a:rPr lang="en-US" sz="1200">
                          <a:effectLst/>
                        </a:rPr>
                        <a:t>The Open Group Architecture Framework. It is a framework for enterprise architecture that provides an approach for designing, planning, implementing, and governing an enterprise information technology architecture.</a:t>
                      </a:r>
                      <a:endParaRPr lang="en-US" sz="1200" b="1">
                        <a:effectLst/>
                        <a:latin typeface="Calibri"/>
                        <a:ea typeface="Calibri"/>
                        <a:cs typeface="Times New Roman"/>
                      </a:endParaRPr>
                    </a:p>
                  </a:txBody>
                  <a:tcPr marL="55693" marR="55693" marT="0" marB="0"/>
                </a:tc>
              </a:tr>
              <a:tr h="214144">
                <a:tc>
                  <a:txBody>
                    <a:bodyPr/>
                    <a:lstStyle/>
                    <a:p>
                      <a:pPr marL="0" marR="0">
                        <a:lnSpc>
                          <a:spcPct val="115000"/>
                        </a:lnSpc>
                        <a:spcBef>
                          <a:spcPts val="0"/>
                        </a:spcBef>
                        <a:spcAft>
                          <a:spcPts val="1000"/>
                        </a:spcAft>
                      </a:pPr>
                      <a:r>
                        <a:rPr lang="en-US" sz="1200">
                          <a:effectLst/>
                        </a:rPr>
                        <a:t>MEP</a:t>
                      </a:r>
                      <a:endParaRPr lang="en-US" sz="1200">
                        <a:effectLst/>
                        <a:latin typeface="Calibri"/>
                        <a:ea typeface="Calibri"/>
                        <a:cs typeface="Times New Roman"/>
                      </a:endParaRPr>
                    </a:p>
                  </a:txBody>
                  <a:tcPr marL="55693" marR="55693" marT="0" marB="0"/>
                </a:tc>
                <a:tc>
                  <a:txBody>
                    <a:bodyPr/>
                    <a:lstStyle/>
                    <a:p>
                      <a:pPr marL="0" marR="0">
                        <a:lnSpc>
                          <a:spcPct val="115000"/>
                        </a:lnSpc>
                        <a:spcBef>
                          <a:spcPts val="0"/>
                        </a:spcBef>
                        <a:spcAft>
                          <a:spcPts val="1000"/>
                        </a:spcAft>
                      </a:pPr>
                      <a:r>
                        <a:rPr lang="en-US" sz="1200">
                          <a:effectLst/>
                        </a:rPr>
                        <a:t>Message exchange patterns</a:t>
                      </a:r>
                      <a:endParaRPr lang="en-US" sz="1200" b="1">
                        <a:effectLst/>
                        <a:latin typeface="Calibri"/>
                        <a:ea typeface="Calibri"/>
                        <a:cs typeface="Times New Roman"/>
                      </a:endParaRPr>
                    </a:p>
                  </a:txBody>
                  <a:tcPr marL="55693" marR="55693" marT="0" marB="0"/>
                </a:tc>
              </a:tr>
              <a:tr h="778708">
                <a:tc>
                  <a:txBody>
                    <a:bodyPr/>
                    <a:lstStyle/>
                    <a:p>
                      <a:pPr marL="0" marR="0">
                        <a:lnSpc>
                          <a:spcPct val="115000"/>
                        </a:lnSpc>
                        <a:spcBef>
                          <a:spcPts val="0"/>
                        </a:spcBef>
                        <a:spcAft>
                          <a:spcPts val="1000"/>
                        </a:spcAft>
                      </a:pPr>
                      <a:r>
                        <a:rPr lang="en-US" sz="1200">
                          <a:effectLst/>
                        </a:rPr>
                        <a:t>GUID</a:t>
                      </a:r>
                      <a:endParaRPr lang="en-US" sz="1200">
                        <a:effectLst/>
                        <a:latin typeface="Calibri"/>
                        <a:ea typeface="Calibri"/>
                        <a:cs typeface="Times New Roman"/>
                      </a:endParaRPr>
                    </a:p>
                  </a:txBody>
                  <a:tcPr marL="55693" marR="55693" marT="0" marB="0"/>
                </a:tc>
                <a:tc>
                  <a:txBody>
                    <a:bodyPr/>
                    <a:lstStyle/>
                    <a:p>
                      <a:pPr marL="0" marR="0">
                        <a:lnSpc>
                          <a:spcPct val="115000"/>
                        </a:lnSpc>
                        <a:spcBef>
                          <a:spcPts val="0"/>
                        </a:spcBef>
                        <a:spcAft>
                          <a:spcPts val="1000"/>
                        </a:spcAft>
                      </a:pPr>
                      <a:r>
                        <a:rPr lang="en-US" sz="1200">
                          <a:effectLst/>
                        </a:rPr>
                        <a:t>(or UUID) is an acronym for 'Globally Unique Identifier' (or 'Universally Unique Identifier'). It is a 128-bit integer number used to identify resources. The term GUID is generally used by developers working with Microsoft technologies, while UUID is used everywhere else.</a:t>
                      </a:r>
                      <a:endParaRPr lang="en-US" sz="1200" b="1">
                        <a:effectLst/>
                        <a:latin typeface="Calibri"/>
                        <a:ea typeface="Calibri"/>
                        <a:cs typeface="Times New Roman"/>
                      </a:endParaRPr>
                    </a:p>
                  </a:txBody>
                  <a:tcPr marL="55693" marR="55693" marT="0" marB="0"/>
                </a:tc>
              </a:tr>
              <a:tr h="778708">
                <a:tc>
                  <a:txBody>
                    <a:bodyPr/>
                    <a:lstStyle/>
                    <a:p>
                      <a:pPr marL="0" marR="0">
                        <a:lnSpc>
                          <a:spcPct val="115000"/>
                        </a:lnSpc>
                        <a:spcBef>
                          <a:spcPts val="0"/>
                        </a:spcBef>
                        <a:spcAft>
                          <a:spcPts val="1000"/>
                        </a:spcAft>
                      </a:pPr>
                      <a:r>
                        <a:rPr lang="en-US" sz="1200">
                          <a:effectLst/>
                        </a:rPr>
                        <a:t>TLS</a:t>
                      </a:r>
                      <a:endParaRPr lang="en-US" sz="1200">
                        <a:effectLst/>
                        <a:latin typeface="Calibri"/>
                        <a:ea typeface="Calibri"/>
                        <a:cs typeface="Times New Roman"/>
                      </a:endParaRPr>
                    </a:p>
                  </a:txBody>
                  <a:tcPr marL="55693" marR="55693" marT="0" marB="0"/>
                </a:tc>
                <a:tc>
                  <a:txBody>
                    <a:bodyPr/>
                    <a:lstStyle/>
                    <a:p>
                      <a:pPr marL="0" marR="0">
                        <a:lnSpc>
                          <a:spcPct val="115000"/>
                        </a:lnSpc>
                        <a:spcBef>
                          <a:spcPts val="0"/>
                        </a:spcBef>
                        <a:spcAft>
                          <a:spcPts val="1000"/>
                        </a:spcAft>
                      </a:pPr>
                      <a:r>
                        <a:rPr lang="en-US" sz="1200" dirty="0">
                          <a:effectLst/>
                        </a:rPr>
                        <a:t>Transport Layer Security (TLS) is a protocol that ensures privacy between communicating applications and their users on the Internet. When a server and client communicate, TLS ensures that no third party may eavesdrop or tamper with any message. TLS is the successor to the Secure Sockets Layer (SSL).</a:t>
                      </a:r>
                      <a:endParaRPr lang="en-US" sz="1200" b="1" dirty="0">
                        <a:effectLst/>
                        <a:latin typeface="Calibri"/>
                        <a:ea typeface="Calibri"/>
                        <a:cs typeface="Times New Roman"/>
                      </a:endParaRPr>
                    </a:p>
                  </a:txBody>
                  <a:tcPr marL="55693" marR="55693" marT="0" marB="0"/>
                </a:tc>
              </a:tr>
            </a:tbl>
          </a:graphicData>
        </a:graphic>
      </p:graphicFrame>
      <p:sp>
        <p:nvSpPr>
          <p:cNvPr id="4"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25098827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Rectangle 1"/>
          <p:cNvSpPr/>
          <p:nvPr/>
        </p:nvSpPr>
        <p:spPr>
          <a:xfrm>
            <a:off x="911738" y="145533"/>
            <a:ext cx="6644961" cy="769441"/>
          </a:xfrm>
          <a:prstGeom prst="rect">
            <a:avLst/>
          </a:prstGeom>
        </p:spPr>
        <p:txBody>
          <a:bodyPr wrap="none">
            <a:spAutoFit/>
          </a:bodyPr>
          <a:lstStyle/>
          <a:p>
            <a:r>
              <a:rPr lang="en-US" sz="4400" b="1" dirty="0" smtClean="0"/>
              <a:t>Message </a:t>
            </a:r>
            <a:r>
              <a:rPr lang="en-US" sz="4400" b="1" dirty="0"/>
              <a:t>exchange patterns</a:t>
            </a:r>
          </a:p>
        </p:txBody>
      </p:sp>
      <p:pic>
        <p:nvPicPr>
          <p:cNvPr id="184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155" y="1248833"/>
            <a:ext cx="8079845" cy="4160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40719599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Rectangle 1"/>
          <p:cNvSpPr/>
          <p:nvPr/>
        </p:nvSpPr>
        <p:spPr>
          <a:xfrm>
            <a:off x="262468" y="1467473"/>
            <a:ext cx="8881532" cy="3539430"/>
          </a:xfrm>
          <a:prstGeom prst="rect">
            <a:avLst/>
          </a:prstGeom>
        </p:spPr>
        <p:txBody>
          <a:bodyPr wrap="square">
            <a:spAutoFit/>
          </a:bodyPr>
          <a:lstStyle/>
          <a:p>
            <a:pPr marL="285750" indent="-285750">
              <a:buFont typeface="Arial" panose="020B0604020202020204" pitchFamily="34" charset="0"/>
              <a:buChar char="•"/>
            </a:pPr>
            <a:r>
              <a:rPr lang="en-US" sz="3200" i="1" dirty="0"/>
              <a:t>Request/Reply</a:t>
            </a:r>
            <a:r>
              <a:rPr lang="en-US" sz="3200" dirty="0"/>
              <a:t>—Enable a service consumer to interact with a service simply</a:t>
            </a:r>
          </a:p>
          <a:p>
            <a:pPr marL="285750" indent="-285750">
              <a:buFont typeface="Arial" panose="020B0604020202020204" pitchFamily="34" charset="0"/>
              <a:buChar char="•"/>
            </a:pPr>
            <a:r>
              <a:rPr lang="en-US" sz="3200" i="1" dirty="0"/>
              <a:t>Request/Reaction</a:t>
            </a:r>
            <a:r>
              <a:rPr lang="en-US" sz="3200" dirty="0"/>
              <a:t>—Temporally decouple the request from a service consumer and the reply from the service</a:t>
            </a:r>
          </a:p>
          <a:p>
            <a:pPr marL="285750" indent="-285750">
              <a:buFont typeface="Arial" panose="020B0604020202020204" pitchFamily="34" charset="0"/>
              <a:buChar char="•"/>
            </a:pPr>
            <a:r>
              <a:rPr lang="en-US" sz="3200" i="1" dirty="0" smtClean="0"/>
              <a:t>Saga Interaction Pattern</a:t>
            </a:r>
            <a:r>
              <a:rPr lang="en-US" sz="3200" dirty="0" smtClean="0"/>
              <a:t>—Reach </a:t>
            </a:r>
            <a:r>
              <a:rPr lang="en-US" sz="3200" dirty="0"/>
              <a:t>a distributed consensus between services without transactions</a:t>
            </a:r>
          </a:p>
        </p:txBody>
      </p:sp>
      <p:sp>
        <p:nvSpPr>
          <p:cNvPr id="3" name="TextBox 2"/>
          <p:cNvSpPr txBox="1"/>
          <p:nvPr/>
        </p:nvSpPr>
        <p:spPr>
          <a:xfrm>
            <a:off x="1786467" y="169333"/>
            <a:ext cx="4690533" cy="769441"/>
          </a:xfrm>
          <a:prstGeom prst="rect">
            <a:avLst/>
          </a:prstGeom>
          <a:noFill/>
        </p:spPr>
        <p:txBody>
          <a:bodyPr wrap="square" rtlCol="0">
            <a:spAutoFit/>
          </a:bodyPr>
          <a:lstStyle/>
          <a:p>
            <a:r>
              <a:rPr lang="en-US" sz="4400" dirty="0" smtClean="0"/>
              <a:t>Additional Patterns</a:t>
            </a:r>
            <a:endParaRPr lang="en-US" sz="4400" dirty="0"/>
          </a:p>
        </p:txBody>
      </p:sp>
      <p:sp>
        <p:nvSpPr>
          <p:cNvPr id="4"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40719599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Rectangle 1"/>
          <p:cNvSpPr/>
          <p:nvPr/>
        </p:nvSpPr>
        <p:spPr>
          <a:xfrm>
            <a:off x="301336" y="99858"/>
            <a:ext cx="8572500" cy="6494085"/>
          </a:xfrm>
          <a:prstGeom prst="rect">
            <a:avLst/>
          </a:prstGeom>
        </p:spPr>
        <p:txBody>
          <a:bodyPr wrap="square">
            <a:spAutoFit/>
          </a:bodyPr>
          <a:lstStyle/>
          <a:p>
            <a:pPr algn="ctr"/>
            <a:r>
              <a:rPr lang="en-US" sz="3200" b="1" dirty="0"/>
              <a:t>Request/Reaction pattern</a:t>
            </a:r>
          </a:p>
          <a:p>
            <a:pPr marL="457200" indent="-457200">
              <a:buFont typeface="Arial" panose="020B0604020202020204" pitchFamily="34" charset="0"/>
              <a:buChar char="•"/>
            </a:pPr>
            <a:r>
              <a:rPr lang="en-US" sz="3200" dirty="0"/>
              <a:t>Synchronous communication, as described in the Request/Reply </a:t>
            </a:r>
            <a:r>
              <a:rPr lang="en-US" sz="3200" dirty="0" smtClean="0"/>
              <a:t>pattern, </a:t>
            </a:r>
            <a:r>
              <a:rPr lang="en-US" sz="3200" dirty="0"/>
              <a:t>is very important, but it isn’t enough. </a:t>
            </a:r>
            <a:endParaRPr lang="en-US" sz="3200" dirty="0" smtClean="0"/>
          </a:p>
          <a:p>
            <a:pPr marL="457200" indent="-457200">
              <a:buFont typeface="Arial" panose="020B0604020202020204" pitchFamily="34" charset="0"/>
              <a:buChar char="•"/>
            </a:pPr>
            <a:r>
              <a:rPr lang="en-US" sz="3200" dirty="0" smtClean="0"/>
              <a:t>The </a:t>
            </a:r>
            <a:r>
              <a:rPr lang="en-US" sz="3200" dirty="0"/>
              <a:t>synchronous nature of Request/Reply means that the service consumer needs to sit and wait for the service to finish processing the request before the consumer can continue with whatever it was doing. </a:t>
            </a:r>
            <a:endParaRPr lang="en-US" sz="3200" dirty="0" smtClean="0"/>
          </a:p>
          <a:p>
            <a:pPr marL="457200" indent="-457200">
              <a:buFont typeface="Arial" panose="020B0604020202020204" pitchFamily="34" charset="0"/>
              <a:buChar char="•"/>
            </a:pPr>
            <a:r>
              <a:rPr lang="en-US" sz="3200" dirty="0" smtClean="0"/>
              <a:t>There </a:t>
            </a:r>
            <a:r>
              <a:rPr lang="en-US" sz="3200" dirty="0"/>
              <a:t>are situations where the service consumer doesn’t want or can’t afford to wait but is still interested in getting a reply when it’s available</a:t>
            </a:r>
            <a:endParaRPr lang="en-US" sz="3200" dirty="0">
              <a:effectLst/>
            </a:endParaRPr>
          </a:p>
        </p:txBody>
      </p:sp>
      <p:sp>
        <p:nvSpPr>
          <p:cNvPr id="3"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2509882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
        <p:nvSpPr>
          <p:cNvPr id="4" name="Rectangle 3"/>
          <p:cNvSpPr/>
          <p:nvPr/>
        </p:nvSpPr>
        <p:spPr>
          <a:xfrm>
            <a:off x="3285809" y="85498"/>
            <a:ext cx="2163926" cy="769441"/>
          </a:xfrm>
          <a:prstGeom prst="rect">
            <a:avLst/>
          </a:prstGeom>
        </p:spPr>
        <p:txBody>
          <a:bodyPr wrap="none">
            <a:spAutoFit/>
          </a:bodyPr>
          <a:lstStyle/>
          <a:p>
            <a:pPr algn="ctr"/>
            <a:r>
              <a:rPr lang="en-US" sz="4400" b="1" dirty="0" smtClean="0"/>
              <a:t>Problem</a:t>
            </a:r>
            <a:endParaRPr lang="en-US" sz="4400" dirty="0"/>
          </a:p>
        </p:txBody>
      </p:sp>
      <p:sp>
        <p:nvSpPr>
          <p:cNvPr id="5" name="TextBox 4"/>
          <p:cNvSpPr txBox="1"/>
          <p:nvPr/>
        </p:nvSpPr>
        <p:spPr>
          <a:xfrm>
            <a:off x="127000" y="939394"/>
            <a:ext cx="9041321" cy="4401205"/>
          </a:xfrm>
          <a:prstGeom prst="rect">
            <a:avLst/>
          </a:prstGeom>
          <a:noFill/>
        </p:spPr>
        <p:txBody>
          <a:bodyPr wrap="none" rtlCol="0">
            <a:spAutoFit/>
          </a:bodyPr>
          <a:lstStyle/>
          <a:p>
            <a:r>
              <a:rPr lang="en-US" sz="2800" dirty="0" smtClean="0"/>
              <a:t>In </a:t>
            </a:r>
            <a:r>
              <a:rPr lang="en-US" sz="2800" dirty="0"/>
              <a:t>contemporary border-control systems, when travelers get </a:t>
            </a:r>
            <a:endParaRPr lang="en-US" sz="2800" dirty="0" smtClean="0"/>
          </a:p>
          <a:p>
            <a:r>
              <a:rPr lang="en-US" sz="2800" dirty="0" smtClean="0"/>
              <a:t>to </a:t>
            </a:r>
            <a:r>
              <a:rPr lang="en-US" sz="2800" dirty="0"/>
              <a:t>the immigration officer, </a:t>
            </a:r>
            <a:r>
              <a:rPr lang="en-US" sz="2800" dirty="0" smtClean="0"/>
              <a:t>the </a:t>
            </a:r>
            <a:r>
              <a:rPr lang="en-US" sz="2800" dirty="0"/>
              <a:t>officer searches for the </a:t>
            </a:r>
            <a:endParaRPr lang="en-US" sz="2800" dirty="0" smtClean="0"/>
          </a:p>
          <a:p>
            <a:r>
              <a:rPr lang="en-US" sz="2800" dirty="0" smtClean="0"/>
              <a:t>traveler’s </a:t>
            </a:r>
            <a:r>
              <a:rPr lang="en-US" sz="2800" dirty="0"/>
              <a:t>details in the system (swipes the passport, </a:t>
            </a:r>
            <a:r>
              <a:rPr lang="en-US" sz="2800" dirty="0" smtClean="0"/>
              <a:t>types</a:t>
            </a:r>
          </a:p>
          <a:p>
            <a:r>
              <a:rPr lang="en-US" sz="2800" dirty="0" smtClean="0"/>
              <a:t>in </a:t>
            </a:r>
            <a:r>
              <a:rPr lang="en-US" sz="2800" dirty="0"/>
              <a:t>the password number, and so on) and then looks at the </a:t>
            </a:r>
            <a:endParaRPr lang="en-US" sz="2800" dirty="0" smtClean="0"/>
          </a:p>
          <a:p>
            <a:r>
              <a:rPr lang="en-US" sz="2800" dirty="0" smtClean="0"/>
              <a:t>passport </a:t>
            </a:r>
            <a:r>
              <a:rPr lang="en-US" sz="2800" dirty="0"/>
              <a:t>and tries to </a:t>
            </a:r>
            <a:r>
              <a:rPr lang="en-US" sz="2800" dirty="0" smtClean="0"/>
              <a:t>match the </a:t>
            </a:r>
            <a:r>
              <a:rPr lang="en-US" sz="2800" dirty="0"/>
              <a:t>face to the passport holder. </a:t>
            </a:r>
            <a:endParaRPr lang="en-US" sz="2800" dirty="0" smtClean="0"/>
          </a:p>
          <a:p>
            <a:r>
              <a:rPr lang="en-US" sz="2800" dirty="0" smtClean="0"/>
              <a:t>In </a:t>
            </a:r>
            <a:r>
              <a:rPr lang="en-US" sz="2800" dirty="0"/>
              <a:t>the last few years, countries around the world </a:t>
            </a:r>
            <a:r>
              <a:rPr lang="en-US" sz="2800" dirty="0" smtClean="0"/>
              <a:t>have begun</a:t>
            </a:r>
          </a:p>
          <a:p>
            <a:r>
              <a:rPr lang="en-US" sz="2800" dirty="0" smtClean="0"/>
              <a:t>the </a:t>
            </a:r>
            <a:r>
              <a:rPr lang="en-US" sz="2800" dirty="0"/>
              <a:t>move to e-passport systems. E-passports contain several </a:t>
            </a:r>
            <a:endParaRPr lang="en-US" sz="2800" dirty="0" smtClean="0"/>
          </a:p>
          <a:p>
            <a:r>
              <a:rPr lang="en-US" sz="2800" dirty="0" smtClean="0"/>
              <a:t>elements</a:t>
            </a:r>
            <a:r>
              <a:rPr lang="en-US" sz="2800" dirty="0"/>
              <a:t>, </a:t>
            </a:r>
            <a:r>
              <a:rPr lang="en-US" sz="2800" dirty="0" smtClean="0"/>
              <a:t>including an </a:t>
            </a:r>
            <a:r>
              <a:rPr lang="en-US" sz="2800" dirty="0"/>
              <a:t>RFID chip, machine-readable code, </a:t>
            </a:r>
            <a:endParaRPr lang="en-US" sz="2800" dirty="0" smtClean="0"/>
          </a:p>
          <a:p>
            <a:r>
              <a:rPr lang="en-US" sz="2800" dirty="0" smtClean="0"/>
              <a:t>and </a:t>
            </a:r>
            <a:r>
              <a:rPr lang="en-US" sz="2800" dirty="0"/>
              <a:t>a couple of biometric samples (usually a </a:t>
            </a:r>
            <a:r>
              <a:rPr lang="en-US" sz="2800" dirty="0" smtClean="0"/>
              <a:t>photo </a:t>
            </a:r>
            <a:r>
              <a:rPr lang="en-US" sz="2800" dirty="0"/>
              <a:t>of the </a:t>
            </a:r>
            <a:endParaRPr lang="en-US" sz="2800" dirty="0" smtClean="0"/>
          </a:p>
          <a:p>
            <a:r>
              <a:rPr lang="en-US" sz="2800" dirty="0" smtClean="0"/>
              <a:t>face </a:t>
            </a:r>
            <a:r>
              <a:rPr lang="en-US" sz="2800" dirty="0"/>
              <a:t>and fingerprints).</a:t>
            </a:r>
          </a:p>
        </p:txBody>
      </p:sp>
    </p:spTree>
    <p:extLst>
      <p:ext uri="{BB962C8B-B14F-4D97-AF65-F5344CB8AC3E}">
        <p14:creationId xmlns:p14="http://schemas.microsoft.com/office/powerpoint/2010/main" val="2029425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Rectangle 1"/>
          <p:cNvSpPr/>
          <p:nvPr/>
        </p:nvSpPr>
        <p:spPr>
          <a:xfrm>
            <a:off x="91440" y="115283"/>
            <a:ext cx="8951976" cy="4216539"/>
          </a:xfrm>
          <a:prstGeom prst="rect">
            <a:avLst/>
          </a:prstGeom>
        </p:spPr>
        <p:txBody>
          <a:bodyPr wrap="square">
            <a:spAutoFit/>
          </a:bodyPr>
          <a:lstStyle/>
          <a:p>
            <a:pPr lvl="1" algn="ctr"/>
            <a:r>
              <a:rPr lang="x-none" sz="4400" b="1"/>
              <a:t>SOA </a:t>
            </a:r>
            <a:r>
              <a:rPr lang="x-none" sz="4400" b="1" smtClean="0"/>
              <a:t>Characteristics</a:t>
            </a:r>
            <a:endParaRPr lang="en-US" sz="4400" b="1" dirty="0" smtClean="0"/>
          </a:p>
          <a:p>
            <a:pPr lvl="1" algn="ctr"/>
            <a:endParaRPr lang="en-US" sz="2800" b="1" dirty="0"/>
          </a:p>
          <a:p>
            <a:pPr marL="457200" lvl="0" indent="-457200">
              <a:buFont typeface="Arial" panose="020B0604020202020204" pitchFamily="34" charset="0"/>
              <a:buChar char="•"/>
            </a:pPr>
            <a:r>
              <a:rPr lang="x-none" sz="2800" smtClean="0"/>
              <a:t>Enterprise-wide </a:t>
            </a:r>
            <a:r>
              <a:rPr lang="x-none" sz="2800"/>
              <a:t>loose coupling</a:t>
            </a:r>
            <a:endParaRPr lang="en-US" sz="2800" dirty="0"/>
          </a:p>
          <a:p>
            <a:pPr marL="457200" lvl="0" indent="-457200">
              <a:buFont typeface="Arial" panose="020B0604020202020204" pitchFamily="34" charset="0"/>
              <a:buChar char="•"/>
            </a:pPr>
            <a:r>
              <a:rPr lang="x-none" sz="2800"/>
              <a:t>Support for service-oriented business modeling</a:t>
            </a:r>
            <a:endParaRPr lang="en-US" sz="2800" dirty="0"/>
          </a:p>
          <a:p>
            <a:pPr marL="457200" lvl="0" indent="-457200">
              <a:buFont typeface="Arial" panose="020B0604020202020204" pitchFamily="34" charset="0"/>
              <a:buChar char="•"/>
            </a:pPr>
            <a:r>
              <a:rPr lang="x-none" sz="2800"/>
              <a:t>Organizational agility</a:t>
            </a:r>
            <a:endParaRPr lang="en-US" sz="2800" dirty="0"/>
          </a:p>
          <a:p>
            <a:pPr marL="457200" lvl="0" indent="-457200">
              <a:buFont typeface="Arial" panose="020B0604020202020204" pitchFamily="34" charset="0"/>
              <a:buChar char="•"/>
            </a:pPr>
            <a:r>
              <a:rPr lang="x-none" sz="2800"/>
              <a:t>Layers of abstraction</a:t>
            </a:r>
            <a:endParaRPr lang="en-US" sz="2800" dirty="0"/>
          </a:p>
          <a:p>
            <a:pPr marL="457200" indent="-457200">
              <a:buFont typeface="Arial" panose="020B0604020202020204" pitchFamily="34" charset="0"/>
              <a:buChar char="•"/>
            </a:pPr>
            <a:r>
              <a:rPr lang="x-none" sz="2800"/>
              <a:t>These characteristics are all addressed via conscious up-front modeling and design efforts. It is extra up-front work, but it is necessary to achieve the benefits.</a:t>
            </a:r>
            <a:endParaRPr lang="en-US" sz="2800" dirty="0"/>
          </a:p>
        </p:txBody>
      </p:sp>
      <p:sp>
        <p:nvSpPr>
          <p:cNvPr id="3"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25098827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pic>
        <p:nvPicPr>
          <p:cNvPr id="5" name="Picture 4"/>
          <p:cNvPicPr>
            <a:picLocks noChangeAspect="1"/>
          </p:cNvPicPr>
          <p:nvPr/>
        </p:nvPicPr>
        <p:blipFill>
          <a:blip r:embed="rId5"/>
          <a:stretch>
            <a:fillRect/>
          </a:stretch>
        </p:blipFill>
        <p:spPr>
          <a:xfrm>
            <a:off x="829143" y="195666"/>
            <a:ext cx="7485714" cy="6466667"/>
          </a:xfrm>
          <a:prstGeom prst="rect">
            <a:avLst/>
          </a:prstGeom>
        </p:spPr>
      </p:pic>
      <p:sp>
        <p:nvSpPr>
          <p:cNvPr id="6" name="Rectangle 5"/>
          <p:cNvSpPr/>
          <p:nvPr/>
        </p:nvSpPr>
        <p:spPr>
          <a:xfrm>
            <a:off x="3938155" y="904009"/>
            <a:ext cx="1267690" cy="696191"/>
          </a:xfrm>
          <a:prstGeom prst="rect">
            <a:avLst/>
          </a:prstGeom>
          <a:gradFill>
            <a:gsLst>
              <a:gs pos="0">
                <a:schemeClr val="accent1">
                  <a:tint val="100000"/>
                  <a:shade val="100000"/>
                  <a:satMod val="130000"/>
                </a:schemeClr>
              </a:gs>
              <a:gs pos="0">
                <a:schemeClr val="accent1">
                  <a:tint val="50000"/>
                  <a:shade val="100000"/>
                  <a:satMod val="350000"/>
                  <a:alpha val="14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94258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
        <p:nvSpPr>
          <p:cNvPr id="5" name="Rectangle 4"/>
          <p:cNvSpPr/>
          <p:nvPr/>
        </p:nvSpPr>
        <p:spPr>
          <a:xfrm>
            <a:off x="280554" y="141836"/>
            <a:ext cx="8736445" cy="6370975"/>
          </a:xfrm>
          <a:prstGeom prst="rect">
            <a:avLst/>
          </a:prstGeom>
        </p:spPr>
        <p:txBody>
          <a:bodyPr wrap="square">
            <a:spAutoFit/>
          </a:bodyPr>
          <a:lstStyle/>
          <a:p>
            <a:pPr marL="342900" indent="-342900">
              <a:buFont typeface="Arial" panose="020B0604020202020204" pitchFamily="34" charset="0"/>
              <a:buChar char="•"/>
            </a:pPr>
            <a:r>
              <a:rPr lang="en-US" sz="2400" dirty="0"/>
              <a:t>O</a:t>
            </a:r>
            <a:r>
              <a:rPr lang="en-US" sz="2400" dirty="0" smtClean="0"/>
              <a:t>ne </a:t>
            </a:r>
            <a:r>
              <a:rPr lang="en-US" sz="2400" dirty="0"/>
              <a:t>of the steps in the flow is to enroll the person in the </a:t>
            </a:r>
            <a:r>
              <a:rPr lang="en-US" sz="2400" dirty="0" smtClean="0"/>
              <a:t>Biometric Service.  The </a:t>
            </a:r>
            <a:r>
              <a:rPr lang="en-US" sz="2400" dirty="0"/>
              <a:t>enrollment task can take quite some time to complete because internally the Biometric service also checks for duplicates, which is essential in ensuring the integrity of the database and preventing mistakes as well as intentional impersonations. This step involves comparing each sample (each face, for example) against every other sample already in the database, which could contain hundreds of millions of records (the population of the country</a:t>
            </a:r>
            <a:r>
              <a:rPr lang="en-US" sz="2400" dirty="0" smtClean="0"/>
              <a:t>).</a:t>
            </a:r>
          </a:p>
          <a:p>
            <a:pPr marL="342900" indent="-342900">
              <a:buFont typeface="Arial" panose="020B0604020202020204" pitchFamily="34" charset="0"/>
              <a:buChar char="•"/>
            </a:pPr>
            <a:r>
              <a:rPr lang="en-US" sz="2400" dirty="0" smtClean="0"/>
              <a:t>Making </a:t>
            </a:r>
            <a:r>
              <a:rPr lang="en-US" sz="2400" dirty="0"/>
              <a:t>this type of request using the Request/Reply interaction pattern is problematic because the wait time between the request and the reply is too long. </a:t>
            </a:r>
            <a:r>
              <a:rPr lang="en-US" sz="2400" dirty="0" smtClean="0"/>
              <a:t>This </a:t>
            </a:r>
            <a:r>
              <a:rPr lang="en-US" sz="2400" dirty="0"/>
              <a:t>situation isn’t unique to e-passport systems. Similar situations occur in other systems. When you buy shares in a trust fund, for example, the transaction doesn’t happen immediately, but you probably want to know when it’s been completed. Another example is requesting a travel-planning system to locate the best deal for your next vacation.</a:t>
            </a:r>
            <a:endParaRPr lang="en-US" sz="2400" dirty="0">
              <a:effectLst/>
            </a:endParaRPr>
          </a:p>
        </p:txBody>
      </p:sp>
    </p:spTree>
    <p:extLst>
      <p:ext uri="{BB962C8B-B14F-4D97-AF65-F5344CB8AC3E}">
        <p14:creationId xmlns:p14="http://schemas.microsoft.com/office/powerpoint/2010/main" val="20294258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
        <p:nvSpPr>
          <p:cNvPr id="5" name="Rectangle 4"/>
          <p:cNvSpPr/>
          <p:nvPr/>
        </p:nvSpPr>
        <p:spPr>
          <a:xfrm>
            <a:off x="300788" y="308356"/>
            <a:ext cx="8716211" cy="13757612"/>
          </a:xfrm>
          <a:prstGeom prst="rect">
            <a:avLst/>
          </a:prstGeom>
        </p:spPr>
        <p:txBody>
          <a:bodyPr wrap="square">
            <a:spAutoFit/>
          </a:bodyPr>
          <a:lstStyle/>
          <a:p>
            <a:r>
              <a:rPr lang="en-US" sz="2400" dirty="0"/>
              <a:t>How can you temporally decouple the request from a service consumer and the reply from the service</a:t>
            </a:r>
            <a:r>
              <a:rPr lang="en-US" sz="2400" dirty="0" smtClean="0"/>
              <a:t>?</a:t>
            </a:r>
          </a:p>
          <a:p>
            <a:endParaRPr lang="en-US" sz="2400" dirty="0"/>
          </a:p>
          <a:p>
            <a:r>
              <a:rPr lang="en-US" sz="2400" dirty="0"/>
              <a:t>One option is to solve the temporal coupling on the client side. To do this, you spawn a new thread before you send a request to the service; you then let that thread wait for the reply while the rest of the UI stays responsive. .NET has a component called </a:t>
            </a:r>
            <a:r>
              <a:rPr lang="en-US" sz="2400" dirty="0" err="1"/>
              <a:t>BackgroundWorker</a:t>
            </a:r>
            <a:r>
              <a:rPr lang="en-US" sz="2400" dirty="0"/>
              <a:t> that performs this separation and allows the UI to dispatch long-running work without blocking the UI thread</a:t>
            </a:r>
            <a:r>
              <a:rPr lang="en-US" sz="2400" dirty="0" smtClean="0"/>
              <a:t>.</a:t>
            </a:r>
          </a:p>
          <a:p>
            <a:endParaRPr lang="en-US" sz="2400" dirty="0"/>
          </a:p>
          <a:p>
            <a:r>
              <a:rPr lang="en-US" sz="2400" dirty="0" smtClean="0"/>
              <a:t>Another option: </a:t>
            </a:r>
            <a:r>
              <a:rPr lang="en-US" sz="2400" dirty="0"/>
              <a:t>Introduce the Request/Reaction pattern and implement asynchronous communication between service consumers and the service. Implement the message exchange as two one-way messages—a request from the consumer and a reply from the service </a:t>
            </a:r>
            <a:r>
              <a:rPr lang="en-US" sz="2400" dirty="0" err="1" smtClean="0"/>
              <a:t>side</a:t>
            </a:r>
            <a:r>
              <a:rPr lang="en-US" sz="2400" dirty="0" err="1"/>
              <a:t>Introduce</a:t>
            </a:r>
            <a:r>
              <a:rPr lang="en-US" sz="2400" dirty="0"/>
              <a:t> the Request/Reaction pattern and implement asynchronous communication between service consumers and the service. Implement the message exchange as two one-way messages—a request from the consumer and a reply from the service </a:t>
            </a:r>
            <a:r>
              <a:rPr lang="en-US" sz="2400" dirty="0" err="1" smtClean="0"/>
              <a:t>side</a:t>
            </a:r>
            <a:r>
              <a:rPr lang="en-US" sz="2400" dirty="0" err="1"/>
              <a:t>Introduce</a:t>
            </a:r>
            <a:r>
              <a:rPr lang="en-US" sz="2400" dirty="0"/>
              <a:t> the Request/Reaction pattern and implement asynchronous communication between service consumers and the service. Implement the message exchange as two one-way messages—a request from the consumer and a reply from the service </a:t>
            </a:r>
            <a:r>
              <a:rPr lang="en-US" sz="2400" dirty="0" err="1" smtClean="0"/>
              <a:t>side</a:t>
            </a:r>
            <a:r>
              <a:rPr lang="en-US" sz="2400" dirty="0" err="1"/>
              <a:t>Introduce</a:t>
            </a:r>
            <a:r>
              <a:rPr lang="en-US" sz="2400" dirty="0"/>
              <a:t> the Request/Reaction pattern and implement asynchronous communication between service consumers and the service. Implement the message exchange as two one-way messages—a request from the consumer and a reply from the service </a:t>
            </a:r>
            <a:r>
              <a:rPr lang="en-US" sz="2400" dirty="0" err="1" smtClean="0"/>
              <a:t>side</a:t>
            </a:r>
            <a:r>
              <a:rPr lang="en-US" sz="2400" dirty="0" err="1"/>
              <a:t>Introduce</a:t>
            </a:r>
            <a:r>
              <a:rPr lang="en-US" sz="2400" dirty="0"/>
              <a:t> the Request/Reaction pattern and implement asynchronous communication between service consumers and the service. Implement the message exchange as two one-way messages—a request from the consumer and a reply from the service </a:t>
            </a:r>
            <a:r>
              <a:rPr lang="en-US" sz="2400" dirty="0" err="1" smtClean="0"/>
              <a:t>side</a:t>
            </a:r>
            <a:r>
              <a:rPr lang="en-US" sz="2400" dirty="0" err="1"/>
              <a:t>Introduce</a:t>
            </a:r>
            <a:r>
              <a:rPr lang="en-US" sz="2400" dirty="0"/>
              <a:t> the Request/Reaction pattern and implement asynchronous communication between service consumers and the service. Implement the message exchange as two one-way messages—a request from the consumer and a reply from the service side</a:t>
            </a:r>
            <a:endParaRPr lang="en-US" sz="2400" dirty="0" smtClean="0"/>
          </a:p>
          <a:p>
            <a:endParaRPr lang="en-US" sz="2400" dirty="0"/>
          </a:p>
          <a:p>
            <a:endParaRPr lang="en-US" sz="2400" dirty="0"/>
          </a:p>
        </p:txBody>
      </p:sp>
    </p:spTree>
    <p:extLst>
      <p:ext uri="{BB962C8B-B14F-4D97-AF65-F5344CB8AC3E}">
        <p14:creationId xmlns:p14="http://schemas.microsoft.com/office/powerpoint/2010/main" val="20294258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pic>
        <p:nvPicPr>
          <p:cNvPr id="5" name="Picture 4"/>
          <p:cNvPicPr>
            <a:picLocks noChangeAspect="1"/>
          </p:cNvPicPr>
          <p:nvPr/>
        </p:nvPicPr>
        <p:blipFill>
          <a:blip r:embed="rId5"/>
          <a:stretch>
            <a:fillRect/>
          </a:stretch>
        </p:blipFill>
        <p:spPr>
          <a:xfrm>
            <a:off x="1195809" y="495666"/>
            <a:ext cx="6752381" cy="5866667"/>
          </a:xfrm>
          <a:prstGeom prst="rect">
            <a:avLst/>
          </a:prstGeom>
        </p:spPr>
      </p:pic>
      <p:sp>
        <p:nvSpPr>
          <p:cNvPr id="7" name="Left Arrow 6"/>
          <p:cNvSpPr/>
          <p:nvPr/>
        </p:nvSpPr>
        <p:spPr>
          <a:xfrm>
            <a:off x="4860758" y="5137484"/>
            <a:ext cx="1359568" cy="44516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94258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4" name="Rectangle 3"/>
          <p:cNvSpPr/>
          <p:nvPr/>
        </p:nvSpPr>
        <p:spPr>
          <a:xfrm>
            <a:off x="395912" y="43934"/>
            <a:ext cx="5813066" cy="769441"/>
          </a:xfrm>
          <a:prstGeom prst="rect">
            <a:avLst/>
          </a:prstGeom>
        </p:spPr>
        <p:txBody>
          <a:bodyPr wrap="none">
            <a:spAutoFit/>
          </a:bodyPr>
          <a:lstStyle/>
          <a:p>
            <a:r>
              <a:rPr lang="en-US" sz="4400" b="1" dirty="0" smtClean="0"/>
              <a:t>Saga Interaction Pattern</a:t>
            </a:r>
            <a:endParaRPr lang="en-US" sz="4400" dirty="0"/>
          </a:p>
        </p:txBody>
      </p:sp>
      <p:sp>
        <p:nvSpPr>
          <p:cNvPr id="6" name="TextBox 5"/>
          <p:cNvSpPr txBox="1"/>
          <p:nvPr/>
        </p:nvSpPr>
        <p:spPr>
          <a:xfrm>
            <a:off x="395912" y="1106905"/>
            <a:ext cx="8603709"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Break </a:t>
            </a:r>
            <a:r>
              <a:rPr lang="en-US" sz="2400" dirty="0"/>
              <a:t>the service interaction—the business process—into a set of smaller steps, and model that into a long-running conversation between the </a:t>
            </a:r>
            <a:r>
              <a:rPr lang="en-US" sz="2400" dirty="0" smtClean="0"/>
              <a:t>services. </a:t>
            </a:r>
          </a:p>
          <a:p>
            <a:pPr marL="342900" indent="-342900">
              <a:buFont typeface="Arial" panose="020B0604020202020204" pitchFamily="34" charset="0"/>
              <a:buChar char="•"/>
            </a:pPr>
            <a:r>
              <a:rPr lang="en-US" sz="2400" dirty="0" smtClean="0"/>
              <a:t>The </a:t>
            </a:r>
            <a:r>
              <a:rPr lang="en-US" sz="2400" dirty="0"/>
              <a:t>Saga interaction pattern is about providing the semantics and components to support the long-running </a:t>
            </a:r>
            <a:r>
              <a:rPr lang="en-US" sz="2400" dirty="0" smtClean="0"/>
              <a:t>conversation. </a:t>
            </a:r>
          </a:p>
          <a:p>
            <a:pPr marL="342900" indent="-342900">
              <a:buFont typeface="Arial" panose="020B0604020202020204" pitchFamily="34" charset="0"/>
              <a:buChar char="•"/>
            </a:pPr>
            <a:r>
              <a:rPr lang="en-US" sz="2400" dirty="0"/>
              <a:t>What made sense for databases makes even more sense for service interactions in </a:t>
            </a:r>
            <a:r>
              <a:rPr lang="en-US" sz="2400" dirty="0" smtClean="0"/>
              <a:t>SOA.</a:t>
            </a:r>
          </a:p>
          <a:p>
            <a:pPr marL="342900" indent="-342900">
              <a:buFont typeface="Arial" panose="020B0604020202020204" pitchFamily="34" charset="0"/>
              <a:buChar char="•"/>
            </a:pPr>
            <a:r>
              <a:rPr lang="en-US" sz="2400" dirty="0" smtClean="0"/>
              <a:t>Break </a:t>
            </a:r>
            <a:r>
              <a:rPr lang="en-US" sz="2400" dirty="0"/>
              <a:t>a long service interaction into individual actions or activities and compensations (in case there are faults or errors).</a:t>
            </a:r>
          </a:p>
        </p:txBody>
      </p:sp>
      <p:sp>
        <p:nvSpPr>
          <p:cNvPr id="9"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3718942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
        <p:nvSpPr>
          <p:cNvPr id="8" name="Rectangle 7"/>
          <p:cNvSpPr/>
          <p:nvPr/>
        </p:nvSpPr>
        <p:spPr>
          <a:xfrm>
            <a:off x="127000" y="196795"/>
            <a:ext cx="9017000" cy="1477328"/>
          </a:xfrm>
          <a:prstGeom prst="rect">
            <a:avLst/>
          </a:prstGeom>
        </p:spPr>
        <p:txBody>
          <a:bodyPr wrap="square">
            <a:spAutoFit/>
          </a:bodyPr>
          <a:lstStyle/>
          <a:p>
            <a:r>
              <a:rPr lang="en-US" b="1" dirty="0"/>
              <a:t>In the Saga pattern, a service consumer and one or more services hold a long-running conversation within a single context (a saga). Once the parties reach some consensus, the conversation is committed. If there are problems during the conversation, the interaction is aborted, and the involved parties perform corrective steps (compensations). (* The coordinator may be a component on its own, external to the consumer.)</a:t>
            </a:r>
            <a:endParaRPr lang="en-US" dirty="0"/>
          </a:p>
        </p:txBody>
      </p:sp>
      <p:pic>
        <p:nvPicPr>
          <p:cNvPr id="9" name="Picture 8"/>
          <p:cNvPicPr>
            <a:picLocks noChangeAspect="1"/>
          </p:cNvPicPr>
          <p:nvPr/>
        </p:nvPicPr>
        <p:blipFill>
          <a:blip r:embed="rId5"/>
          <a:stretch>
            <a:fillRect/>
          </a:stretch>
        </p:blipFill>
        <p:spPr>
          <a:xfrm>
            <a:off x="1300571" y="1739488"/>
            <a:ext cx="6542857" cy="3838095"/>
          </a:xfrm>
          <a:prstGeom prst="rect">
            <a:avLst/>
          </a:prstGeom>
        </p:spPr>
      </p:pic>
    </p:spTree>
    <p:extLst>
      <p:ext uri="{BB962C8B-B14F-4D97-AF65-F5344CB8AC3E}">
        <p14:creationId xmlns:p14="http://schemas.microsoft.com/office/powerpoint/2010/main" val="22644327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
        <p:nvSpPr>
          <p:cNvPr id="8" name="Rectangle 7"/>
          <p:cNvSpPr/>
          <p:nvPr/>
        </p:nvSpPr>
        <p:spPr>
          <a:xfrm>
            <a:off x="207817" y="203492"/>
            <a:ext cx="8717973" cy="1938992"/>
          </a:xfrm>
          <a:prstGeom prst="rect">
            <a:avLst/>
          </a:prstGeom>
        </p:spPr>
        <p:txBody>
          <a:bodyPr wrap="square">
            <a:spAutoFit/>
          </a:bodyPr>
          <a:lstStyle/>
          <a:p>
            <a:pPr marL="342900" indent="-342900">
              <a:buFont typeface="Arial" panose="020B0604020202020204" pitchFamily="34" charset="0"/>
              <a:buChar char="•"/>
            </a:pPr>
            <a:r>
              <a:rPr lang="en-US" sz="2400" dirty="0" smtClean="0"/>
              <a:t>The Saga Pattern below demonstrates </a:t>
            </a:r>
            <a:r>
              <a:rPr lang="en-US" sz="2400" dirty="0"/>
              <a:t>a scenario where the supplier is out of stock of the ordered items. </a:t>
            </a:r>
            <a:endParaRPr lang="en-US" sz="2400" dirty="0" smtClean="0"/>
          </a:p>
          <a:p>
            <a:pPr marL="342900" indent="-342900">
              <a:buFont typeface="Arial" panose="020B0604020202020204" pitchFamily="34" charset="0"/>
              <a:buChar char="•"/>
            </a:pPr>
            <a:r>
              <a:rPr lang="en-US" sz="2400" dirty="0" smtClean="0"/>
              <a:t>In </a:t>
            </a:r>
            <a:r>
              <a:rPr lang="en-US" sz="2400" dirty="0"/>
              <a:t>this case, both the ordering and billing need to be canceled. </a:t>
            </a:r>
            <a:endParaRPr lang="en-US" sz="2400" dirty="0" smtClean="0"/>
          </a:p>
          <a:p>
            <a:pPr marL="342900" indent="-342900">
              <a:buFont typeface="Arial" panose="020B0604020202020204" pitchFamily="34" charset="0"/>
              <a:buChar char="•"/>
            </a:pPr>
            <a:r>
              <a:rPr lang="en-US" sz="2400" dirty="0" smtClean="0"/>
              <a:t>You </a:t>
            </a:r>
            <a:r>
              <a:rPr lang="en-US" sz="2400" dirty="0"/>
              <a:t>also need to notify the front end that there was a problem and let the supplier know that you closed the </a:t>
            </a:r>
            <a:r>
              <a:rPr lang="en-US" sz="2400" dirty="0" smtClean="0"/>
              <a:t>interaction.</a:t>
            </a:r>
            <a:endParaRPr lang="en-US" sz="2400" dirty="0"/>
          </a:p>
        </p:txBody>
      </p:sp>
      <p:pic>
        <p:nvPicPr>
          <p:cNvPr id="9" name="Picture 8"/>
          <p:cNvPicPr>
            <a:picLocks noChangeAspect="1"/>
          </p:cNvPicPr>
          <p:nvPr/>
        </p:nvPicPr>
        <p:blipFill>
          <a:blip r:embed="rId5"/>
          <a:stretch>
            <a:fillRect/>
          </a:stretch>
        </p:blipFill>
        <p:spPr>
          <a:xfrm>
            <a:off x="80817" y="2106927"/>
            <a:ext cx="7127294" cy="4553707"/>
          </a:xfrm>
          <a:prstGeom prst="rect">
            <a:avLst/>
          </a:prstGeom>
        </p:spPr>
      </p:pic>
      <p:sp>
        <p:nvSpPr>
          <p:cNvPr id="10" name="Rectangle 9"/>
          <p:cNvSpPr/>
          <p:nvPr/>
        </p:nvSpPr>
        <p:spPr>
          <a:xfrm>
            <a:off x="6985000" y="3122588"/>
            <a:ext cx="2159000" cy="2308324"/>
          </a:xfrm>
          <a:prstGeom prst="rect">
            <a:avLst/>
          </a:prstGeom>
        </p:spPr>
        <p:txBody>
          <a:bodyPr wrap="square">
            <a:spAutoFit/>
          </a:bodyPr>
          <a:lstStyle/>
          <a:p>
            <a:r>
              <a:rPr lang="en-US" dirty="0" smtClean="0"/>
              <a:t>All </a:t>
            </a:r>
            <a:r>
              <a:rPr lang="en-US" dirty="0"/>
              <a:t>the services involved (Ordering, Billing, and the Supplier system) send notifications about their ability to complete the saga or not</a:t>
            </a:r>
          </a:p>
        </p:txBody>
      </p:sp>
    </p:spTree>
    <p:extLst>
      <p:ext uri="{BB962C8B-B14F-4D97-AF65-F5344CB8AC3E}">
        <p14:creationId xmlns:p14="http://schemas.microsoft.com/office/powerpoint/2010/main" val="30118022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pic>
        <p:nvPicPr>
          <p:cNvPr id="8" name="Picture 7"/>
          <p:cNvPicPr>
            <a:picLocks noChangeAspect="1"/>
          </p:cNvPicPr>
          <p:nvPr/>
        </p:nvPicPr>
        <p:blipFill>
          <a:blip r:embed="rId5"/>
          <a:stretch>
            <a:fillRect/>
          </a:stretch>
        </p:blipFill>
        <p:spPr>
          <a:xfrm>
            <a:off x="468374" y="1528530"/>
            <a:ext cx="8128288" cy="4664451"/>
          </a:xfrm>
          <a:prstGeom prst="rect">
            <a:avLst/>
          </a:prstGeom>
        </p:spPr>
      </p:pic>
      <p:sp>
        <p:nvSpPr>
          <p:cNvPr id="9" name="TextBox 8"/>
          <p:cNvSpPr txBox="1"/>
          <p:nvPr/>
        </p:nvSpPr>
        <p:spPr>
          <a:xfrm>
            <a:off x="2899064" y="290946"/>
            <a:ext cx="4852554" cy="769441"/>
          </a:xfrm>
          <a:prstGeom prst="rect">
            <a:avLst/>
          </a:prstGeom>
          <a:noFill/>
        </p:spPr>
        <p:txBody>
          <a:bodyPr wrap="square" rtlCol="0">
            <a:spAutoFit/>
          </a:bodyPr>
          <a:lstStyle/>
          <a:p>
            <a:r>
              <a:rPr lang="en-US" sz="4400" dirty="0" smtClean="0"/>
              <a:t>State Diagram</a:t>
            </a:r>
            <a:endParaRPr lang="en-US" sz="4400" dirty="0"/>
          </a:p>
        </p:txBody>
      </p:sp>
    </p:spTree>
    <p:extLst>
      <p:ext uri="{BB962C8B-B14F-4D97-AF65-F5344CB8AC3E}">
        <p14:creationId xmlns:p14="http://schemas.microsoft.com/office/powerpoint/2010/main" val="147340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bjClassifierImageBottom"/>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1271796068"/>
              </p:ext>
            </p:extLst>
          </p:nvPr>
        </p:nvGraphicFramePr>
        <p:xfrm>
          <a:off x="1226060" y="5344732"/>
          <a:ext cx="6691879" cy="954063"/>
        </p:xfrm>
        <a:graphic>
          <a:graphicData uri="http://schemas.openxmlformats.org/presentationml/2006/ole">
            <mc:AlternateContent xmlns:mc="http://schemas.openxmlformats.org/markup-compatibility/2006">
              <mc:Choice xmlns:v="urn:schemas-microsoft-com:vml" Requires="v">
                <p:oleObj spid="_x0000_s1093" r:id="rId6" imgW="4743401" imgH="685901" progId="Visio.Drawing.15">
                  <p:embed/>
                </p:oleObj>
              </mc:Choice>
              <mc:Fallback>
                <p:oleObj r:id="rId6" imgW="4743401" imgH="685901" progId="Visio.Drawing.15">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6060" y="5344732"/>
                        <a:ext cx="6691879" cy="954063"/>
                      </a:xfrm>
                      <a:prstGeom prst="rect">
                        <a:avLst/>
                      </a:prstGeom>
                      <a:noFill/>
                    </p:spPr>
                  </p:pic>
                </p:oleObj>
              </mc:Fallback>
            </mc:AlternateContent>
          </a:graphicData>
        </a:graphic>
      </p:graphicFrame>
      <p:sp>
        <p:nvSpPr>
          <p:cNvPr id="4" name="Rectangle 3"/>
          <p:cNvSpPr>
            <a:spLocks noChangeArrowheads="1"/>
          </p:cNvSpPr>
          <p:nvPr/>
        </p:nvSpPr>
        <p:spPr bwMode="auto">
          <a:xfrm>
            <a:off x="0" y="1133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4"/>
          <p:cNvSpPr/>
          <p:nvPr/>
        </p:nvSpPr>
        <p:spPr>
          <a:xfrm>
            <a:off x="160985" y="207264"/>
            <a:ext cx="8854225" cy="4708981"/>
          </a:xfrm>
          <a:prstGeom prst="rect">
            <a:avLst/>
          </a:prstGeom>
        </p:spPr>
        <p:txBody>
          <a:bodyPr wrap="square">
            <a:spAutoFit/>
          </a:bodyPr>
          <a:lstStyle/>
          <a:p>
            <a:pPr lvl="1" algn="ctr"/>
            <a:r>
              <a:rPr lang="x-none" sz="4400" b="1"/>
              <a:t>Messaging</a:t>
            </a:r>
            <a:endParaRPr lang="en-US" sz="4400" b="1" dirty="0"/>
          </a:p>
          <a:p>
            <a:r>
              <a:rPr lang="en-US" sz="3200" dirty="0"/>
              <a:t>Messaging is the basic mechanism through which Services interact. In other words services invoke each other through the exchange of messages. This provides significant flexibility in service configuration and maximizes reuse. Moreover, having a central mechanism by which all messages are exchanged facilitates monitoring, control, transformation, and security</a:t>
            </a:r>
            <a:r>
              <a:rPr lang="en-US" sz="3200" dirty="0" smtClean="0"/>
              <a:t>.</a:t>
            </a:r>
            <a:endParaRPr lang="en-US" sz="3200" dirty="0"/>
          </a:p>
        </p:txBody>
      </p:sp>
      <p:sp>
        <p:nvSpPr>
          <p:cNvPr id="2" name="BJPseudoFooter"/>
          <p:cNvSpPr txBox="1"/>
          <p:nvPr>
            <p:custDataLst>
              <p:tags r:id="rId2"/>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2509882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bjClassifierImageBottom"/>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Rectangle 1"/>
          <p:cNvSpPr/>
          <p:nvPr/>
        </p:nvSpPr>
        <p:spPr>
          <a:xfrm>
            <a:off x="318149" y="372346"/>
            <a:ext cx="8709941" cy="769441"/>
          </a:xfrm>
          <a:prstGeom prst="rect">
            <a:avLst/>
          </a:prstGeom>
        </p:spPr>
        <p:txBody>
          <a:bodyPr wrap="square">
            <a:spAutoFit/>
          </a:bodyPr>
          <a:lstStyle/>
          <a:p>
            <a:pPr lvl="2" algn="ctr" fontAlgn="base"/>
            <a:r>
              <a:rPr lang="en-US" sz="4400" b="1" dirty="0">
                <a:effectLst>
                  <a:glow>
                    <a:srgbClr val="000000"/>
                  </a:glow>
                  <a:outerShdw sx="0" sy="0">
                    <a:srgbClr val="000000"/>
                  </a:outerShdw>
                  <a:reflection stA="0" endPos="0" fadeDir="0" sx="0" sy="0"/>
                </a:effectLst>
              </a:rPr>
              <a:t>Messaging Patterns</a:t>
            </a:r>
          </a:p>
        </p:txBody>
      </p:sp>
      <p:graphicFrame>
        <p:nvGraphicFramePr>
          <p:cNvPr id="4" name="Object 3"/>
          <p:cNvGraphicFramePr>
            <a:graphicFrameLocks noChangeAspect="1"/>
          </p:cNvGraphicFramePr>
          <p:nvPr>
            <p:extLst>
              <p:ext uri="{D42A27DB-BD31-4B8C-83A1-F6EECF244321}">
                <p14:modId xmlns:p14="http://schemas.microsoft.com/office/powerpoint/2010/main" val="3759330017"/>
              </p:ext>
            </p:extLst>
          </p:nvPr>
        </p:nvGraphicFramePr>
        <p:xfrm>
          <a:off x="1310779" y="4984007"/>
          <a:ext cx="6956499" cy="991790"/>
        </p:xfrm>
        <a:graphic>
          <a:graphicData uri="http://schemas.openxmlformats.org/presentationml/2006/ole">
            <mc:AlternateContent xmlns:mc="http://schemas.openxmlformats.org/markup-compatibility/2006">
              <mc:Choice xmlns:v="urn:schemas-microsoft-com:vml" Requires="v">
                <p:oleObj spid="_x0000_s2116" r:id="rId6" imgW="4743401" imgH="685901" progId="Visio.Drawing.15">
                  <p:embed/>
                </p:oleObj>
              </mc:Choice>
              <mc:Fallback>
                <p:oleObj r:id="rId6" imgW="4743401" imgH="685901" progId="Visio.Drawing.15">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0779" y="4984007"/>
                        <a:ext cx="6956499" cy="991790"/>
                      </a:xfrm>
                      <a:prstGeom prst="rect">
                        <a:avLst/>
                      </a:prstGeom>
                      <a:noFill/>
                    </p:spPr>
                  </p:pic>
                </p:oleObj>
              </mc:Fallback>
            </mc:AlternateContent>
          </a:graphicData>
        </a:graphic>
      </p:graphicFrame>
      <p:sp>
        <p:nvSpPr>
          <p:cNvPr id="5" name="Rectangle 3"/>
          <p:cNvSpPr>
            <a:spLocks noChangeArrowheads="1"/>
          </p:cNvSpPr>
          <p:nvPr/>
        </p:nvSpPr>
        <p:spPr bwMode="auto">
          <a:xfrm>
            <a:off x="0" y="1133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5"/>
          <p:cNvSpPr/>
          <p:nvPr/>
        </p:nvSpPr>
        <p:spPr>
          <a:xfrm>
            <a:off x="434059" y="1507385"/>
            <a:ext cx="8709941" cy="3046988"/>
          </a:xfrm>
          <a:prstGeom prst="rect">
            <a:avLst/>
          </a:prstGeom>
        </p:spPr>
        <p:txBody>
          <a:bodyPr wrap="square">
            <a:spAutoFit/>
          </a:bodyPr>
          <a:lstStyle/>
          <a:p>
            <a:r>
              <a:rPr lang="en-US" sz="3200" b="1" dirty="0"/>
              <a:t>Request – Response</a:t>
            </a:r>
          </a:p>
          <a:p>
            <a:r>
              <a:rPr lang="en-US" sz="3200" dirty="0"/>
              <a:t>This pattern is initiated by a component which sends a message describing the request of information. The message is handled by another component, which processes the request message and sends a response message back</a:t>
            </a:r>
          </a:p>
        </p:txBody>
      </p:sp>
      <p:sp>
        <p:nvSpPr>
          <p:cNvPr id="3" name="BJPseudoFooter"/>
          <p:cNvSpPr txBox="1"/>
          <p:nvPr>
            <p:custDataLst>
              <p:tags r:id="rId2"/>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2509882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Rectangle 1"/>
          <p:cNvSpPr/>
          <p:nvPr/>
        </p:nvSpPr>
        <p:spPr>
          <a:xfrm>
            <a:off x="154545" y="75128"/>
            <a:ext cx="8860665" cy="6001643"/>
          </a:xfrm>
          <a:prstGeom prst="rect">
            <a:avLst/>
          </a:prstGeom>
        </p:spPr>
        <p:txBody>
          <a:bodyPr wrap="square">
            <a:spAutoFit/>
          </a:bodyPr>
          <a:lstStyle/>
          <a:p>
            <a:pPr marL="342900" indent="-342900">
              <a:buFont typeface="Arial" panose="020B0604020202020204" pitchFamily="34" charset="0"/>
              <a:buChar char="•"/>
            </a:pPr>
            <a:r>
              <a:rPr lang="en-US" sz="2400" dirty="0"/>
              <a:t>The logic within the requestor can be synchronous or asynchronous. </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This </a:t>
            </a:r>
            <a:r>
              <a:rPr lang="en-US" sz="2400" dirty="0"/>
              <a:t>is a very common pattern for applications to use when the information or logic is located in other systems. Historically one may have copied the information or logic into the application, creating redundancy within the environment. Leveraging this pattern allows the application to eliminate the redundant design and maintenance by accessing the information from the provider. </a:t>
            </a: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This does create a dependency upon the provider for the information, so the design of the requestor needs to take this into account in case it cannot reach a provider. Similarly, the design of the provider needs to take into account availability requirements of the requestors to ensure response. All of these are achievable; they just need to </a:t>
            </a:r>
            <a:r>
              <a:rPr lang="en-US" sz="2400" dirty="0" smtClean="0"/>
              <a:t>be taken into account.</a:t>
            </a:r>
            <a:endParaRPr lang="en-US" sz="2400" dirty="0"/>
          </a:p>
        </p:txBody>
      </p:sp>
      <p:sp>
        <p:nvSpPr>
          <p:cNvPr id="6" name="BJPseudoFooter"/>
          <p:cNvSpPr txBox="1"/>
          <p:nvPr>
            <p:custDataLst>
              <p:tags r:id="rId1"/>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2509882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bjClassifierImageBottom"/>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595269"/>
            <a:ext cx="9144000" cy="250031"/>
          </a:xfrm>
          <a:prstGeom prst="rect">
            <a:avLst/>
          </a:prstGeom>
        </p:spPr>
      </p:pic>
      <p:sp>
        <p:nvSpPr>
          <p:cNvPr id="2" name="Rectangle 1"/>
          <p:cNvSpPr/>
          <p:nvPr/>
        </p:nvSpPr>
        <p:spPr>
          <a:xfrm>
            <a:off x="173865" y="185293"/>
            <a:ext cx="8802710" cy="3231654"/>
          </a:xfrm>
          <a:prstGeom prst="rect">
            <a:avLst/>
          </a:prstGeom>
        </p:spPr>
        <p:txBody>
          <a:bodyPr wrap="square">
            <a:spAutoFit/>
          </a:bodyPr>
          <a:lstStyle/>
          <a:p>
            <a:pPr algn="ctr"/>
            <a:r>
              <a:rPr lang="en-US" sz="4400" b="1" dirty="0"/>
              <a:t>Fire and forget</a:t>
            </a:r>
          </a:p>
          <a:p>
            <a:r>
              <a:rPr lang="x-none" sz="3200"/>
              <a:t>This pattern is often used when the source is pushing out information</a:t>
            </a:r>
            <a:r>
              <a:rPr lang="en-US" sz="3200" dirty="0"/>
              <a:t> e.g. </a:t>
            </a:r>
            <a:r>
              <a:rPr lang="x-none" sz="3200"/>
              <a:t>an event</a:t>
            </a:r>
            <a:r>
              <a:rPr lang="en-US" sz="3200" dirty="0"/>
              <a:t> notification</a:t>
            </a:r>
            <a:r>
              <a:rPr lang="x-none" sz="3200"/>
              <a:t>. The receiver of the message </a:t>
            </a:r>
            <a:r>
              <a:rPr lang="en-US" sz="3200" dirty="0"/>
              <a:t>is</a:t>
            </a:r>
            <a:r>
              <a:rPr lang="x-none" sz="3200"/>
              <a:t> not expected to send back a response. The send</a:t>
            </a:r>
            <a:r>
              <a:rPr lang="en-US" sz="3200" dirty="0" err="1"/>
              <a:t>er</a:t>
            </a:r>
            <a:r>
              <a:rPr lang="en-US" sz="3200" dirty="0"/>
              <a:t> of</a:t>
            </a:r>
            <a:r>
              <a:rPr lang="x-none" sz="3200"/>
              <a:t> the message may or may not know who is receiving </a:t>
            </a:r>
            <a:r>
              <a:rPr lang="en-US" sz="3200" dirty="0"/>
              <a:t>it</a:t>
            </a:r>
            <a:r>
              <a:rPr lang="x-none" sz="3200" smtClean="0"/>
              <a:t>.</a:t>
            </a:r>
            <a:endParaRPr lang="en-US" sz="32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626740097"/>
              </p:ext>
            </p:extLst>
          </p:nvPr>
        </p:nvGraphicFramePr>
        <p:xfrm>
          <a:off x="669700" y="4069720"/>
          <a:ext cx="8039691" cy="1146221"/>
        </p:xfrm>
        <a:graphic>
          <a:graphicData uri="http://schemas.openxmlformats.org/presentationml/2006/ole">
            <mc:AlternateContent xmlns:mc="http://schemas.openxmlformats.org/markup-compatibility/2006">
              <mc:Choice xmlns:v="urn:schemas-microsoft-com:vml" Requires="v">
                <p:oleObj spid="_x0000_s3137" r:id="rId6" imgW="4743401" imgH="685901" progId="Visio.Drawing.15">
                  <p:embed/>
                </p:oleObj>
              </mc:Choice>
              <mc:Fallback>
                <p:oleObj r:id="rId6" imgW="4743401" imgH="685901" progId="Visio.Drawing.15">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9700" y="4069720"/>
                        <a:ext cx="8039691" cy="1146221"/>
                      </a:xfrm>
                      <a:prstGeom prst="rect">
                        <a:avLst/>
                      </a:prstGeom>
                      <a:noFill/>
                    </p:spPr>
                  </p:pic>
                </p:oleObj>
              </mc:Fallback>
            </mc:AlternateContent>
          </a:graphicData>
        </a:graphic>
      </p:graphicFrame>
      <p:sp>
        <p:nvSpPr>
          <p:cNvPr id="5" name="BJPseudoFooter"/>
          <p:cNvSpPr txBox="1"/>
          <p:nvPr>
            <p:custDataLst>
              <p:tags r:id="rId2"/>
            </p:custDataLst>
          </p:nvPr>
        </p:nvSpPr>
        <p:spPr>
          <a:xfrm>
            <a:off x="127000" y="6660634"/>
            <a:ext cx="8890000" cy="184666"/>
          </a:xfrm>
          <a:prstGeom prst="rect">
            <a:avLst/>
          </a:prstGeom>
          <a:noFill/>
        </p:spPr>
        <p:txBody>
          <a:bodyPr vert="horz" rtlCol="0">
            <a:spAutoFit/>
          </a:bodyPr>
          <a:lstStyle/>
          <a:p>
            <a:pPr algn="ctr"/>
            <a:r>
              <a:rPr lang="en-US" sz="600" i="1" smtClean="0">
                <a:solidFill>
                  <a:srgbClr val="000000"/>
                </a:solidFill>
                <a:latin typeface="Arial" panose="020B0604020202020204" pitchFamily="34" charset="0"/>
              </a:rPr>
              <a:t>© 2017 The Hartford. Classification: Publicly Available; for approved external distribution. No part of this document may be reproduced, published or used without the permission of The Hartford.</a:t>
            </a:r>
            <a:endParaRPr lang="en-US" sz="600" i="1">
              <a:solidFill>
                <a:srgbClr val="000000"/>
              </a:solidFill>
              <a:latin typeface="Arial" panose="020B0604020202020204" pitchFamily="34" charset="0"/>
            </a:endParaRPr>
          </a:p>
        </p:txBody>
      </p:sp>
    </p:spTree>
    <p:extLst>
      <p:ext uri="{BB962C8B-B14F-4D97-AF65-F5344CB8AC3E}">
        <p14:creationId xmlns:p14="http://schemas.microsoft.com/office/powerpoint/2010/main" val="25098827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1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10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10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10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10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10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10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10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10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10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10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1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11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11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11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11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11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11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11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1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1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1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1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1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1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1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1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2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2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2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2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2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2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2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2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2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2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3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3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3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3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3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3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3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3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3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3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4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4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4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4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4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4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4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4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4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4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5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5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5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5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5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5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5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5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5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5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6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6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6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6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6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6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6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6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6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6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7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7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7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7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7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7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7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7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7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7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8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8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8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8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8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8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8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8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8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8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9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9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9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9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9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9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9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9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9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ags/tag9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17 The Hartford. Classification: Publicly Available; for approved external distribution. No part of this document may be reproduced, published or used without the permission of The Hartford."/>
</p:tagLst>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isl xmlns:xsi="http://www.w3.org/2001/XMLSchema-instance" xmlns:xsd="http://www.w3.org/2001/XMLSchema" xmlns="http://www.boldonjames.com/2008/01/sie/internal/label" sislVersion="0" policy="246de94c-8867-47b0-926e-310c120d49ea" origin="userSelected">
  <element uid="id_classification_nonbusiness" value=""/>
  <element uid="3b25754d-024a-43c2-8ac8-dabf3de22e95" value=""/>
</sisl>
</file>

<file path=customXml/item2.xml><?xml version="1.0" encoding="utf-8"?>
<WrappedLabelHistory xmlns:xsi="http://www.w3.org/2001/XMLSchema-instance" xmlns:xsd="http://www.w3.org/2001/XMLSchema" xmlns="http://www.boldonjames.com/2016/02/Classifier/internal/wrappedLabelHistory">
  <Value>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yNDZkZTk0Yy04ODY3LTQ3YjAtOTI2ZS0zMTBjMTIwZDQ5ZWEiIG9yaWdpbj0idXNlclNlbGVjdGVkIj48ZWxlbWVudCB1aWQ9ImlkX2NsYXNzaWZpY2F0aW9uX25vbmJ1c2luZXNzIiB2YWx1ZT0iIiB4bWxucz0iaHR0cDovL3d3dy5ib2xkb25qYW1lcy5jb20vMjAwOC8wMS9zaWUvaW50ZXJuYWwvbGFiZWwiIC8+PGVsZW1lbnQgdWlkPSIzYjI1NzU0ZC0wMjRhLTQzYzItOGFjOC1kYWJmM2RlMjJlOTUiIHZhbHVlPSIiIHhtbG5zPSJodHRwOi8vd3d3LmJvbGRvbmphbWVzLmNvbS8yMDA4LzAxL3NpZS9pbnRlcm5hbC9sYWJlbCIgLz48L3Npc2w+PFVzZXJOYW1lPkFEMVx0czQ0MDExPC9Vc2VyTmFtZT48RGF0ZVRpbWU+OS8yNS8yMDE3IDI6NTA6NDAgUE08L0RhdGVUaW1lPjxMYWJlbFN0cmluZz5QdWJsaWNseSBBdmFpbGFibGUgJiN4MjAwRjsmI3gyMDAxOyYjeDIwMDA7JiN4MjAwMjsmI3gyMDBCOyYjeDIwMDA7PC9MYWJlbFN0cmluZz48L2l0ZW0+PC9sYWJlbEhpc3Rvcnk+</Value>
</WrappedLabelHistory>
</file>

<file path=customXml/itemProps1.xml><?xml version="1.0" encoding="utf-8"?>
<ds:datastoreItem xmlns:ds="http://schemas.openxmlformats.org/officeDocument/2006/customXml" ds:itemID="{2694BF5E-78A8-4077-812D-6502E42FA4D2}">
  <ds:schemaRefs>
    <ds:schemaRef ds:uri="http://www.w3.org/2001/XMLSchema"/>
    <ds:schemaRef ds:uri="http://www.boldonjames.com/2008/01/sie/internal/label"/>
  </ds:schemaRefs>
</ds:datastoreItem>
</file>

<file path=customXml/itemProps2.xml><?xml version="1.0" encoding="utf-8"?>
<ds:datastoreItem xmlns:ds="http://schemas.openxmlformats.org/officeDocument/2006/customXml" ds:itemID="{38C38E73-A7FF-41DA-9958-40616ED3715B}">
  <ds:schemaRefs>
    <ds:schemaRef ds:uri="http://www.w3.org/2001/XMLSchema"/>
    <ds:schemaRef ds:uri="http://www.boldonjames.com/2016/02/Classifier/internal/wrappedLabelHistory"/>
  </ds:schemaRefs>
</ds:datastoreItem>
</file>

<file path=docProps/app.xml><?xml version="1.0" encoding="utf-8"?>
<Properties xmlns="http://schemas.openxmlformats.org/officeDocument/2006/extended-properties" xmlns:vt="http://schemas.openxmlformats.org/officeDocument/2006/docPropsVTypes">
  <TotalTime>3006</TotalTime>
  <Words>8950</Words>
  <Application>Microsoft Office PowerPoint</Application>
  <PresentationFormat>On-screen Show (4:3)</PresentationFormat>
  <Paragraphs>547</Paragraphs>
  <Slides>57</Slides>
  <Notes>57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57</vt:i4>
      </vt:variant>
    </vt:vector>
  </HeadingPairs>
  <TitlesOfParts>
    <vt:vector size="60" baseType="lpstr">
      <vt:lpstr>Office-Design</vt:lpstr>
      <vt:lpstr>Visio.Drawing.15</vt:lpstr>
      <vt:lpstr>Visio.Drawing.11</vt:lpstr>
      <vt:lpstr>SOA Patterns (Service Oriented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Hochschule Darmstadt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machine diagrams</dc:title>
  <dc:creator>Frank Breitinger</dc:creator>
  <cp:keywords>#P^bl1c# #Sh0w-F00t3r#</cp:keywords>
  <cp:lastModifiedBy>Thomas</cp:lastModifiedBy>
  <cp:revision>2129</cp:revision>
  <dcterms:created xsi:type="dcterms:W3CDTF">2015-10-02T00:24:13Z</dcterms:created>
  <dcterms:modified xsi:type="dcterms:W3CDTF">2017-10-17T19:22:38Z</dcterms:modified>
  <cp:category>Public</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2d94f039-6236-4430-a119-e90f4affa406</vt:lpwstr>
  </property>
  <property fmtid="{D5CDD505-2E9C-101B-9397-08002B2CF9AE}" pid="3" name="bjSaver">
    <vt:lpwstr>HYMEqSf0u+9o6ooz0XrdowDm8OgI3LU8</vt:lpwstr>
  </property>
  <property fmtid="{D5CDD505-2E9C-101B-9397-08002B2CF9AE}" pid="4" name="bjDocumentLabelXML">
    <vt:lpwstr>&lt;?xml version="1.0" encoding="us-ascii"?&gt;&lt;sisl xmlns:xsi="http://www.w3.org/2001/XMLSchema-instance" xmlns:xsd="http://www.w3.org/2001/XMLSchema" sislVersion="0" policy="246de94c-8867-47b0-926e-310c120d49ea" origin="userSelected" xmlns="http://www.boldonj</vt:lpwstr>
  </property>
  <property fmtid="{D5CDD505-2E9C-101B-9397-08002B2CF9AE}" pid="5" name="bjDocumentLabelXML-0">
    <vt:lpwstr>ames.com/2008/01/sie/internal/label"&gt;&lt;element uid="id_classification_nonbusiness" value="" /&gt;&lt;element uid="3b25754d-024a-43c2-8ac8-dabf3de22e95" value="" /&gt;&lt;/sisl&gt;</vt:lpwstr>
  </property>
  <property fmtid="{D5CDD505-2E9C-101B-9397-08002B2CF9AE}" pid="6" name="bjDocumentSecurityLabel">
    <vt:lpwstr>Publicly Available ‏   ​ </vt:lpwstr>
  </property>
  <property fmtid="{D5CDD505-2E9C-101B-9397-08002B2CF9AE}" pid="7" name="bjLabelHistoryID">
    <vt:lpwstr>{38C38E73-A7FF-41DA-9958-40616ED3715B}</vt:lpwstr>
  </property>
</Properties>
</file>