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56" autoAdjust="0"/>
    <p:restoredTop sz="86655" autoAdjust="0"/>
  </p:normalViewPr>
  <p:slideViewPr>
    <p:cSldViewPr snapToGrid="0" snapToObjects="1">
      <p:cViewPr varScale="1">
        <p:scale>
          <a:sx n="97" d="100"/>
          <a:sy n="97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DB9A3-27A0-4071-B77A-A17C82929C4F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 smtClean="0">
                <a:solidFill>
                  <a:srgbClr val="000000"/>
                </a:solidFill>
                <a:latin typeface="Arial" panose="020B0604020202020204" pitchFamily="34" charset="0"/>
              </a:rPr>
              <a:t>© 2017 The Hartford. Classification: Internally Controlled. No part of this document may be reproduced, published or used without the permission of The Hartford.</a:t>
            </a:r>
            <a:endParaRPr lang="en-US" sz="60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27FE-51DC-40D2-BBC7-FFB96449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97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1AD73-5157-A144-804E-BA662211D389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C476-C6AA-0B42-8184-493CBCE8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83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2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4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3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5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0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6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2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4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6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7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7200"/>
          </a:xfrm>
        </p:spPr>
        <p:txBody>
          <a:bodyPr/>
          <a:lstStyle/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7C476-C6AA-0B42-8184-493CBCE8DF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4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356350"/>
            <a:ext cx="9144000" cy="365125"/>
          </a:xfrm>
        </p:spPr>
        <p:txBody>
          <a:bodyPr/>
          <a:lstStyle>
            <a:lvl1pPr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7033-67D7-BE44-8F7D-CA36AB5BC3E5}" type="datetimeFigureOut">
              <a:rPr lang="de-DE" smtClean="0"/>
              <a:t>24.10.2017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2017 The Hartford. Classification: Internally Controlled. No part of this document may be reproduced, published or used without the permission of The Hartford.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ighthubeducation.com/lesson-plans-grades-3-5/65217-use-jigsaw-method-to-promote-responsibility-for-learn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1320" y="2130425"/>
            <a:ext cx="8144301" cy="1470025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GRASP: Designing Objects with </a:t>
            </a:r>
            <a:r>
              <a:rPr lang="en-US" sz="4900" dirty="0" smtClean="0"/>
              <a:t>Responsibilities</a:t>
            </a:r>
            <a:endParaRPr lang="en-US" sz="33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9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CSCI </a:t>
            </a:r>
            <a:r>
              <a:rPr lang="en-US" dirty="0"/>
              <a:t>6628</a:t>
            </a:r>
          </a:p>
          <a:p>
            <a:r>
              <a:rPr lang="en-US" dirty="0"/>
              <a:t>(Covers Larman chap </a:t>
            </a:r>
            <a:r>
              <a:rPr lang="en-US" dirty="0" smtClean="0"/>
              <a:t>17, 18)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GRASP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We will cover </a:t>
            </a:r>
            <a:endParaRPr lang="en-US" dirty="0" smtClean="0"/>
          </a:p>
          <a:p>
            <a:r>
              <a:rPr lang="en-US" dirty="0" smtClean="0"/>
              <a:t>Creator </a:t>
            </a:r>
            <a:endParaRPr lang="en-US" dirty="0"/>
          </a:p>
          <a:p>
            <a:r>
              <a:rPr lang="en-US" dirty="0"/>
              <a:t>Information </a:t>
            </a:r>
            <a:r>
              <a:rPr lang="en-US" dirty="0" smtClean="0"/>
              <a:t>Expert</a:t>
            </a:r>
            <a:endParaRPr lang="en-US" dirty="0"/>
          </a:p>
          <a:p>
            <a:r>
              <a:rPr lang="en-US" dirty="0"/>
              <a:t>Low Coupling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/>
              <a:t>Pure fabrication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Protected </a:t>
            </a:r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We will not cover</a:t>
            </a:r>
            <a:endParaRPr lang="en-US" i="1" dirty="0"/>
          </a:p>
          <a:p>
            <a:r>
              <a:rPr lang="en-US" dirty="0"/>
              <a:t>Indirection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Lecture 9 will be done as a Jigsaw.</a:t>
            </a:r>
          </a:p>
          <a:p>
            <a:pPr lvl="1"/>
            <a:r>
              <a:rPr lang="en-US" dirty="0" smtClean="0"/>
              <a:t>Expert Group 1: </a:t>
            </a:r>
            <a:r>
              <a:rPr lang="en-US" dirty="0"/>
              <a:t>Creator </a:t>
            </a:r>
            <a:r>
              <a:rPr lang="en-US" dirty="0" smtClean="0"/>
              <a:t>&amp; Information Expert</a:t>
            </a:r>
          </a:p>
          <a:p>
            <a:pPr lvl="1"/>
            <a:r>
              <a:rPr lang="en-US" dirty="0"/>
              <a:t>Expert Group </a:t>
            </a:r>
            <a:r>
              <a:rPr lang="en-US" dirty="0" smtClean="0"/>
              <a:t>2: Low Coupling &amp; High Cohesion</a:t>
            </a:r>
          </a:p>
          <a:p>
            <a:pPr lvl="1"/>
            <a:r>
              <a:rPr lang="en-US" dirty="0"/>
              <a:t>Expert Group </a:t>
            </a:r>
            <a:r>
              <a:rPr lang="en-US" dirty="0" smtClean="0"/>
              <a:t>3: Pure fabrication &amp; Controller</a:t>
            </a:r>
          </a:p>
          <a:p>
            <a:pPr lvl="1"/>
            <a:r>
              <a:rPr lang="en-US" dirty="0"/>
              <a:t>Expert Group </a:t>
            </a:r>
            <a:r>
              <a:rPr lang="en-US" dirty="0" smtClean="0"/>
              <a:t>4: Polymorphism &amp; Protected </a:t>
            </a:r>
            <a:r>
              <a:rPr lang="en-US" dirty="0"/>
              <a:t>variations</a:t>
            </a:r>
          </a:p>
          <a:p>
            <a:r>
              <a:rPr lang="en-US" b="1" dirty="0" smtClean="0"/>
              <a:t>Outcome</a:t>
            </a:r>
            <a:r>
              <a:rPr lang="en-US" dirty="0" smtClean="0"/>
              <a:t>: a handout (about 1-2 page) per pattern.</a:t>
            </a:r>
          </a:p>
          <a:p>
            <a:pPr lvl="1"/>
            <a:r>
              <a:rPr lang="en-US" dirty="0" smtClean="0"/>
              <a:t>More details later.</a:t>
            </a:r>
          </a:p>
        </p:txBody>
      </p:sp>
    </p:spTree>
    <p:extLst>
      <p:ext uri="{BB962C8B-B14F-4D97-AF65-F5344CB8AC3E}">
        <p14:creationId xmlns:p14="http://schemas.microsoft.com/office/powerpoint/2010/main" val="27347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5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Jigsaw </a:t>
            </a:r>
            <a:r>
              <a:rPr lang="en-US" b="1" dirty="0" smtClean="0"/>
              <a:t>Strategy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709" y="757819"/>
            <a:ext cx="849015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jigsaw lesson </a:t>
            </a:r>
            <a:r>
              <a:rPr lang="en-US" sz="3200" dirty="0">
                <a:hlinkClick r:id="rId2"/>
              </a:rPr>
              <a:t>strategy</a:t>
            </a:r>
            <a:r>
              <a:rPr lang="en-US" sz="3200" dirty="0"/>
              <a:t> is one where students work together as a team to learn material. </a:t>
            </a:r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strategy is great to use in any classroom when there is a great deal of material to be learned. Students are part of a three-six person team or group. Within the team, each student will learn a part or a "chunk" of information and become an expert. When each expert understands a chunk or a part of his or her assigned material, each expert will teach his or her information to the group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74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- 1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team assigns one person to one of the following expert groups:</a:t>
            </a:r>
          </a:p>
          <a:p>
            <a:pPr lvl="1"/>
            <a:r>
              <a:rPr lang="en-US" dirty="0"/>
              <a:t>Expert Group 1: Creator &amp; Information Expert</a:t>
            </a:r>
          </a:p>
          <a:p>
            <a:pPr lvl="1"/>
            <a:r>
              <a:rPr lang="en-US" dirty="0"/>
              <a:t>Expert Group 2: Low Coupling &amp; High Cohesion</a:t>
            </a:r>
          </a:p>
          <a:p>
            <a:pPr lvl="1"/>
            <a:r>
              <a:rPr lang="en-US" dirty="0"/>
              <a:t>Expert Group 3: Pure fabrication &amp; Controller</a:t>
            </a:r>
          </a:p>
          <a:p>
            <a:pPr lvl="1"/>
            <a:r>
              <a:rPr lang="en-US" dirty="0"/>
              <a:t>Expert Group 4: Polymorphism &amp; Protected variations</a:t>
            </a:r>
          </a:p>
        </p:txBody>
      </p:sp>
    </p:spTree>
    <p:extLst>
      <p:ext uri="{BB962C8B-B14F-4D97-AF65-F5344CB8AC3E}">
        <p14:creationId xmlns:p14="http://schemas.microsoft.com/office/powerpoint/2010/main" val="38057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- 2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51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Guidance </a:t>
            </a:r>
            <a:r>
              <a:rPr lang="en-US" dirty="0" smtClean="0"/>
              <a:t>questions:</a:t>
            </a:r>
          </a:p>
          <a:p>
            <a:pPr lvl="1"/>
            <a:r>
              <a:rPr lang="en-US" altLang="en-US" dirty="0" smtClean="0"/>
              <a:t>What is the problem / why use it?</a:t>
            </a:r>
          </a:p>
          <a:p>
            <a:pPr lvl="1"/>
            <a:r>
              <a:rPr lang="en-US" altLang="en-US" dirty="0" smtClean="0"/>
              <a:t>How can the pattern solve the problem?</a:t>
            </a:r>
          </a:p>
          <a:p>
            <a:pPr lvl="1"/>
            <a:r>
              <a:rPr lang="en-US" altLang="en-US" dirty="0" smtClean="0"/>
              <a:t>Benefits </a:t>
            </a:r>
            <a:r>
              <a:rPr lang="en-US" altLang="en-US" dirty="0"/>
              <a:t>and </a:t>
            </a:r>
            <a:r>
              <a:rPr lang="en-US" altLang="en-US" dirty="0" smtClean="0"/>
              <a:t>Contraindications?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29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- 3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“expert groups” get together</a:t>
            </a:r>
          </a:p>
          <a:p>
            <a:pPr lvl="1"/>
            <a:r>
              <a:rPr lang="en-US" dirty="0" smtClean="0"/>
              <a:t>E.g., All students that are in “Expert Group 3” will sit together.</a:t>
            </a:r>
          </a:p>
          <a:p>
            <a:r>
              <a:rPr lang="en-US" dirty="0" smtClean="0"/>
              <a:t>Discuss your findings within the expert group until everyone is on the same page</a:t>
            </a:r>
          </a:p>
          <a:p>
            <a:pPr lvl="1"/>
            <a:r>
              <a:rPr lang="en-US" b="1" dirty="0" smtClean="0"/>
              <a:t>Duration </a:t>
            </a:r>
            <a:r>
              <a:rPr lang="en-US" b="1" dirty="0"/>
              <a:t>3</a:t>
            </a:r>
            <a:r>
              <a:rPr lang="en-US" b="1" dirty="0" smtClean="0"/>
              <a:t>0 min </a:t>
            </a:r>
            <a:r>
              <a:rPr lang="en-US" dirty="0" smtClean="0"/>
              <a:t>(hard time limit; make sure you are done)</a:t>
            </a:r>
          </a:p>
          <a:p>
            <a:pPr lvl="2"/>
            <a:r>
              <a:rPr lang="en-US" dirty="0" smtClean="0"/>
              <a:t>Remember you have 2 patterns; 15 min per pattern</a:t>
            </a:r>
          </a:p>
          <a:p>
            <a:pPr lvl="1"/>
            <a:r>
              <a:rPr lang="en-US" dirty="0" smtClean="0"/>
              <a:t>You may want to make some notes</a:t>
            </a:r>
          </a:p>
        </p:txBody>
      </p:sp>
    </p:spTree>
    <p:extLst>
      <p:ext uri="{BB962C8B-B14F-4D97-AF65-F5344CB8AC3E}">
        <p14:creationId xmlns:p14="http://schemas.microsoft.com/office/powerpoint/2010/main" val="59413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- 4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a handout for the other groups that contain your main findings.  </a:t>
            </a:r>
          </a:p>
          <a:p>
            <a:pPr lvl="1"/>
            <a:r>
              <a:rPr lang="en-US" dirty="0" smtClean="0"/>
              <a:t>Suggestion: use the guidance questions from slide “Jigsaw – 2”.</a:t>
            </a:r>
          </a:p>
          <a:p>
            <a:pPr lvl="1"/>
            <a:r>
              <a:rPr lang="en-US" dirty="0" smtClean="0"/>
              <a:t>Try not to have more than </a:t>
            </a:r>
            <a:r>
              <a:rPr lang="en-US" dirty="0"/>
              <a:t>1</a:t>
            </a:r>
            <a:r>
              <a:rPr lang="en-US" dirty="0" smtClean="0"/>
              <a:t> page per pattern; preferred in digitally written.</a:t>
            </a:r>
          </a:p>
          <a:p>
            <a:pPr lvl="1"/>
            <a:r>
              <a:rPr lang="en-US" b="1" dirty="0"/>
              <a:t>Duration 4</a:t>
            </a:r>
            <a:r>
              <a:rPr lang="en-US" b="1" dirty="0" smtClean="0"/>
              <a:t>0 min </a:t>
            </a:r>
            <a:r>
              <a:rPr lang="en-US" dirty="0"/>
              <a:t>(hard time limit; make sure you are done</a:t>
            </a:r>
            <a:r>
              <a:rPr lang="en-US" dirty="0" smtClean="0"/>
              <a:t>).</a:t>
            </a:r>
          </a:p>
          <a:p>
            <a:pPr lvl="2"/>
            <a:r>
              <a:rPr lang="en-US" dirty="0"/>
              <a:t>Remember you have 2 patterns; 2</a:t>
            </a:r>
            <a:r>
              <a:rPr lang="en-US" dirty="0" smtClean="0"/>
              <a:t>0 min </a:t>
            </a:r>
            <a:r>
              <a:rPr lang="en-US" dirty="0"/>
              <a:t>per pattern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- 5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back to your original group (your team)</a:t>
            </a:r>
          </a:p>
          <a:p>
            <a:pPr lvl="1"/>
            <a:r>
              <a:rPr lang="en-US" dirty="0" smtClean="0"/>
              <a:t>Everyone presents their findings to the team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ased on the developed hand outs</a:t>
            </a:r>
          </a:p>
          <a:p>
            <a:pPr lvl="1"/>
            <a:r>
              <a:rPr lang="en-US" b="1" dirty="0"/>
              <a:t>Duration </a:t>
            </a:r>
            <a:r>
              <a:rPr lang="en-US" b="1" dirty="0" smtClean="0"/>
              <a:t>60min </a:t>
            </a:r>
            <a:r>
              <a:rPr lang="en-US" dirty="0"/>
              <a:t>(hard time limit; make sure you are done</a:t>
            </a:r>
            <a:r>
              <a:rPr lang="en-US" dirty="0" smtClean="0"/>
              <a:t>).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hat means about 10 minutes per pattern.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Exercise (homework):</a:t>
            </a:r>
            <a:endParaRPr lang="en-US" b="1" dirty="0" smtClean="0"/>
          </a:p>
          <a:p>
            <a:r>
              <a:rPr lang="en-US" dirty="0" smtClean="0"/>
              <a:t>See if you can re-structure your diagrams / code and use a pattern. </a:t>
            </a:r>
            <a:endParaRPr lang="en-US" dirty="0"/>
          </a:p>
          <a:p>
            <a:pPr lvl="1"/>
            <a:r>
              <a:rPr lang="en-US" dirty="0" smtClean="0"/>
              <a:t>Each group will have to use one pattern by the end of the project!</a:t>
            </a:r>
          </a:p>
          <a:p>
            <a:r>
              <a:rPr lang="en-US" b="1" dirty="0" smtClean="0"/>
              <a:t>Outcome</a:t>
            </a:r>
            <a:r>
              <a:rPr lang="en-US" dirty="0" smtClean="0"/>
              <a:t> – result will go in your report.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9 - </a:t>
            </a:r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Learn </a:t>
            </a:r>
            <a:r>
              <a:rPr lang="en-US" dirty="0"/>
              <a:t>about design </a:t>
            </a:r>
            <a:r>
              <a:rPr lang="en-US" dirty="0" smtClean="0"/>
              <a:t>patterns.</a:t>
            </a:r>
            <a:endParaRPr lang="en-US" dirty="0"/>
          </a:p>
          <a:p>
            <a:pPr lvl="1"/>
            <a:r>
              <a:rPr lang="en-US" dirty="0"/>
              <a:t>Learn how to apply five GRASP </a:t>
            </a:r>
            <a:r>
              <a:rPr lang="en-US" dirty="0" smtClean="0"/>
              <a:t>patterns. </a:t>
            </a:r>
          </a:p>
          <a:p>
            <a:pPr lvl="1"/>
            <a:r>
              <a:rPr lang="en-US" dirty="0"/>
              <a:t>Learn to apply eight of the GRASP principles or patterns for OOD.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Sprint 2 (ongoing – 1 week left)</a:t>
            </a:r>
          </a:p>
          <a:p>
            <a:r>
              <a:rPr lang="en-US" dirty="0" smtClean="0"/>
              <a:t>Continue working prototype and report.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 there need to be </a:t>
            </a:r>
            <a:r>
              <a:rPr lang="en-US" b="1" i="1" dirty="0">
                <a:solidFill>
                  <a:srgbClr val="FF0000"/>
                </a:solidFill>
              </a:rPr>
              <a:t>more</a:t>
            </a:r>
            <a:r>
              <a:rPr lang="en-US" dirty="0">
                <a:solidFill>
                  <a:srgbClr val="FF0000"/>
                </a:solidFill>
              </a:rPr>
              <a:t> running / working code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5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architecture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pattern</a:t>
            </a:r>
            <a:r>
              <a:rPr lang="en-US" dirty="0"/>
              <a:t> is a </a:t>
            </a:r>
            <a:r>
              <a:rPr lang="en-US" u="sng" dirty="0"/>
              <a:t>recurring solution </a:t>
            </a:r>
            <a:r>
              <a:rPr lang="en-US" dirty="0"/>
              <a:t>to a standard problem, </a:t>
            </a:r>
            <a:br>
              <a:rPr lang="en-US" dirty="0"/>
            </a:br>
            <a:r>
              <a:rPr lang="en-US" dirty="0"/>
              <a:t>in a </a:t>
            </a:r>
            <a:r>
              <a:rPr lang="en-US" u="sng" dirty="0"/>
              <a:t>context</a:t>
            </a:r>
            <a:r>
              <a:rPr lang="en-US" dirty="0"/>
              <a:t>.</a:t>
            </a:r>
          </a:p>
          <a:p>
            <a:r>
              <a:rPr lang="en-US" dirty="0"/>
              <a:t>Christopher Alexander, professor of architecture…</a:t>
            </a:r>
          </a:p>
          <a:p>
            <a:pPr lvl="1"/>
            <a:r>
              <a:rPr lang="en-US" dirty="0"/>
              <a:t>Why is what a prof of architecture </a:t>
            </a:r>
            <a:br>
              <a:rPr lang="en-US" dirty="0"/>
            </a:br>
            <a:r>
              <a:rPr lang="en-US" dirty="0"/>
              <a:t>says relevant to software?</a:t>
            </a:r>
          </a:p>
          <a:p>
            <a:pPr lvl="1"/>
            <a:r>
              <a:rPr lang="en-US" dirty="0"/>
              <a:t>“A pattern describes a problem </a:t>
            </a:r>
            <a:br>
              <a:rPr lang="en-US" dirty="0"/>
            </a:br>
            <a:r>
              <a:rPr lang="en-US" dirty="0"/>
              <a:t>which occurs over and over again </a:t>
            </a:r>
            <a:br>
              <a:rPr lang="en-US" dirty="0"/>
            </a:br>
            <a:r>
              <a:rPr lang="en-US" dirty="0"/>
              <a:t>in our environment, and then </a:t>
            </a:r>
            <a:br>
              <a:rPr lang="en-US" dirty="0"/>
            </a:br>
            <a:r>
              <a:rPr lang="en-US" dirty="0"/>
              <a:t>describes the core of the solution </a:t>
            </a:r>
            <a:br>
              <a:rPr lang="en-US" dirty="0"/>
            </a:br>
            <a:r>
              <a:rPr lang="en-US" dirty="0"/>
              <a:t>to that problem, in such a way that </a:t>
            </a:r>
            <a:br>
              <a:rPr lang="en-US" dirty="0"/>
            </a:br>
            <a:r>
              <a:rPr lang="en-US" dirty="0"/>
              <a:t>you can use this solution a million </a:t>
            </a:r>
            <a:br>
              <a:rPr lang="en-US" dirty="0"/>
            </a:br>
            <a:r>
              <a:rPr lang="en-US" dirty="0"/>
              <a:t>times over, without ever doing it </a:t>
            </a:r>
            <a:br>
              <a:rPr lang="en-US" dirty="0"/>
            </a:br>
            <a:r>
              <a:rPr lang="en-US" dirty="0"/>
              <a:t>the same way twice.”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66570"/>
            <a:ext cx="3181350" cy="401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engineering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How do other engineers find and use patterns?</a:t>
            </a:r>
          </a:p>
          <a:p>
            <a:pPr lvl="1"/>
            <a:r>
              <a:rPr lang="en-US" dirty="0"/>
              <a:t>Mature engineering disciplines have </a:t>
            </a:r>
            <a:r>
              <a:rPr lang="en-US" u="sng" dirty="0"/>
              <a:t>handbooks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describing successful solutions to known problems</a:t>
            </a:r>
          </a:p>
          <a:p>
            <a:pPr lvl="1"/>
            <a:r>
              <a:rPr lang="en-US" dirty="0"/>
              <a:t>Automobile designers don't design cars from scratch </a:t>
            </a:r>
            <a:br>
              <a:rPr lang="en-US" dirty="0"/>
            </a:br>
            <a:r>
              <a:rPr lang="en-US" dirty="0"/>
              <a:t>using the laws of physics</a:t>
            </a:r>
          </a:p>
          <a:p>
            <a:pPr lvl="1"/>
            <a:r>
              <a:rPr lang="en-US" dirty="0"/>
              <a:t>Instead, they </a:t>
            </a:r>
            <a:r>
              <a:rPr lang="en-US" u="sng" dirty="0"/>
              <a:t>reuse</a:t>
            </a:r>
            <a:r>
              <a:rPr lang="en-US" dirty="0"/>
              <a:t> standard designs with successful </a:t>
            </a:r>
            <a:br>
              <a:rPr lang="en-US" dirty="0"/>
            </a:br>
            <a:r>
              <a:rPr lang="en-US" dirty="0"/>
              <a:t>track records, learning from experience</a:t>
            </a:r>
          </a:p>
          <a:p>
            <a:r>
              <a:rPr lang="en-US" dirty="0"/>
              <a:t>Should software engineers make use of patterns? Why?</a:t>
            </a:r>
          </a:p>
          <a:p>
            <a:r>
              <a:rPr lang="en-US" dirty="0" smtClean="0"/>
              <a:t>Developing </a:t>
            </a:r>
            <a:r>
              <a:rPr lang="en-US" dirty="0"/>
              <a:t>software from scratch is also expensive </a:t>
            </a:r>
          </a:p>
          <a:p>
            <a:pPr lvl="1"/>
            <a:r>
              <a:rPr lang="en-US" dirty="0"/>
              <a:t>Patterns support </a:t>
            </a:r>
            <a:r>
              <a:rPr lang="en-US" u="sng" dirty="0"/>
              <a:t>reuse</a:t>
            </a:r>
            <a:r>
              <a:rPr lang="en-US" dirty="0"/>
              <a:t> of software architecture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names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Alexander: “A pattern is a recurring solution </a:t>
            </a:r>
            <a:br>
              <a:rPr lang="en-US" dirty="0"/>
            </a:br>
            <a:r>
              <a:rPr lang="en-US" dirty="0"/>
              <a:t>to a standard problem, in a context.”</a:t>
            </a:r>
          </a:p>
          <a:p>
            <a:r>
              <a:rPr lang="en-US" dirty="0" err="1"/>
              <a:t>Larman</a:t>
            </a:r>
            <a:r>
              <a:rPr lang="en-US" dirty="0"/>
              <a:t>: “In OO design, a pattern is a named description of a problem and solution that can be applied in new contexts; ideally, </a:t>
            </a:r>
            <a:br>
              <a:rPr lang="en-US" dirty="0"/>
            </a:br>
            <a:r>
              <a:rPr lang="en-US" dirty="0"/>
              <a:t>a pattern advises us on how to apply the solution </a:t>
            </a:r>
            <a:br>
              <a:rPr lang="en-US" dirty="0"/>
            </a:br>
            <a:r>
              <a:rPr lang="en-US" dirty="0"/>
              <a:t>in varying circumstances and considers </a:t>
            </a:r>
            <a:br>
              <a:rPr lang="en-US" dirty="0"/>
            </a:br>
            <a:r>
              <a:rPr lang="en-US" dirty="0"/>
              <a:t>the forces and trade-offs.”</a:t>
            </a:r>
          </a:p>
          <a:p>
            <a:r>
              <a:rPr lang="en-US" dirty="0"/>
              <a:t>How is </a:t>
            </a:r>
            <a:r>
              <a:rPr lang="en-US" dirty="0" err="1"/>
              <a:t>Larman’s</a:t>
            </a:r>
            <a:r>
              <a:rPr lang="en-US" dirty="0"/>
              <a:t> definition similar to Alexander’s?</a:t>
            </a:r>
          </a:p>
          <a:p>
            <a:r>
              <a:rPr lang="en-US" dirty="0"/>
              <a:t>How are these definitions significantly different?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knows what MVC 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Patterns—important!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have suggestive names:</a:t>
            </a:r>
          </a:p>
          <a:p>
            <a:pPr lvl="1"/>
            <a:r>
              <a:rPr lang="en-US" dirty="0"/>
              <a:t>Arched Columns Pattern, Easy Toddler Dress Pattern, etc.</a:t>
            </a:r>
          </a:p>
          <a:p>
            <a:r>
              <a:rPr lang="en-US" dirty="0"/>
              <a:t>Why is naming a pattern or principle helpful?</a:t>
            </a:r>
          </a:p>
          <a:p>
            <a:pPr lvl="1"/>
            <a:r>
              <a:rPr lang="en-US" dirty="0"/>
              <a:t>It supports chunking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incorporating </a:t>
            </a:r>
            <a:r>
              <a:rPr lang="en-US" dirty="0"/>
              <a:t>that concept into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our </a:t>
            </a:r>
            <a:r>
              <a:rPr lang="en-US" dirty="0"/>
              <a:t>understanding and memory</a:t>
            </a:r>
          </a:p>
          <a:p>
            <a:pPr lvl="1"/>
            <a:r>
              <a:rPr lang="en-US" dirty="0"/>
              <a:t>It facilitates communication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44" y="3638396"/>
            <a:ext cx="2356190" cy="321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1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5269"/>
            <a:ext cx="9144000" cy="2500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chosen to suggest the importance of </a:t>
            </a:r>
            <a:r>
              <a:rPr lang="en-US" b="1" dirty="0"/>
              <a:t>grasp</a:t>
            </a:r>
            <a:r>
              <a:rPr lang="en-US" dirty="0"/>
              <a:t>ing fundamental principles to successfully design object-oriented software</a:t>
            </a:r>
          </a:p>
          <a:p>
            <a:r>
              <a:rPr lang="en-US" dirty="0"/>
              <a:t>Acronym for </a:t>
            </a:r>
            <a:r>
              <a:rPr lang="en-US" b="1" dirty="0"/>
              <a:t>G</a:t>
            </a:r>
            <a:r>
              <a:rPr lang="en-US" dirty="0"/>
              <a:t>eneral </a:t>
            </a:r>
            <a:r>
              <a:rPr lang="en-US" b="1" dirty="0"/>
              <a:t>R</a:t>
            </a:r>
            <a:r>
              <a:rPr lang="en-US" dirty="0"/>
              <a:t>esponsibility </a:t>
            </a:r>
            <a:br>
              <a:rPr lang="en-US" dirty="0"/>
            </a:br>
            <a:r>
              <a:rPr lang="en-US" b="1" dirty="0"/>
              <a:t>A</a:t>
            </a:r>
            <a:r>
              <a:rPr lang="en-US" dirty="0"/>
              <a:t>ssignment </a:t>
            </a:r>
            <a:r>
              <a:rPr lang="en-US" b="1" dirty="0"/>
              <a:t>S</a:t>
            </a:r>
            <a:r>
              <a:rPr lang="en-US" dirty="0"/>
              <a:t>oftware </a:t>
            </a:r>
            <a:r>
              <a:rPr lang="en-US" b="1" dirty="0"/>
              <a:t>P</a:t>
            </a:r>
            <a:r>
              <a:rPr lang="en-US" dirty="0"/>
              <a:t>atterns</a:t>
            </a:r>
          </a:p>
          <a:p>
            <a:r>
              <a:rPr lang="en-US" dirty="0"/>
              <a:t>Describe fundamental principles of </a:t>
            </a:r>
            <a:br>
              <a:rPr lang="en-US" dirty="0"/>
            </a:br>
            <a:r>
              <a:rPr lang="en-US" dirty="0"/>
              <a:t>object design and responsibility </a:t>
            </a:r>
          </a:p>
          <a:p>
            <a:r>
              <a:rPr lang="en-US" dirty="0"/>
              <a:t>Expressed as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17 The Hartford. Classification: Internally Controlled. No part of this document may be reproduced, published or used without the permission of The Hartford."/>
</p:tagLst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generalbusiness" value=""/>
  <element uid="3b25754d-024a-43c2-8ac8-dabf3de22e95" value=""/>
</sisl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mlkX2NsYXNzaWZpY2F0aW9uX2dlbmVyYWxidXNpbmVzcyIgdmFsdWU9IiIgeG1sbnM9Imh0dHA6Ly93d3cuYm9sZG9uamFtZXMuY29tLzIwMDgvMDEvc2llL2ludGVybmFsL2xhYmVsIiAvPjxlbGVtZW50IHVpZD0iM2IyNTc1NGQtMDI0YS00M2MyLThhYzgtZGFiZjNkZTIyZTk1IiB2YWx1ZT0iIiB4bWxucz0iaHR0cDovL3d3dy5ib2xkb25qYW1lcy5jb20vMjAwOC8wMS9zaWUvaW50ZXJuYWwvbGFiZWwiIC8+PC9zaXNsPjxVc2VyTmFtZT5BRDFcdHM0NDAxMTwvVXNlck5hbWU+PERhdGVUaW1lPjEwLzIzLzIwMTcgNjoxMjoxMCBQTTwvRGF0ZVRpbWU+PExhYmVsU3RyaW5nPkludGVybmFsbHkgQ29udHJvbGxlZCAmI3gyMDBGOyYjeDIwMDE7JiN4MjAwMDsmI3gyMDAyOyYjeDIwMEI7JiN4MjAwMDs8L0xhYmVsU3RyaW5nPjwvaXRlbT48L2xhYmVsSGlzdG9yeT4=</Value>
</WrappedLabelHistory>
</file>

<file path=customXml/itemProps1.xml><?xml version="1.0" encoding="utf-8"?>
<ds:datastoreItem xmlns:ds="http://schemas.openxmlformats.org/officeDocument/2006/customXml" ds:itemID="{94E8813D-D963-46B6-8088-14694D3C2AB3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90FE36C1-E268-4FB2-95AA-7B2D4D0D6516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1180</Words>
  <Application>Microsoft Office PowerPoint</Application>
  <PresentationFormat>On-screen Show (4:3)</PresentationFormat>
  <Paragraphs>138</Paragraphs>
  <Slides>18</Slides>
  <Notes>17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Office-Design</vt:lpstr>
      <vt:lpstr>GRASP: Designing Objects with Responsibilities</vt:lpstr>
      <vt:lpstr>Lecture 9 - Objectives</vt:lpstr>
      <vt:lpstr>Assignment</vt:lpstr>
      <vt:lpstr>Design patterns in architecture</vt:lpstr>
      <vt:lpstr>Patterns in engineering</vt:lpstr>
      <vt:lpstr>Definitions and names </vt:lpstr>
      <vt:lpstr>Most common pattern</vt:lpstr>
      <vt:lpstr>Naming Patterns—important!</vt:lpstr>
      <vt:lpstr>GRASP</vt:lpstr>
      <vt:lpstr>GRASP patterns</vt:lpstr>
      <vt:lpstr>Group work</vt:lpstr>
      <vt:lpstr>Jigsaw Strategy</vt:lpstr>
      <vt:lpstr>Jigsaw - 1</vt:lpstr>
      <vt:lpstr>Jigsaw - 2</vt:lpstr>
      <vt:lpstr>Jigsaw - 3</vt:lpstr>
      <vt:lpstr>Jigsaw - 4</vt:lpstr>
      <vt:lpstr>Jigsaw - 5</vt:lpstr>
      <vt:lpstr>PowerPoint Presentation</vt:lpstr>
    </vt:vector>
  </TitlesOfParts>
  <Company>Hochschule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 diagrams</dc:title>
  <dc:creator>Frank Breitinger</dc:creator>
  <cp:keywords>#1nt3rn@l# #Sh0w-F00t3r#</cp:keywords>
  <cp:lastModifiedBy>Thomas</cp:lastModifiedBy>
  <cp:revision>1929</cp:revision>
  <cp:lastPrinted>2016-10-12T19:11:39Z</cp:lastPrinted>
  <dcterms:created xsi:type="dcterms:W3CDTF">2015-10-02T00:24:13Z</dcterms:created>
  <dcterms:modified xsi:type="dcterms:W3CDTF">2017-10-24T17:15:02Z</dcterms:modified>
  <cp:category>Internal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0f801382-9fcd-426b-bcc9-3deef4a6e0fe</vt:lpwstr>
  </property>
  <property fmtid="{D5CDD505-2E9C-101B-9397-08002B2CF9AE}" pid="3" name="bjSaver">
    <vt:lpwstr>HYMEqSf0u+9o6ooz0XrdowDm8OgI3LU8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policy="246de94c-8867-47b0-926e-310c120d49ea" origin="userSelected" xmlns="http://www.boldonj</vt:lpwstr>
  </property>
  <property fmtid="{D5CDD505-2E9C-101B-9397-08002B2CF9AE}" pid="5" name="bjDocumentLabelXML-0">
    <vt:lpwstr>ames.com/2008/01/sie/internal/label"&gt;&lt;element uid="id_classification_generalbusiness" value="" /&gt;&lt;element uid="3b25754d-024a-43c2-8ac8-dabf3de22e95" value="" /&gt;&lt;/sisl&gt;</vt:lpwstr>
  </property>
  <property fmtid="{D5CDD505-2E9C-101B-9397-08002B2CF9AE}" pid="6" name="bjDocumentSecurityLabel">
    <vt:lpwstr>Internally Controlled ‏   ​ </vt:lpwstr>
  </property>
  <property fmtid="{D5CDD505-2E9C-101B-9397-08002B2CF9AE}" pid="7" name="bjLabelHistoryID">
    <vt:lpwstr>{90FE36C1-E268-4FB2-95AA-7B2D4D0D6516}</vt:lpwstr>
  </property>
</Properties>
</file>