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3.xml"/>
  <Override ContentType="application/vnd.openxmlformats-officedocument.presentationml.slide+xml" PartName="/ppt/slides/slide7.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5" Type="http://schemas.openxmlformats.org/officeDocument/2006/relationships/slide" Target="slides/slide1.xml"/><Relationship Id="rId12" Type="http://schemas.openxmlformats.org/officeDocument/2006/relationships/slide" Target="slides/slide8.xml"/><Relationship Id="rId16" Type="http://schemas.openxmlformats.org/officeDocument/2006/relationships/slide" Target="slides/slide12.xml"/><Relationship Id="rId15" Type="http://schemas.openxmlformats.org/officeDocument/2006/relationships/slide" Target="slides/slide11.xml"/><Relationship Id="rId11" Type="http://schemas.openxmlformats.org/officeDocument/2006/relationships/slide" Target="slides/slide7.xml"/><Relationship Id="rId14" Type="http://schemas.openxmlformats.org/officeDocument/2006/relationships/slide" Target="slides/slide10.xml"/><Relationship Id="rId7" Type="http://schemas.openxmlformats.org/officeDocument/2006/relationships/slide" Target="slides/slide3.xml"/><Relationship Id="rId2" Type="http://schemas.openxmlformats.org/officeDocument/2006/relationships/presProps" Target="presProps1.xml"/><Relationship Id="rId10" Type="http://schemas.openxmlformats.org/officeDocument/2006/relationships/slide" Target="slides/slide6.xml"/><Relationship Id="rId13" Type="http://schemas.openxmlformats.org/officeDocument/2006/relationships/slide" Target="slides/slide9.xml"/><Relationship Id="rId8" Type="http://schemas.openxmlformats.org/officeDocument/2006/relationships/slide" Target="slides/slide4.xml"/><Relationship Id="rId17" Type="http://schemas.openxmlformats.org/officeDocument/2006/relationships/slide" Target="slides/slide13.xml"/><Relationship Id="rId4" Type="http://schemas.openxmlformats.org/officeDocument/2006/relationships/notesMaster" Target="notesMasters/notesMaster1.xml"/><Relationship Id="rId3" Type="http://schemas.openxmlformats.org/officeDocument/2006/relationships/slideMaster" Target="slideMasters/slideMaster1.xml"/><Relationship Id="rId9" Type="http://schemas.openxmlformats.org/officeDocument/2006/relationships/slide" Target="slides/slide5.xml"/><Relationship Id="rId6" Type="http://schemas.openxmlformats.org/officeDocument/2006/relationships/slide" Target="slides/slide2.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8BE87-C5D1-4DE3-B476-5DA7BC9A0DAA}" type="datetimeFigureOut">
              <a:rPr lang="en-US" smtClean="0"/>
              <a:pPr/>
              <a:t>7/16/2016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3D4F75-3801-4139-A4C1-AEB4A8DF9B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3D4F75-3801-4139-A4C1-AEB4A8DF9B43}"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1956D1C-C344-43FA-8CC4-9911F16E1AC9}" type="datetimeFigureOut">
              <a:rPr lang="en-US" smtClean="0"/>
              <a:pPr/>
              <a:t>7/16/2016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0F7095-5ACB-48C7-B3A9-77FC3076B2E3}"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956D1C-C344-43FA-8CC4-9911F16E1AC9}" type="datetimeFigureOut">
              <a:rPr lang="en-US" smtClean="0"/>
              <a:pPr/>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F7095-5ACB-48C7-B3A9-77FC3076B2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B0F7095-5ACB-48C7-B3A9-77FC3076B2E3}"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956D1C-C344-43FA-8CC4-9911F16E1AC9}" type="datetimeFigureOut">
              <a:rPr lang="en-US" smtClean="0"/>
              <a:pPr/>
              <a:t>7/16/2016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1956D1C-C344-43FA-8CC4-9911F16E1AC9}" type="datetimeFigureOut">
              <a:rPr lang="en-US" smtClean="0"/>
              <a:pPr/>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B0F7095-5ACB-48C7-B3A9-77FC3076B2E3}"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1956D1C-C344-43FA-8CC4-9911F16E1AC9}" type="datetimeFigureOut">
              <a:rPr lang="en-US" smtClean="0"/>
              <a:pPr/>
              <a:t>7/16/2016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0F7095-5ACB-48C7-B3A9-77FC3076B2E3}"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1956D1C-C344-43FA-8CC4-9911F16E1AC9}" type="datetimeFigureOut">
              <a:rPr lang="en-US" smtClean="0"/>
              <a:pPr/>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F7095-5ACB-48C7-B3A9-77FC3076B2E3}"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1956D1C-C344-43FA-8CC4-9911F16E1AC9}" type="datetimeFigureOut">
              <a:rPr lang="en-US" smtClean="0"/>
              <a:pPr/>
              <a:t>7/16/2016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B0F7095-5ACB-48C7-B3A9-77FC3076B2E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956D1C-C344-43FA-8CC4-9911F16E1AC9}" type="datetimeFigureOut">
              <a:rPr lang="en-US" smtClean="0"/>
              <a:pPr/>
              <a:t>7/16/2016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B0F7095-5ACB-48C7-B3A9-77FC3076B2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1956D1C-C344-43FA-8CC4-9911F16E1AC9}" type="datetimeFigureOut">
              <a:rPr lang="en-US" smtClean="0"/>
              <a:pPr/>
              <a:t>7/16/2016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B0F7095-5ACB-48C7-B3A9-77FC3076B2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B0F7095-5ACB-48C7-B3A9-77FC3076B2E3}"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1956D1C-C344-43FA-8CC4-9911F16E1AC9}" type="datetimeFigureOut">
              <a:rPr lang="en-US" smtClean="0"/>
              <a:pPr/>
              <a:t>7/16/2016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B0F7095-5ACB-48C7-B3A9-77FC3076B2E3}"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1956D1C-C344-43FA-8CC4-9911F16E1AC9}" type="datetimeFigureOut">
              <a:rPr lang="en-US" smtClean="0"/>
              <a:pPr/>
              <a:t>7/16/2016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1956D1C-C344-43FA-8CC4-9911F16E1AC9}" type="datetimeFigureOut">
              <a:rPr lang="en-US" smtClean="0"/>
              <a:pPr/>
              <a:t>7/16/2016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B0F7095-5ACB-48C7-B3A9-77FC3076B2E3}"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001000" cy="3416320"/>
          </a:xfrm>
          <a:prstGeom prst="rect">
            <a:avLst/>
          </a:prstGeom>
          <a:noFill/>
        </p:spPr>
        <p:txBody>
          <a:bodyPr wrap="square" lIns="91440" tIns="45720" rIns="91440" bIns="45720">
            <a:spAutoFit/>
          </a:bodyPr>
          <a:lstStyle/>
          <a:p>
            <a:pPr algn="ctr"/>
            <a:endParaRPr lang="en-US" sz="5400" b="1" dirty="0" smtClean="0">
              <a:ln w="10541" cmpd="sng">
                <a:solidFill>
                  <a:schemeClr val="accent1">
                    <a:shade val="88000"/>
                    <a:satMod val="110000"/>
                  </a:schemeClr>
                </a:solidFill>
                <a:prstDash val="solid"/>
              </a:ln>
              <a:solidFill>
                <a:srgbClr val="FF0000"/>
              </a:solidFill>
            </a:endParaRPr>
          </a:p>
          <a:p>
            <a:pPr algn="ctr"/>
            <a:endParaRPr lang="en-US" sz="5400" b="1" dirty="0">
              <a:ln w="10541" cmpd="sng">
                <a:solidFill>
                  <a:schemeClr val="accent1">
                    <a:shade val="88000"/>
                    <a:satMod val="110000"/>
                  </a:schemeClr>
                </a:solidFill>
                <a:prstDash val="solid"/>
              </a:ln>
              <a:solidFill>
                <a:srgbClr val="FF0000"/>
              </a:solidFill>
            </a:endParaRPr>
          </a:p>
          <a:p>
            <a:pPr algn="ctr"/>
            <a:r>
              <a:rPr lang="en-US" sz="5400" b="1" dirty="0" smtClean="0">
                <a:ln w="10541" cmpd="sng">
                  <a:solidFill>
                    <a:schemeClr val="accent1">
                      <a:shade val="88000"/>
                      <a:satMod val="110000"/>
                    </a:schemeClr>
                  </a:solidFill>
                  <a:prstDash val="solid"/>
                </a:ln>
                <a:solidFill>
                  <a:srgbClr val="FF0000"/>
                </a:solidFill>
              </a:rPr>
              <a:t> ACCIDENT                                                  </a:t>
            </a:r>
          </a:p>
          <a:p>
            <a:pPr algn="ctr"/>
            <a:r>
              <a:rPr lang="en-US" sz="5400" b="1" dirty="0" smtClean="0">
                <a:ln w="10541" cmpd="sng">
                  <a:solidFill>
                    <a:schemeClr val="accent1">
                      <a:shade val="88000"/>
                      <a:satMod val="110000"/>
                    </a:schemeClr>
                  </a:solidFill>
                  <a:prstDash val="solid"/>
                </a:ln>
                <a:solidFill>
                  <a:srgbClr val="FF0000"/>
                </a:solidFill>
              </a:rPr>
              <a:t>DETECTION SYSTEM </a:t>
            </a:r>
            <a:endParaRPr lang="en-US" sz="5400" b="1" dirty="0">
              <a:ln w="10541" cmpd="sng">
                <a:solidFill>
                  <a:schemeClr val="accent1">
                    <a:shade val="88000"/>
                    <a:satMod val="110000"/>
                  </a:schemeClr>
                </a:solidFill>
                <a:prstDash val="solid"/>
              </a:ln>
              <a:solidFill>
                <a:srgbClr val="FF0000"/>
              </a:solidFill>
            </a:endParaRPr>
          </a:p>
        </p:txBody>
      </p:sp>
      <p:sp>
        <p:nvSpPr>
          <p:cNvPr id="6" name="Rectangle 5"/>
          <p:cNvSpPr/>
          <p:nvPr/>
        </p:nvSpPr>
        <p:spPr>
          <a:xfrm rot="10800000" flipV="1">
            <a:off x="3964298" y="3079961"/>
            <a:ext cx="1215397" cy="923330"/>
          </a:xfrm>
          <a:prstGeom prst="rect">
            <a:avLst/>
          </a:prstGeom>
          <a:noFill/>
        </p:spPr>
        <p:txBody>
          <a:bodyPr wrap="square" lIns="91440" tIns="45720" rIns="91440" bIns="45720">
            <a:spAutoFit/>
          </a:bodyPr>
          <a:lstStyle/>
          <a:p>
            <a:pPr algn="ctr"/>
            <a:r>
              <a:rPr lang="en-US" sz="5400" b="1" cap="none" spc="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BY</a:t>
            </a:r>
            <a:endParaRPr lang="en-US" sz="54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8" name="Rectangle 7"/>
          <p:cNvSpPr/>
          <p:nvPr/>
        </p:nvSpPr>
        <p:spPr>
          <a:xfrm>
            <a:off x="381000" y="4813994"/>
            <a:ext cx="8382000" cy="954107"/>
          </a:xfrm>
          <a:prstGeom prst="rect">
            <a:avLst/>
          </a:prstGeom>
          <a:noFill/>
        </p:spPr>
        <p:txBody>
          <a:bodyPr wrap="square" lIns="91440" tIns="45720" rIns="91440" bIns="45720">
            <a:spAutoFit/>
          </a:bodyPr>
          <a:lstStyle/>
          <a:p>
            <a:pPr algn="ctr"/>
            <a:r>
              <a:rPr lang="en-US" sz="2800" b="1" cap="none" spc="-150" dirty="0" smtClean="0">
                <a:ln w="17780" cmpd="sng">
                  <a:solidFill>
                    <a:schemeClr val="accent1">
                      <a:tint val="3000"/>
                    </a:schemeClr>
                  </a:solidFill>
                  <a:prstDash val="solid"/>
                  <a:miter lim="800000"/>
                </a:ln>
                <a:effectLst>
                  <a:outerShdw blurRad="55000" dist="50800" dir="5400000" algn="tl">
                    <a:srgbClr val="000000">
                      <a:alpha val="33000"/>
                    </a:srgbClr>
                  </a:outerShdw>
                </a:effectLst>
              </a:rPr>
              <a:t>RISHIKESH REDDY                                     AKHIL REDDY    SAITEJA                                                  PRANAY BASKAR </a:t>
            </a:r>
            <a:endParaRPr lang="en-US" sz="2800" b="1" cap="none" spc="-150" dirty="0">
              <a:ln w="17780" cmpd="sng">
                <a:solidFill>
                  <a:schemeClr val="accent1">
                    <a:tint val="3000"/>
                  </a:schemeClr>
                </a:solidFill>
                <a:prstDash val="solid"/>
                <a:miter lim="800000"/>
              </a:ln>
              <a:effectLst>
                <a:outerShdw blurRad="55000" dist="50800" dir="5400000" algn="tl">
                  <a:srgbClr val="000000">
                    <a:alpha val="33000"/>
                  </a:srgbClr>
                </a:outerShdw>
              </a:effectLst>
            </a:endParaRPr>
          </a:p>
        </p:txBody>
      </p:sp>
    </p:spTree>
  </p:cSld>
  <p:clrMapOvr>
    <a:masterClrMapping/>
  </p:clrMapOvr>
  <p:transition spd="slow">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rihanu\Downloads\05-billing.png"/>
          <p:cNvPicPr>
            <a:picLocks noChangeAspect="1" noChangeArrowheads="1"/>
          </p:cNvPicPr>
          <p:nvPr/>
        </p:nvPicPr>
        <p:blipFill>
          <a:blip r:embed="rId2" cstate="print"/>
          <a:srcRect/>
          <a:stretch>
            <a:fillRect/>
          </a:stretch>
        </p:blipFill>
        <p:spPr bwMode="auto">
          <a:xfrm>
            <a:off x="190500" y="685800"/>
            <a:ext cx="8763000" cy="5410201"/>
          </a:xfrm>
          <a:prstGeom prst="rect">
            <a:avLst/>
          </a:prstGeom>
          <a:noFill/>
        </p:spPr>
      </p:pic>
      <p:sp>
        <p:nvSpPr>
          <p:cNvPr id="3" name="TextBox 2"/>
          <p:cNvSpPr txBox="1"/>
          <p:nvPr/>
        </p:nvSpPr>
        <p:spPr>
          <a:xfrm>
            <a:off x="381000" y="228600"/>
            <a:ext cx="5715000" cy="381000"/>
          </a:xfrm>
          <a:prstGeom prst="rect">
            <a:avLst/>
          </a:prstGeom>
          <a:noFill/>
        </p:spPr>
        <p:txBody>
          <a:bodyPr wrap="square" rtlCol="0">
            <a:spAutoFit/>
          </a:bodyPr>
          <a:lstStyle/>
          <a:p>
            <a:r>
              <a:rPr lang="en-US" dirty="0" smtClean="0">
                <a:solidFill>
                  <a:srgbClr val="FF0000"/>
                </a:solidFill>
              </a:rPr>
              <a:t>This how the info is stored in cloud :</a:t>
            </a:r>
            <a:endParaRPr lang="en-US"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rihanu\Downloads\5_td_audit_records.png"/>
          <p:cNvPicPr>
            <a:picLocks noChangeAspect="1" noChangeArrowheads="1"/>
          </p:cNvPicPr>
          <p:nvPr/>
        </p:nvPicPr>
        <p:blipFill>
          <a:blip r:embed="rId2" cstate="print"/>
          <a:srcRect/>
          <a:stretch>
            <a:fillRect/>
          </a:stretch>
        </p:blipFill>
        <p:spPr bwMode="auto">
          <a:xfrm>
            <a:off x="712788" y="533401"/>
            <a:ext cx="7718425" cy="5600700"/>
          </a:xfrm>
          <a:prstGeom prst="rect">
            <a:avLst/>
          </a:prstGeom>
          <a:noFill/>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7848600" cy="4832092"/>
          </a:xfrm>
          <a:prstGeom prst="rect">
            <a:avLst/>
          </a:prstGeom>
        </p:spPr>
        <p:txBody>
          <a:bodyPr wrap="square">
            <a:spAutoFit/>
          </a:bodyPr>
          <a:lstStyle/>
          <a:p>
            <a:r>
              <a:rPr lang="en-US" sz="2800" b="1" u="sng" dirty="0" smtClean="0">
                <a:solidFill>
                  <a:srgbClr val="00B0F0"/>
                </a:solidFill>
              </a:rPr>
              <a:t>CONCLUSION:-</a:t>
            </a:r>
          </a:p>
          <a:p>
            <a:r>
              <a:rPr lang="en-US" sz="2800" b="1" dirty="0" smtClean="0"/>
              <a:t> -&gt;By the help of our product we could locate when an accident occurred and </a:t>
            </a:r>
            <a:r>
              <a:rPr lang="en-US" sz="2800" b="1" dirty="0" smtClean="0"/>
              <a:t>that</a:t>
            </a:r>
            <a:r>
              <a:rPr lang="en-US" sz="2800" b="1" dirty="0" smtClean="0"/>
              <a:t> </a:t>
            </a:r>
            <a:r>
              <a:rPr lang="en-US" sz="2800" b="1" dirty="0" smtClean="0"/>
              <a:t>will send a notification to our mobile app/ website so that both the Police and Ambulance can rescue the people struck in the accident , the device picks up the vibration caused by the collision cause by the vehicle and send the signals to the authorities via Azure cloud and then to the mobile app as </a:t>
            </a:r>
            <a:r>
              <a:rPr lang="en-US" sz="2800" b="1" dirty="0" smtClean="0"/>
              <a:t>notification</a:t>
            </a:r>
            <a:r>
              <a:rPr lang="en-US" b="1" dirty="0" smtClean="0"/>
              <a:t>.  </a:t>
            </a:r>
            <a:endParaRPr lang="en-US"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828800"/>
            <a:ext cx="5581066"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solidFill>
                  <a:srgbClr val="FF0000"/>
                </a:solidFill>
                <a:effectLst>
                  <a:reflection blurRad="12700" stA="50000" endPos="50000" dist="5000" dir="5400000" sy="-100000" rotWithShape="0"/>
                </a:effectLst>
              </a:rPr>
              <a:t>THANK </a:t>
            </a:r>
            <a:r>
              <a:rPr lang="en-US" sz="5400" b="1" cap="all" smtClean="0">
                <a:ln w="0"/>
                <a:solidFill>
                  <a:srgbClr val="FF0000"/>
                </a:solidFill>
                <a:effectLst>
                  <a:reflection blurRad="12700" stA="50000" endPos="50000" dist="5000" dir="5400000" sy="-100000" rotWithShape="0"/>
                </a:effectLst>
              </a:rPr>
              <a:t>YOU </a:t>
            </a:r>
            <a:r>
              <a:rPr lang="en-US" sz="5400" b="1" cap="all" smtClean="0">
                <a:ln w="0"/>
                <a:solidFill>
                  <a:srgbClr val="FF0000"/>
                </a:solidFill>
                <a:effectLst>
                  <a:reflection blurRad="12700" stA="50000" endPos="50000" dist="5000" dir="5400000" sy="-100000" rotWithShape="0"/>
                </a:effectLst>
                <a:sym typeface="Wingdings" pitchFamily="2" charset="2"/>
              </a:rPr>
              <a:t></a:t>
            </a:r>
            <a:endParaRPr lang="en-US" sz="5400" b="1" cap="all" spc="0" dirty="0">
              <a:ln w="0"/>
              <a:solidFill>
                <a:srgbClr val="FF0000"/>
              </a:solidFill>
              <a:effectLst>
                <a:reflection blurRad="12700" stA="50000" endPos="50000" dist="5000" dir="5400000" sy="-100000" rotWithShape="0"/>
              </a:effectLst>
            </a:endParaRPr>
          </a:p>
        </p:txBody>
      </p:sp>
    </p:spTree>
  </p:cSld>
  <p:clrMapOvr>
    <a:masterClrMapping/>
  </p:clrMapOvr>
  <p:transition>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rihanu\Downloads\maxresdefault.jpg"/>
          <p:cNvPicPr>
            <a:picLocks noChangeAspect="1" noChangeArrowheads="1"/>
          </p:cNvPicPr>
          <p:nvPr/>
        </p:nvPicPr>
        <p:blipFill>
          <a:blip r:embed="rId3" cstate="print"/>
          <a:srcRect/>
          <a:stretch>
            <a:fillRect/>
          </a:stretch>
        </p:blipFill>
        <p:spPr bwMode="auto">
          <a:xfrm>
            <a:off x="304800" y="2286000"/>
            <a:ext cx="8610600" cy="4038600"/>
          </a:xfrm>
          <a:prstGeom prst="rect">
            <a:avLst/>
          </a:prstGeom>
          <a:noFill/>
        </p:spPr>
      </p:pic>
      <p:sp>
        <p:nvSpPr>
          <p:cNvPr id="8" name="TextBox 7"/>
          <p:cNvSpPr txBox="1"/>
          <p:nvPr/>
        </p:nvSpPr>
        <p:spPr>
          <a:xfrm>
            <a:off x="228600" y="1219200"/>
            <a:ext cx="8534400" cy="646331"/>
          </a:xfrm>
          <a:prstGeom prst="rect">
            <a:avLst/>
          </a:prstGeom>
          <a:noFill/>
        </p:spPr>
        <p:txBody>
          <a:bodyPr wrap="square" rtlCol="0">
            <a:spAutoFit/>
          </a:bodyPr>
          <a:lstStyle/>
          <a:p>
            <a:r>
              <a:rPr lang="en-US" dirty="0" smtClean="0"/>
              <a:t>-&gt; </a:t>
            </a:r>
            <a:r>
              <a:rPr lang="en-US" dirty="0" smtClean="0"/>
              <a:t>Now a days accidents occur on a daily bases, Even though many accident prevention system’s are available but they don’t always work .</a:t>
            </a:r>
            <a:endParaRPr lang="en-US" dirty="0"/>
          </a:p>
        </p:txBody>
      </p:sp>
    </p:spTree>
  </p:cSld>
  <p:clrMapOvr>
    <a:masterClrMapping/>
  </p:clrMapOvr>
  <p:transition spd="slow">
    <p:split orient="ver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09800"/>
            <a:ext cx="8686800" cy="4031873"/>
          </a:xfrm>
          <a:prstGeom prst="rect">
            <a:avLst/>
          </a:prstGeom>
        </p:spPr>
        <p:txBody>
          <a:bodyPr wrap="square">
            <a:spAutoFit/>
          </a:bodyPr>
          <a:lstStyle/>
          <a:p>
            <a:r>
              <a:rPr lang="en-US" sz="3200" b="1" dirty="0" smtClean="0"/>
              <a:t>-&gt;Our </a:t>
            </a:r>
            <a:r>
              <a:rPr lang="en-US" sz="3200" b="1" dirty="0"/>
              <a:t>project "ACCIDENT DETECTION SYSTEM" is used to detect vehicle accidents that occur in remote places around the world. </a:t>
            </a:r>
            <a:endParaRPr lang="en-US" sz="3200" b="1" dirty="0" smtClean="0"/>
          </a:p>
          <a:p>
            <a:endParaRPr lang="en-US" sz="3200" b="1" dirty="0" smtClean="0"/>
          </a:p>
          <a:p>
            <a:r>
              <a:rPr lang="en-US" sz="3200" b="1" dirty="0" smtClean="0"/>
              <a:t>-&gt;It </a:t>
            </a:r>
            <a:r>
              <a:rPr lang="en-US" sz="3200" b="1" dirty="0"/>
              <a:t>uses the latest IOT technology with cloud computing </a:t>
            </a:r>
            <a:r>
              <a:rPr lang="en-US" sz="3200" b="1" dirty="0" smtClean="0"/>
              <a:t>and Universal app to </a:t>
            </a:r>
            <a:r>
              <a:rPr lang="en-US" sz="3200" b="1" dirty="0"/>
              <a:t>function </a:t>
            </a:r>
            <a:r>
              <a:rPr lang="en-US" sz="3200" b="1" dirty="0" smtClean="0"/>
              <a:t>accordingly</a:t>
            </a:r>
            <a:r>
              <a:rPr lang="en-US" sz="3200" b="1" dirty="0"/>
              <a:t>.</a:t>
            </a:r>
          </a:p>
        </p:txBody>
      </p:sp>
      <p:sp>
        <p:nvSpPr>
          <p:cNvPr id="5" name="Rectangle 4"/>
          <p:cNvSpPr/>
          <p:nvPr/>
        </p:nvSpPr>
        <p:spPr>
          <a:xfrm>
            <a:off x="457200" y="609600"/>
            <a:ext cx="8153400" cy="92333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dirty="0" smtClean="0">
                <a:ln w="50800"/>
                <a:solidFill>
                  <a:srgbClr val="FF0000"/>
                </a:solidFill>
              </a:rPr>
              <a:t>Project Introduction</a:t>
            </a:r>
            <a:endParaRPr lang="en-US" sz="5400" b="1" dirty="0">
              <a:ln w="50800"/>
              <a:solidFill>
                <a:srgbClr val="FF0000"/>
              </a:solidFill>
            </a:endParaRPr>
          </a:p>
        </p:txBody>
      </p:sp>
    </p:spTree>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148293" cy="923330"/>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effectLst/>
              </a:rPr>
              <a:t>Components required:</a:t>
            </a:r>
            <a:endParaRPr lang="en-US" sz="5400" b="1" cap="none" spc="0" dirty="0">
              <a:ln w="10541" cmpd="sng">
                <a:solidFill>
                  <a:srgbClr val="7D7D7D">
                    <a:tint val="100000"/>
                    <a:shade val="100000"/>
                    <a:satMod val="110000"/>
                  </a:srgbClr>
                </a:solidFill>
                <a:prstDash val="solid"/>
              </a:ln>
              <a:effectLst/>
            </a:endParaRPr>
          </a:p>
        </p:txBody>
      </p:sp>
      <p:sp>
        <p:nvSpPr>
          <p:cNvPr id="5" name="Rectangle 4"/>
          <p:cNvSpPr/>
          <p:nvPr/>
        </p:nvSpPr>
        <p:spPr>
          <a:xfrm>
            <a:off x="304800" y="1524000"/>
            <a:ext cx="8610600" cy="4477405"/>
          </a:xfrm>
          <a:prstGeom prst="rect">
            <a:avLst/>
          </a:prstGeom>
        </p:spPr>
        <p:txBody>
          <a:bodyPr wrap="square">
            <a:spAutoFit/>
          </a:bodyPr>
          <a:lstStyle/>
          <a:p>
            <a:r>
              <a:rPr lang="en-US" sz="2800" b="1" dirty="0" smtClean="0"/>
              <a:t>-&gt;</a:t>
            </a:r>
            <a:r>
              <a:rPr lang="en-US" sz="2800" b="1" dirty="0" err="1"/>
              <a:t>A</a:t>
            </a:r>
            <a:r>
              <a:rPr lang="en-US" sz="2800" b="1" dirty="0" err="1" smtClean="0"/>
              <a:t>rduino</a:t>
            </a:r>
            <a:r>
              <a:rPr lang="en-US" sz="2800" b="1" dirty="0" smtClean="0"/>
              <a:t> </a:t>
            </a:r>
            <a:r>
              <a:rPr lang="en-US" sz="2800" b="1" dirty="0"/>
              <a:t>circuit board embedded with Intel </a:t>
            </a:r>
            <a:r>
              <a:rPr lang="en-US" sz="2800" b="1" dirty="0" smtClean="0"/>
              <a:t> Edison processor.</a:t>
            </a:r>
            <a:endParaRPr lang="en-US" sz="2800" b="1" dirty="0" smtClean="0"/>
          </a:p>
          <a:p>
            <a:endParaRPr lang="en-US" sz="2800" b="1" dirty="0"/>
          </a:p>
          <a:p>
            <a:r>
              <a:rPr lang="en-US" sz="2800" b="1" dirty="0"/>
              <a:t>-&gt;Microsoft azure </a:t>
            </a:r>
            <a:r>
              <a:rPr lang="en-US" sz="2800" b="1" dirty="0" smtClean="0"/>
              <a:t>cloud</a:t>
            </a:r>
          </a:p>
          <a:p>
            <a:endParaRPr lang="en-US" sz="2800" b="1" dirty="0"/>
          </a:p>
          <a:p>
            <a:r>
              <a:rPr lang="en-US" sz="2800" b="1" dirty="0"/>
              <a:t>-&gt;</a:t>
            </a:r>
            <a:r>
              <a:rPr lang="en-US" sz="2800" b="1" dirty="0" err="1" smtClean="0"/>
              <a:t>Piezo</a:t>
            </a:r>
            <a:r>
              <a:rPr lang="en-US" sz="2800" b="1" dirty="0" smtClean="0"/>
              <a:t> </a:t>
            </a:r>
            <a:r>
              <a:rPr lang="en-US" sz="2800" b="1" dirty="0"/>
              <a:t>vibration </a:t>
            </a:r>
            <a:r>
              <a:rPr lang="en-US" sz="2800" b="1" dirty="0" smtClean="0"/>
              <a:t>sensor</a:t>
            </a:r>
          </a:p>
          <a:p>
            <a:endParaRPr lang="en-US" sz="2800" b="1" dirty="0"/>
          </a:p>
          <a:p>
            <a:r>
              <a:rPr lang="en-US" sz="2800" b="1" dirty="0"/>
              <a:t>-&gt;Groove led </a:t>
            </a:r>
            <a:r>
              <a:rPr lang="en-US" sz="2800" b="1" dirty="0" smtClean="0"/>
              <a:t>circuits</a:t>
            </a:r>
          </a:p>
          <a:p>
            <a:endParaRPr lang="en-US" sz="2800" b="1" dirty="0"/>
          </a:p>
          <a:p>
            <a:r>
              <a:rPr lang="en-US" sz="2800" b="1" dirty="0"/>
              <a:t>-&gt;Windows 10 OS with visual studio 2015</a:t>
            </a:r>
          </a:p>
        </p:txBody>
      </p:sp>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04800"/>
            <a:ext cx="7156891" cy="923330"/>
          </a:xfrm>
          <a:prstGeom prst="rect">
            <a:avLst/>
          </a:prstGeom>
          <a:noFill/>
        </p:spPr>
        <p:txBody>
          <a:bodyPr wrap="square" lIns="91440" tIns="45720" rIns="91440" bIns="45720">
            <a:spAutoFit/>
          </a:bodyPr>
          <a:lstStyle/>
          <a:p>
            <a:pPr algn="ctr"/>
            <a:r>
              <a:rPr lang="en-US" sz="5400" b="1" cap="none" spc="50" dirty="0" smtClean="0">
                <a:ln w="13500">
                  <a:solidFill>
                    <a:schemeClr val="accent1">
                      <a:shade val="2500"/>
                      <a:alpha val="6500"/>
                    </a:schemeClr>
                  </a:solidFill>
                  <a:prstDash val="solid"/>
                </a:ln>
                <a:effectLst>
                  <a:innerShdw blurRad="50900" dist="38500" dir="13500000">
                    <a:srgbClr val="000000">
                      <a:alpha val="60000"/>
                    </a:srgbClr>
                  </a:innerShdw>
                </a:effectLst>
              </a:rPr>
              <a:t>Project</a:t>
            </a:r>
            <a:r>
              <a:rPr lang="en-US" sz="54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5400" b="1" cap="none" spc="50" dirty="0" smtClean="0">
                <a:ln w="13500">
                  <a:solidFill>
                    <a:schemeClr val="accent1">
                      <a:shade val="2500"/>
                      <a:alpha val="6500"/>
                    </a:schemeClr>
                  </a:solidFill>
                  <a:prstDash val="solid"/>
                </a:ln>
                <a:solidFill>
                  <a:schemeClr val="tx1">
                    <a:lumMod val="95000"/>
                    <a:lumOff val="5000"/>
                  </a:schemeClr>
                </a:solidFill>
                <a:effectLst>
                  <a:innerShdw blurRad="50900" dist="38500" dir="13500000">
                    <a:srgbClr val="000000">
                      <a:alpha val="60000"/>
                    </a:srgbClr>
                  </a:innerShdw>
                </a:effectLst>
              </a:rPr>
              <a:t>working :</a:t>
            </a:r>
            <a:endParaRPr lang="en-US" sz="5400" b="1" cap="none" spc="50" dirty="0">
              <a:ln w="13500">
                <a:solidFill>
                  <a:schemeClr val="accent1">
                    <a:shade val="2500"/>
                    <a:alpha val="6500"/>
                  </a:schemeClr>
                </a:solidFill>
                <a:prstDash val="solid"/>
              </a:ln>
              <a:solidFill>
                <a:schemeClr val="tx1">
                  <a:lumMod val="95000"/>
                  <a:lumOff val="5000"/>
                </a:schemeClr>
              </a:solidFill>
              <a:effectLst>
                <a:innerShdw blurRad="50900" dist="38500" dir="13500000">
                  <a:srgbClr val="000000">
                    <a:alpha val="60000"/>
                  </a:srgbClr>
                </a:innerShdw>
              </a:effectLst>
            </a:endParaRPr>
          </a:p>
        </p:txBody>
      </p:sp>
      <p:sp>
        <p:nvSpPr>
          <p:cNvPr id="4" name="Rectangle 3"/>
          <p:cNvSpPr/>
          <p:nvPr/>
        </p:nvSpPr>
        <p:spPr>
          <a:xfrm>
            <a:off x="304800" y="1600201"/>
            <a:ext cx="8610600" cy="3539430"/>
          </a:xfrm>
          <a:prstGeom prst="rect">
            <a:avLst/>
          </a:prstGeom>
        </p:spPr>
        <p:txBody>
          <a:bodyPr wrap="square">
            <a:spAutoFit/>
          </a:bodyPr>
          <a:lstStyle/>
          <a:p>
            <a:pPr marL="514350" indent="-514350">
              <a:buAutoNum type="arabicPeriod"/>
            </a:pPr>
            <a:r>
              <a:rPr lang="en-US" sz="2800" b="1" dirty="0" smtClean="0"/>
              <a:t>We </a:t>
            </a:r>
            <a:r>
              <a:rPr lang="en-US" sz="2800" b="1" dirty="0"/>
              <a:t>connect the </a:t>
            </a:r>
            <a:r>
              <a:rPr lang="en-US" sz="2800" b="1" dirty="0" err="1"/>
              <a:t>Arduino</a:t>
            </a:r>
            <a:r>
              <a:rPr lang="en-US" sz="2800" b="1" dirty="0"/>
              <a:t> board to the system and configure it by using </a:t>
            </a:r>
            <a:r>
              <a:rPr lang="en-US" sz="2800" b="1" dirty="0" smtClean="0"/>
              <a:t>PUTTY(to </a:t>
            </a:r>
            <a:r>
              <a:rPr lang="en-US" sz="2800" b="1" dirty="0"/>
              <a:t>configure Intel Edison processor</a:t>
            </a:r>
            <a:r>
              <a:rPr lang="en-US" sz="2800" b="1" dirty="0" smtClean="0"/>
              <a:t>).</a:t>
            </a:r>
          </a:p>
          <a:p>
            <a:pPr marL="514350" indent="-514350">
              <a:buAutoNum type="arabicPeriod"/>
            </a:pPr>
            <a:endParaRPr lang="en-US" sz="2800" b="1" dirty="0"/>
          </a:p>
          <a:p>
            <a:pPr marL="514350" indent="-514350"/>
            <a:endParaRPr lang="en-US" sz="2800" b="1" dirty="0" smtClean="0"/>
          </a:p>
          <a:p>
            <a:pPr marL="514350" indent="-514350"/>
            <a:endParaRPr lang="en-US" sz="2800" b="1" dirty="0"/>
          </a:p>
          <a:p>
            <a:r>
              <a:rPr lang="en-US" sz="2800" b="1" dirty="0"/>
              <a:t>2.Connect the vibration detector and the led to the </a:t>
            </a:r>
            <a:r>
              <a:rPr lang="en-US" sz="2800" b="1" dirty="0" err="1"/>
              <a:t>Arduino</a:t>
            </a:r>
            <a:r>
              <a:rPr lang="en-US" sz="2800" b="1" dirty="0"/>
              <a:t> </a:t>
            </a:r>
            <a:r>
              <a:rPr lang="en-US" sz="2800" b="1" dirty="0" smtClean="0"/>
              <a:t>board.</a:t>
            </a:r>
            <a:endParaRPr lang="en-US" sz="2800" b="1" dirty="0"/>
          </a:p>
        </p:txBody>
      </p:sp>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95400"/>
            <a:ext cx="8686800" cy="3970318"/>
          </a:xfrm>
          <a:prstGeom prst="rect">
            <a:avLst/>
          </a:prstGeom>
        </p:spPr>
        <p:txBody>
          <a:bodyPr wrap="square">
            <a:spAutoFit/>
          </a:bodyPr>
          <a:lstStyle/>
          <a:p>
            <a:r>
              <a:rPr lang="en-US" sz="2800" b="1" dirty="0"/>
              <a:t>3.Enter the code in </a:t>
            </a:r>
            <a:r>
              <a:rPr lang="en-US" sz="2800" b="1" dirty="0" err="1"/>
              <a:t>Arduino</a:t>
            </a:r>
            <a:r>
              <a:rPr lang="en-US" sz="2800" b="1" dirty="0"/>
              <a:t> code compiler to detect the vibration and to send data over to the cloud using WIFI or GSM/GPRS </a:t>
            </a:r>
            <a:r>
              <a:rPr lang="en-US" sz="2800" b="1" dirty="0" smtClean="0"/>
              <a:t>module.</a:t>
            </a:r>
          </a:p>
          <a:p>
            <a:endParaRPr lang="en-US" sz="2800" b="1" dirty="0"/>
          </a:p>
          <a:p>
            <a:endParaRPr lang="en-US" sz="2800" b="1" dirty="0" smtClean="0"/>
          </a:p>
          <a:p>
            <a:endParaRPr lang="en-US" sz="2800" b="1" dirty="0"/>
          </a:p>
          <a:p>
            <a:r>
              <a:rPr lang="en-US" sz="2800" b="1" dirty="0"/>
              <a:t>4. Using the Visual studio 2015 create a universal mobile application to receive the data and the location of the vibration.</a:t>
            </a:r>
          </a:p>
        </p:txBody>
      </p:sp>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notes\New folder (3)\IMG_20160626_112850.jpg"/>
          <p:cNvPicPr>
            <a:picLocks noChangeAspect="1" noChangeArrowheads="1"/>
          </p:cNvPicPr>
          <p:nvPr/>
        </p:nvPicPr>
        <p:blipFill>
          <a:blip r:embed="rId2" cstate="print"/>
          <a:srcRect/>
          <a:stretch>
            <a:fillRect/>
          </a:stretch>
        </p:blipFill>
        <p:spPr bwMode="auto">
          <a:xfrm>
            <a:off x="533401" y="381000"/>
            <a:ext cx="8153399" cy="5791200"/>
          </a:xfrm>
          <a:prstGeom prst="rect">
            <a:avLst/>
          </a:prstGeom>
          <a:noFill/>
          <a:effectLst>
            <a:softEdge rad="63500"/>
          </a:effectLst>
        </p:spPr>
      </p:pic>
    </p:spTree>
  </p:cSld>
  <p:clrMapOvr>
    <a:masterClrMapping/>
  </p:clrMapOvr>
  <p:transition spd="slow">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rihanu\Downloads\400px-Piezo_Vibration_Sensor_02.jpg"/>
          <p:cNvPicPr>
            <a:picLocks noChangeAspect="1" noChangeArrowheads="1"/>
          </p:cNvPicPr>
          <p:nvPr/>
        </p:nvPicPr>
        <p:blipFill>
          <a:blip r:embed="rId2" cstate="print"/>
          <a:srcRect/>
          <a:stretch>
            <a:fillRect/>
          </a:stretch>
        </p:blipFill>
        <p:spPr bwMode="auto">
          <a:xfrm>
            <a:off x="609600" y="1752600"/>
            <a:ext cx="4876800" cy="2362200"/>
          </a:xfrm>
          <a:prstGeom prst="rect">
            <a:avLst/>
          </a:prstGeom>
          <a:noFill/>
        </p:spPr>
      </p:pic>
      <p:pic>
        <p:nvPicPr>
          <p:cNvPr id="1027" name="Picture 3" descr="C:\Users\srihanu\Downloads\500px-Grove_Green_LED.jpg"/>
          <p:cNvPicPr>
            <a:picLocks noChangeAspect="1" noChangeArrowheads="1"/>
          </p:cNvPicPr>
          <p:nvPr/>
        </p:nvPicPr>
        <p:blipFill>
          <a:blip r:embed="rId3" cstate="print"/>
          <a:srcRect/>
          <a:stretch>
            <a:fillRect/>
          </a:stretch>
        </p:blipFill>
        <p:spPr bwMode="auto">
          <a:xfrm>
            <a:off x="6477000" y="2209800"/>
            <a:ext cx="1905000" cy="3005138"/>
          </a:xfrm>
          <a:prstGeom prst="rect">
            <a:avLst/>
          </a:prstGeom>
          <a:noFill/>
        </p:spPr>
      </p:pic>
      <p:sp>
        <p:nvSpPr>
          <p:cNvPr id="5" name="Rectangle 4"/>
          <p:cNvSpPr/>
          <p:nvPr/>
        </p:nvSpPr>
        <p:spPr>
          <a:xfrm rot="10800000" flipV="1">
            <a:off x="761999" y="4097171"/>
            <a:ext cx="4209324" cy="369332"/>
          </a:xfrm>
          <a:prstGeom prst="rect">
            <a:avLst/>
          </a:prstGeom>
        </p:spPr>
        <p:txBody>
          <a:bodyPr wrap="square">
            <a:spAutoFit/>
          </a:bodyPr>
          <a:lstStyle/>
          <a:p>
            <a:r>
              <a:rPr lang="en-US" b="1" dirty="0" err="1" smtClean="0">
                <a:solidFill>
                  <a:srgbClr val="FF0000"/>
                </a:solidFill>
              </a:rPr>
              <a:t>Piezo</a:t>
            </a:r>
            <a:r>
              <a:rPr lang="en-US" b="1" dirty="0" smtClean="0">
                <a:solidFill>
                  <a:srgbClr val="FF0000"/>
                </a:solidFill>
              </a:rPr>
              <a:t> vibration sensor</a:t>
            </a:r>
            <a:endParaRPr lang="en-US" dirty="0">
              <a:solidFill>
                <a:srgbClr val="FF0000"/>
              </a:solidFill>
            </a:endParaRPr>
          </a:p>
        </p:txBody>
      </p:sp>
      <p:sp>
        <p:nvSpPr>
          <p:cNvPr id="6" name="Rectangle 5"/>
          <p:cNvSpPr/>
          <p:nvPr/>
        </p:nvSpPr>
        <p:spPr>
          <a:xfrm rot="10800000" flipV="1">
            <a:off x="5943599" y="4958834"/>
            <a:ext cx="2819399" cy="369332"/>
          </a:xfrm>
          <a:prstGeom prst="rect">
            <a:avLst/>
          </a:prstGeom>
        </p:spPr>
        <p:txBody>
          <a:bodyPr wrap="square">
            <a:spAutoFit/>
          </a:bodyPr>
          <a:lstStyle/>
          <a:p>
            <a:r>
              <a:rPr lang="en-US" b="1" dirty="0" smtClean="0">
                <a:solidFill>
                  <a:srgbClr val="FF0000"/>
                </a:solidFill>
              </a:rPr>
              <a:t>Groove led circuits</a:t>
            </a:r>
            <a:endParaRPr lang="en-US" dirty="0">
              <a:solidFill>
                <a:srgbClr val="FF0000"/>
              </a:solidFill>
            </a:endParaRP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rihanu\Downloads\arduino-serial-console-tempeture-sample-with-average.png"/>
          <p:cNvPicPr>
            <a:picLocks noChangeAspect="1" noChangeArrowheads="1"/>
          </p:cNvPicPr>
          <p:nvPr/>
        </p:nvPicPr>
        <p:blipFill>
          <a:blip r:embed="rId2" cstate="print"/>
          <a:srcRect/>
          <a:stretch>
            <a:fillRect/>
          </a:stretch>
        </p:blipFill>
        <p:spPr bwMode="auto">
          <a:xfrm>
            <a:off x="990600" y="1295400"/>
            <a:ext cx="6172200" cy="4876800"/>
          </a:xfrm>
          <a:prstGeom prst="rect">
            <a:avLst/>
          </a:prstGeom>
          <a:noFill/>
        </p:spPr>
      </p:pic>
      <p:sp>
        <p:nvSpPr>
          <p:cNvPr id="5" name="TextBox 4"/>
          <p:cNvSpPr txBox="1"/>
          <p:nvPr/>
        </p:nvSpPr>
        <p:spPr>
          <a:xfrm>
            <a:off x="609600" y="609600"/>
            <a:ext cx="3886200" cy="369332"/>
          </a:xfrm>
          <a:prstGeom prst="rect">
            <a:avLst/>
          </a:prstGeom>
          <a:noFill/>
        </p:spPr>
        <p:txBody>
          <a:bodyPr wrap="square" rtlCol="0">
            <a:spAutoFit/>
          </a:bodyPr>
          <a:lstStyle/>
          <a:p>
            <a:r>
              <a:rPr lang="en-US" b="1" dirty="0" err="1" smtClean="0">
                <a:solidFill>
                  <a:srgbClr val="00B0F0"/>
                </a:solidFill>
              </a:rPr>
              <a:t>Piezo</a:t>
            </a:r>
            <a:r>
              <a:rPr lang="en-US" b="1" dirty="0" smtClean="0">
                <a:solidFill>
                  <a:srgbClr val="00B0F0"/>
                </a:solidFill>
              </a:rPr>
              <a:t> vibration sensor  readings:</a:t>
            </a:r>
            <a:endParaRPr lang="en-US" dirty="0">
              <a:solidFill>
                <a:srgbClr val="00B0F0"/>
              </a:solidFill>
            </a:endParaRPr>
          </a:p>
        </p:txBody>
      </p:sp>
    </p:spTree>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