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9144000" y="0"/>
                </a:moveTo>
                <a:lnTo>
                  <a:pt x="0" y="0"/>
                </a:lnTo>
                <a:lnTo>
                  <a:pt x="0" y="1434084"/>
                </a:lnTo>
                <a:lnTo>
                  <a:pt x="9144000" y="143408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0636" y="1823669"/>
            <a:ext cx="7971790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636" y="2555875"/>
            <a:ext cx="753046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dictionary/keys" TargetMode="External"/><Relationship Id="rId13" Type="http://schemas.openxmlformats.org/officeDocument/2006/relationships/hyperlink" Target="https://www.programiz.com/python-programming/methods/dictionary/values" TargetMode="External"/><Relationship Id="rId3" Type="http://schemas.openxmlformats.org/officeDocument/2006/relationships/hyperlink" Target="https://www.programiz.com/python-programming/methods/dictionary/clear" TargetMode="External"/><Relationship Id="rId7" Type="http://schemas.openxmlformats.org/officeDocument/2006/relationships/hyperlink" Target="https://www.programiz.com/python-programming/methods/dictionary/items" TargetMode="External"/><Relationship Id="rId12" Type="http://schemas.openxmlformats.org/officeDocument/2006/relationships/hyperlink" Target="https://www.programiz.com/python-programming/methods/dictionary/updat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programiz.com/python-programming/methods/dictionary/get" TargetMode="External"/><Relationship Id="rId11" Type="http://schemas.openxmlformats.org/officeDocument/2006/relationships/hyperlink" Target="https://www.programiz.com/python-programming/methods/dictionary/setdefault" TargetMode="External"/><Relationship Id="rId5" Type="http://schemas.openxmlformats.org/officeDocument/2006/relationships/hyperlink" Target="https://www.programiz.com/python-programming/methods/dictionary/fromkeys" TargetMode="External"/><Relationship Id="rId10" Type="http://schemas.openxmlformats.org/officeDocument/2006/relationships/hyperlink" Target="https://www.programiz.com/python-programming/methods/dictionary/popitem" TargetMode="External"/><Relationship Id="rId4" Type="http://schemas.openxmlformats.org/officeDocument/2006/relationships/hyperlink" Target="https://www.programiz.com/python-programming/methods/dictionary/copy" TargetMode="External"/><Relationship Id="rId9" Type="http://schemas.openxmlformats.org/officeDocument/2006/relationships/hyperlink" Target="https://www.programiz.com/python-programming/methods/dictionary/po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built-in/len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hyperlink" Target="https://www.programiz.com/python-programming/methods/built-in/sort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35880"/>
            </a:xfrm>
            <a:custGeom>
              <a:avLst/>
              <a:gdLst/>
              <a:ahLst/>
              <a:cxnLst/>
              <a:rect l="l" t="t" r="r" b="b"/>
              <a:pathLst>
                <a:path w="9144000" h="5135880">
                  <a:moveTo>
                    <a:pt x="9144000" y="0"/>
                  </a:moveTo>
                  <a:lnTo>
                    <a:pt x="0" y="0"/>
                  </a:lnTo>
                  <a:lnTo>
                    <a:pt x="0" y="5135880"/>
                  </a:lnTo>
                  <a:lnTo>
                    <a:pt x="9144000" y="513588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05400"/>
              <a:ext cx="9144000" cy="112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128259"/>
              <a:ext cx="9144000" cy="45720"/>
            </a:xfrm>
            <a:custGeom>
              <a:avLst/>
              <a:gdLst/>
              <a:ahLst/>
              <a:cxnLst/>
              <a:rect l="l" t="t" r="r" b="b"/>
              <a:pathLst>
                <a:path w="9144000" h="45720">
                  <a:moveTo>
                    <a:pt x="91440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9144000" y="457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911" y="3488435"/>
              <a:ext cx="4651248" cy="566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836" y="551687"/>
            <a:ext cx="7289292" cy="57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37689"/>
            <a:ext cx="77914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1600" spc="-425" dirty="0">
                <a:solidFill>
                  <a:srgbClr val="EFAC00"/>
                </a:solidFill>
              </a:rPr>
              <a:t>	</a:t>
            </a:r>
            <a:r>
              <a:rPr sz="2000" spc="-160" dirty="0"/>
              <a:t>We </a:t>
            </a:r>
            <a:r>
              <a:rPr sz="2000" spc="-110" dirty="0"/>
              <a:t>can</a:t>
            </a:r>
            <a:r>
              <a:rPr sz="2000" spc="-170" dirty="0"/>
              <a:t> </a:t>
            </a:r>
            <a:r>
              <a:rPr sz="2000" spc="-10" dirty="0"/>
              <a:t>test</a:t>
            </a:r>
            <a:r>
              <a:rPr sz="2000" spc="-145" dirty="0"/>
              <a:t> </a:t>
            </a:r>
            <a:r>
              <a:rPr sz="2000" spc="50" dirty="0"/>
              <a:t>if</a:t>
            </a:r>
            <a:r>
              <a:rPr sz="2000" spc="-155" dirty="0"/>
              <a:t> </a:t>
            </a:r>
            <a:r>
              <a:rPr sz="2000" spc="-135" dirty="0"/>
              <a:t>a</a:t>
            </a:r>
            <a:r>
              <a:rPr sz="2000" spc="-150" dirty="0"/>
              <a:t> </a:t>
            </a:r>
            <a:r>
              <a:rPr sz="2000" spc="-85" dirty="0"/>
              <a:t>key</a:t>
            </a:r>
            <a:r>
              <a:rPr sz="2000" spc="-150" dirty="0"/>
              <a:t> </a:t>
            </a:r>
            <a:r>
              <a:rPr sz="2000" spc="-85" dirty="0"/>
              <a:t>is</a:t>
            </a:r>
            <a:r>
              <a:rPr sz="2000" spc="-155" dirty="0"/>
              <a:t> </a:t>
            </a:r>
            <a:r>
              <a:rPr sz="2000" spc="-20" dirty="0"/>
              <a:t>in</a:t>
            </a:r>
            <a:r>
              <a:rPr sz="2000" spc="-170" dirty="0"/>
              <a:t> </a:t>
            </a:r>
            <a:r>
              <a:rPr sz="2000" spc="-135" dirty="0"/>
              <a:t>a</a:t>
            </a:r>
            <a:r>
              <a:rPr sz="2000" spc="-150" dirty="0"/>
              <a:t> </a:t>
            </a:r>
            <a:r>
              <a:rPr sz="2000" spc="-30" dirty="0"/>
              <a:t>dictionary</a:t>
            </a:r>
            <a:r>
              <a:rPr sz="2000" spc="-175" dirty="0"/>
              <a:t> </a:t>
            </a:r>
            <a:r>
              <a:rPr sz="2000" spc="-25" dirty="0"/>
              <a:t>or</a:t>
            </a:r>
            <a:r>
              <a:rPr sz="2000" spc="-155" dirty="0"/>
              <a:t> </a:t>
            </a:r>
            <a:r>
              <a:rPr sz="2000" spc="10" dirty="0"/>
              <a:t>not</a:t>
            </a:r>
            <a:r>
              <a:rPr sz="2000" spc="-155" dirty="0"/>
              <a:t> </a:t>
            </a:r>
            <a:r>
              <a:rPr sz="2000" spc="-70" dirty="0"/>
              <a:t>using</a:t>
            </a:r>
            <a:r>
              <a:rPr sz="2000" spc="-170" dirty="0"/>
              <a:t> </a:t>
            </a:r>
            <a:r>
              <a:rPr sz="2000" spc="-15" dirty="0"/>
              <a:t>the</a:t>
            </a:r>
            <a:r>
              <a:rPr sz="2000" spc="-155" dirty="0"/>
              <a:t> </a:t>
            </a:r>
            <a:r>
              <a:rPr sz="2000" spc="-50" dirty="0"/>
              <a:t>keyword</a:t>
            </a:r>
            <a:r>
              <a:rPr sz="2000" spc="-155" dirty="0"/>
              <a:t> </a:t>
            </a:r>
            <a:r>
              <a:rPr sz="2000" spc="-25" dirty="0"/>
              <a:t>in.</a:t>
            </a:r>
            <a:r>
              <a:rPr sz="2000" spc="-170" dirty="0"/>
              <a:t> </a:t>
            </a:r>
            <a:r>
              <a:rPr sz="2000" spc="-35" dirty="0"/>
              <a:t>Notice  </a:t>
            </a:r>
            <a:r>
              <a:rPr sz="2000" spc="20" dirty="0"/>
              <a:t>that</a:t>
            </a:r>
            <a:r>
              <a:rPr sz="2000" spc="-160" dirty="0"/>
              <a:t> </a:t>
            </a:r>
            <a:r>
              <a:rPr sz="2000" spc="-60" dirty="0"/>
              <a:t>membership</a:t>
            </a:r>
            <a:r>
              <a:rPr sz="2000" spc="-145" dirty="0"/>
              <a:t> </a:t>
            </a:r>
            <a:r>
              <a:rPr sz="2000" spc="-10" dirty="0"/>
              <a:t>test</a:t>
            </a:r>
            <a:r>
              <a:rPr sz="2000" spc="-150" dirty="0"/>
              <a:t> </a:t>
            </a:r>
            <a:r>
              <a:rPr sz="2000" spc="-85" dirty="0"/>
              <a:t>is</a:t>
            </a:r>
            <a:r>
              <a:rPr sz="2000" spc="-150" dirty="0"/>
              <a:t> </a:t>
            </a:r>
            <a:r>
              <a:rPr sz="2000" spc="5" dirty="0"/>
              <a:t>for</a:t>
            </a:r>
            <a:r>
              <a:rPr sz="2000" spc="-160" dirty="0"/>
              <a:t> </a:t>
            </a:r>
            <a:r>
              <a:rPr sz="2000" spc="-110" dirty="0"/>
              <a:t>keys</a:t>
            </a:r>
            <a:r>
              <a:rPr sz="2000" spc="-145" dirty="0"/>
              <a:t> </a:t>
            </a:r>
            <a:r>
              <a:rPr sz="2000" spc="-45" dirty="0"/>
              <a:t>only,</a:t>
            </a:r>
            <a:r>
              <a:rPr sz="2000" spc="-175" dirty="0"/>
              <a:t> </a:t>
            </a:r>
            <a:r>
              <a:rPr sz="2000" spc="10" dirty="0"/>
              <a:t>not</a:t>
            </a:r>
            <a:r>
              <a:rPr sz="2000" spc="-160" dirty="0"/>
              <a:t> </a:t>
            </a:r>
            <a:r>
              <a:rPr sz="2000" spc="10" dirty="0"/>
              <a:t>for</a:t>
            </a:r>
            <a:r>
              <a:rPr sz="2000" spc="-155" dirty="0"/>
              <a:t> </a:t>
            </a:r>
            <a:r>
              <a:rPr sz="2000" spc="-85" dirty="0"/>
              <a:t>values.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1066800" y="2667000"/>
            <a:ext cx="5334000" cy="2972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7389875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28545"/>
            <a:ext cx="77279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2550" spc="-665" dirty="0">
                <a:solidFill>
                  <a:srgbClr val="EFAC00"/>
                </a:solidFill>
              </a:rPr>
              <a:t>	</a:t>
            </a:r>
            <a:r>
              <a:rPr sz="3200" spc="-120" dirty="0"/>
              <a:t>Using</a:t>
            </a:r>
            <a:r>
              <a:rPr sz="3200" spc="-265" dirty="0"/>
              <a:t> </a:t>
            </a:r>
            <a:r>
              <a:rPr sz="3200" spc="-215" dirty="0"/>
              <a:t>a</a:t>
            </a:r>
            <a:r>
              <a:rPr sz="3200" spc="-260" dirty="0"/>
              <a:t> </a:t>
            </a:r>
            <a:r>
              <a:rPr sz="3200" spc="20" dirty="0"/>
              <a:t>for</a:t>
            </a:r>
            <a:r>
              <a:rPr sz="3200" spc="-254" dirty="0"/>
              <a:t> </a:t>
            </a:r>
            <a:r>
              <a:rPr sz="3200" spc="-50" dirty="0"/>
              <a:t>loop</a:t>
            </a:r>
            <a:r>
              <a:rPr sz="3200" spc="-250" dirty="0"/>
              <a:t> </a:t>
            </a:r>
            <a:r>
              <a:rPr sz="3200" spc="-110" dirty="0"/>
              <a:t>we</a:t>
            </a:r>
            <a:r>
              <a:rPr sz="3200" spc="-280" dirty="0"/>
              <a:t> </a:t>
            </a:r>
            <a:r>
              <a:rPr sz="3200" spc="-170" dirty="0"/>
              <a:t>can</a:t>
            </a:r>
            <a:r>
              <a:rPr sz="3200" spc="-265" dirty="0"/>
              <a:t> </a:t>
            </a:r>
            <a:r>
              <a:rPr sz="3200" spc="-15" dirty="0"/>
              <a:t>iterate</a:t>
            </a:r>
            <a:r>
              <a:rPr sz="3200" spc="-290" dirty="0"/>
              <a:t> </a:t>
            </a:r>
            <a:r>
              <a:rPr sz="3200" spc="-35" dirty="0"/>
              <a:t>through</a:t>
            </a:r>
            <a:r>
              <a:rPr sz="3200" spc="-250" dirty="0"/>
              <a:t> </a:t>
            </a:r>
            <a:r>
              <a:rPr sz="3200" spc="-170" dirty="0"/>
              <a:t>each  </a:t>
            </a:r>
            <a:r>
              <a:rPr sz="3200" spc="-120" dirty="0"/>
              <a:t>key </a:t>
            </a:r>
            <a:r>
              <a:rPr sz="3200" spc="-30" dirty="0"/>
              <a:t>in </a:t>
            </a:r>
            <a:r>
              <a:rPr sz="3200" spc="-215" dirty="0"/>
              <a:t>a</a:t>
            </a:r>
            <a:r>
              <a:rPr sz="3200" spc="-640" dirty="0"/>
              <a:t> </a:t>
            </a:r>
            <a:r>
              <a:rPr sz="3200" spc="-55" dirty="0"/>
              <a:t>dictionary.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457200" y="3276600"/>
            <a:ext cx="8487156" cy="2353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194" y="1866917"/>
            <a:ext cx="8345031" cy="2276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6678167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774" y="1723590"/>
            <a:ext cx="5962529" cy="170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016" y="2474500"/>
            <a:ext cx="5324475" cy="1793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6729983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8229600" cy="4890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5867400"/>
              </a:tblGrid>
              <a:tr h="45910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u="sng" spc="-4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clear()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Remove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items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form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dictionary.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u="sng" spc="-4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copy()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shallow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copy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dictionary.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u="sng" spc="-2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fromkeys(seq[,</a:t>
                      </a:r>
                      <a:r>
                        <a:rPr sz="1200" u="sng" spc="-114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 </a:t>
                      </a:r>
                      <a:r>
                        <a:rPr sz="1200" u="sng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v])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dictionary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keys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seq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v(defaults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None).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u="sng" spc="-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get(key[,d])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key.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doesnot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exit,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(defaults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None).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u="sng" spc="-3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items()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view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dictionary's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items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(key,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value).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u="sng" spc="-5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keys()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view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dictionary's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keys.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</a:tr>
              <a:tr h="546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200" u="sng" spc="-1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pop(key[,d])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19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Remove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item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found.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provided 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found,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raises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KeyError.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u="sng" spc="-2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10"/>
                        </a:rPr>
                        <a:t>popitem()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Remove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arbitary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item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(key,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value).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Raises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KeyError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dictionary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empty.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</a:tr>
              <a:tr h="546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200" u="sng" spc="-1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11"/>
                        </a:rPr>
                        <a:t>setdefault(key[,d])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82296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dictionary,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value.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not,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insert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(defaults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None).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u="sng" spc="-1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12"/>
                        </a:rPr>
                        <a:t>update([other])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Update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dictionary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key/value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pairs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other,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overwriting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existing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keys.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u="sng" spc="-5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13"/>
                        </a:rPr>
                        <a:t>values()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view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dictionary's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values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585216"/>
            <a:ext cx="7501128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593850"/>
          <a:ext cx="8152765" cy="1461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130"/>
                <a:gridCol w="6477635"/>
              </a:tblGrid>
              <a:tr h="5505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</a:tr>
              <a:tr h="45529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u="heavy" spc="-55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len()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length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(the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items)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dictionary.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2CA"/>
                    </a:solidFill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u="heavy" spc="-50" dirty="0">
                          <a:solidFill>
                            <a:srgbClr val="168AB9"/>
                          </a:solidFill>
                          <a:uFill>
                            <a:solidFill>
                              <a:srgbClr val="168AB9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sorted()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keys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dictionary.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F0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7200" y="3257541"/>
            <a:ext cx="4905756" cy="2580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6542531" cy="42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583182"/>
            <a:ext cx="72231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235" dirty="0">
                <a:latin typeface="Arial"/>
                <a:cs typeface="Arial"/>
              </a:rPr>
              <a:t>#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Definition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of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country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capital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65" dirty="0">
                <a:latin typeface="Arial"/>
                <a:cs typeface="Arial"/>
              </a:rPr>
              <a:t>countries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=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['spain',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'france',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'germany',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'norway','india']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70" dirty="0">
                <a:latin typeface="Arial"/>
                <a:cs typeface="Arial"/>
              </a:rPr>
              <a:t>capitals </a:t>
            </a:r>
            <a:r>
              <a:rPr sz="2400" spc="-175" dirty="0">
                <a:latin typeface="Arial"/>
                <a:cs typeface="Arial"/>
              </a:rPr>
              <a:t>= </a:t>
            </a:r>
            <a:r>
              <a:rPr sz="2400" spc="-20" dirty="0">
                <a:latin typeface="Arial"/>
                <a:cs typeface="Arial"/>
              </a:rPr>
              <a:t>['madrid',</a:t>
            </a:r>
            <a:r>
              <a:rPr sz="2400" spc="-50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'paris', </a:t>
            </a:r>
            <a:r>
              <a:rPr sz="2400" spc="-30" dirty="0">
                <a:latin typeface="Arial"/>
                <a:cs typeface="Arial"/>
              </a:rPr>
              <a:t>'berlin', </a:t>
            </a:r>
            <a:r>
              <a:rPr sz="2400" spc="-35" dirty="0">
                <a:latin typeface="Arial"/>
                <a:cs typeface="Arial"/>
              </a:rPr>
              <a:t>'oslo','delhi']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560"/>
              </a:spcBef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-80" dirty="0">
                <a:latin typeface="Arial"/>
                <a:cs typeface="Arial"/>
              </a:rPr>
              <a:t>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would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like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print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capital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of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germany.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320"/>
              </a:spcBef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235" dirty="0">
                <a:latin typeface="Arial"/>
                <a:cs typeface="Arial"/>
              </a:rPr>
              <a:t>#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Get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index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of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'germany':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ind_ger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FAC00"/>
              </a:buClr>
              <a:buFont typeface="Arial"/>
              <a:buChar char=""/>
            </a:pPr>
            <a:endParaRPr sz="25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z="2400" spc="235" dirty="0">
                <a:latin typeface="Arial"/>
                <a:cs typeface="Arial"/>
              </a:rPr>
              <a:t>#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Use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ind_ger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print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out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capital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Germany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176" y="4829181"/>
            <a:ext cx="6239249" cy="1524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266700"/>
            <a:ext cx="7684008" cy="112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1375" y="1636776"/>
            <a:ext cx="7376159" cy="3355975"/>
            <a:chOff x="341375" y="1636776"/>
            <a:chExt cx="7376159" cy="3355975"/>
          </a:xfrm>
        </p:grpSpPr>
        <p:sp>
          <p:nvSpPr>
            <p:cNvPr id="4" name="object 4"/>
            <p:cNvSpPr/>
            <p:nvPr/>
          </p:nvSpPr>
          <p:spPr>
            <a:xfrm>
              <a:off x="341375" y="1636776"/>
              <a:ext cx="7376159" cy="3355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399" y="1828800"/>
              <a:ext cx="6992111" cy="2971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5891784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586230"/>
            <a:ext cx="7717790" cy="10566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32105" marR="5080" indent="-320040">
              <a:lnSpc>
                <a:spcPct val="80000"/>
              </a:lnSpc>
              <a:spcBef>
                <a:spcPts val="725"/>
              </a:spcBef>
              <a:tabLst>
                <a:tab pos="332105" algn="l"/>
              </a:tabLst>
            </a:pPr>
            <a:r>
              <a:rPr sz="2050" spc="-520" dirty="0">
                <a:solidFill>
                  <a:srgbClr val="EFAC00"/>
                </a:solidFill>
              </a:rPr>
              <a:t>	</a:t>
            </a:r>
            <a:r>
              <a:rPr sz="2600" spc="10" dirty="0"/>
              <a:t>If </a:t>
            </a:r>
            <a:r>
              <a:rPr sz="2600" spc="-70" dirty="0"/>
              <a:t>you </a:t>
            </a:r>
            <a:r>
              <a:rPr sz="2600" spc="-50" dirty="0"/>
              <a:t>know how </a:t>
            </a:r>
            <a:r>
              <a:rPr sz="2600" spc="55" dirty="0"/>
              <a:t>to </a:t>
            </a:r>
            <a:r>
              <a:rPr sz="2600" spc="-200" dirty="0"/>
              <a:t>access </a:t>
            </a:r>
            <a:r>
              <a:rPr sz="2600" spc="-175" dirty="0"/>
              <a:t>a </a:t>
            </a:r>
            <a:r>
              <a:rPr sz="2600" spc="-45" dirty="0"/>
              <a:t>dictionary, </a:t>
            </a:r>
            <a:r>
              <a:rPr sz="2600" spc="-70" dirty="0"/>
              <a:t>you </a:t>
            </a:r>
            <a:r>
              <a:rPr sz="2600" spc="-140" dirty="0"/>
              <a:t>can </a:t>
            </a:r>
            <a:r>
              <a:rPr sz="2600" spc="-114" dirty="0"/>
              <a:t>also  </a:t>
            </a:r>
            <a:r>
              <a:rPr sz="2600" spc="-130" dirty="0"/>
              <a:t>assign</a:t>
            </a:r>
            <a:r>
              <a:rPr sz="2600" spc="-220" dirty="0"/>
              <a:t> </a:t>
            </a:r>
            <a:r>
              <a:rPr sz="2600" spc="-170" dirty="0"/>
              <a:t>a</a:t>
            </a:r>
            <a:r>
              <a:rPr sz="2600" spc="-210" dirty="0"/>
              <a:t> </a:t>
            </a:r>
            <a:r>
              <a:rPr sz="2600" spc="-85" dirty="0"/>
              <a:t>new</a:t>
            </a:r>
            <a:r>
              <a:rPr sz="2600" spc="-210" dirty="0"/>
              <a:t> </a:t>
            </a:r>
            <a:r>
              <a:rPr sz="2600" spc="-100" dirty="0"/>
              <a:t>value</a:t>
            </a:r>
            <a:r>
              <a:rPr sz="2600" spc="-204" dirty="0"/>
              <a:t> </a:t>
            </a:r>
            <a:r>
              <a:rPr sz="2600" spc="60" dirty="0"/>
              <a:t>to</a:t>
            </a:r>
            <a:r>
              <a:rPr sz="2600" spc="-210" dirty="0"/>
              <a:t> </a:t>
            </a:r>
            <a:r>
              <a:rPr sz="2600" spc="50" dirty="0"/>
              <a:t>it.</a:t>
            </a:r>
            <a:r>
              <a:rPr sz="2600" spc="-385" dirty="0"/>
              <a:t> </a:t>
            </a:r>
            <a:r>
              <a:rPr sz="2600" spc="-190" dirty="0"/>
              <a:t>To</a:t>
            </a:r>
            <a:r>
              <a:rPr sz="2600" spc="-195" dirty="0"/>
              <a:t> </a:t>
            </a:r>
            <a:r>
              <a:rPr sz="2600" spc="-90" dirty="0"/>
              <a:t>add</a:t>
            </a:r>
            <a:r>
              <a:rPr sz="2600" spc="-215" dirty="0"/>
              <a:t> </a:t>
            </a:r>
            <a:r>
              <a:rPr sz="2600" spc="-170" dirty="0"/>
              <a:t>a</a:t>
            </a:r>
            <a:r>
              <a:rPr sz="2600" spc="-210" dirty="0"/>
              <a:t> </a:t>
            </a:r>
            <a:r>
              <a:rPr sz="2600" spc="-85" dirty="0"/>
              <a:t>new</a:t>
            </a:r>
            <a:r>
              <a:rPr sz="2600" spc="-210" dirty="0"/>
              <a:t> </a:t>
            </a:r>
            <a:r>
              <a:rPr sz="2600" spc="-95" dirty="0"/>
              <a:t>key-value</a:t>
            </a:r>
            <a:r>
              <a:rPr sz="2600" spc="-220" dirty="0"/>
              <a:t> </a:t>
            </a:r>
            <a:r>
              <a:rPr sz="2600" spc="-55" dirty="0"/>
              <a:t>pair</a:t>
            </a:r>
            <a:r>
              <a:rPr sz="2600" spc="-204" dirty="0"/>
              <a:t> </a:t>
            </a:r>
            <a:r>
              <a:rPr sz="2600" spc="55" dirty="0"/>
              <a:t>to  </a:t>
            </a:r>
            <a:r>
              <a:rPr sz="2600" spc="-70" dirty="0"/>
              <a:t>countryCapitals,</a:t>
            </a:r>
            <a:r>
              <a:rPr sz="2600" spc="-204" dirty="0"/>
              <a:t> </a:t>
            </a:r>
            <a:r>
              <a:rPr sz="2600" spc="-70" dirty="0"/>
              <a:t>you</a:t>
            </a:r>
            <a:r>
              <a:rPr sz="2600" spc="-200" dirty="0"/>
              <a:t> </a:t>
            </a:r>
            <a:r>
              <a:rPr sz="2600" spc="-140" dirty="0"/>
              <a:t>can</a:t>
            </a:r>
            <a:r>
              <a:rPr sz="2600" spc="-195" dirty="0"/>
              <a:t> </a:t>
            </a:r>
            <a:r>
              <a:rPr sz="2600" spc="-170" dirty="0"/>
              <a:t>use</a:t>
            </a:r>
            <a:r>
              <a:rPr sz="2600" spc="-200" dirty="0"/>
              <a:t> </a:t>
            </a:r>
            <a:r>
              <a:rPr sz="2600" spc="-55" dirty="0"/>
              <a:t>something</a:t>
            </a:r>
            <a:r>
              <a:rPr sz="2600" spc="-240" dirty="0"/>
              <a:t> </a:t>
            </a:r>
            <a:r>
              <a:rPr sz="2600" spc="-50" dirty="0"/>
              <a:t>like</a:t>
            </a:r>
            <a:r>
              <a:rPr sz="2600" spc="-220" dirty="0"/>
              <a:t> </a:t>
            </a:r>
            <a:r>
              <a:rPr sz="2600" spc="-35" dirty="0"/>
              <a:t>this: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938275" y="2854579"/>
            <a:ext cx="43116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85" dirty="0">
                <a:latin typeface="Arial"/>
                <a:cs typeface="Arial"/>
              </a:rPr>
              <a:t>countryCapitals</a:t>
            </a:r>
            <a:r>
              <a:rPr sz="2600" spc="-85" dirty="0">
                <a:latin typeface="Times New Roman"/>
                <a:cs typeface="Times New Roman"/>
              </a:rPr>
              <a:t>[‘</a:t>
            </a:r>
            <a:r>
              <a:rPr sz="2600" spc="-85" dirty="0">
                <a:latin typeface="Arial"/>
                <a:cs typeface="Arial"/>
              </a:rPr>
              <a:t>india</a:t>
            </a:r>
            <a:r>
              <a:rPr sz="2600" spc="-85" dirty="0">
                <a:latin typeface="Times New Roman"/>
                <a:cs typeface="Times New Roman"/>
              </a:rPr>
              <a:t>’] </a:t>
            </a:r>
            <a:r>
              <a:rPr sz="2600" spc="-135" dirty="0">
                <a:latin typeface="Times New Roman"/>
                <a:cs typeface="Times New Roman"/>
              </a:rPr>
              <a:t>=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‘</a:t>
            </a:r>
            <a:r>
              <a:rPr sz="2600" spc="-120" dirty="0">
                <a:latin typeface="Arial"/>
                <a:cs typeface="Arial"/>
              </a:rPr>
              <a:t>delhi</a:t>
            </a:r>
            <a:r>
              <a:rPr sz="2600" spc="-120" dirty="0"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951" y="4089495"/>
            <a:ext cx="5439103" cy="2307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5891784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9636" y="1669745"/>
            <a:ext cx="8173084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16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remove a </a:t>
            </a:r>
            <a:r>
              <a:rPr sz="2800" dirty="0">
                <a:latin typeface="Arial"/>
                <a:cs typeface="Arial"/>
              </a:rPr>
              <a:t>entry from </a:t>
            </a:r>
            <a:r>
              <a:rPr sz="2800" spc="-20" dirty="0">
                <a:latin typeface="Arial"/>
                <a:cs typeface="Arial"/>
              </a:rPr>
              <a:t>dictionary, </a:t>
            </a:r>
            <a:r>
              <a:rPr sz="2800" spc="-10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use del  </a:t>
            </a:r>
            <a:r>
              <a:rPr sz="2800" spc="-5" dirty="0">
                <a:latin typeface="Arial"/>
                <a:cs typeface="Arial"/>
              </a:rPr>
              <a:t>method.</a:t>
            </a: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5" dirty="0">
                <a:latin typeface="Arial"/>
                <a:cs typeface="Arial"/>
              </a:rPr>
              <a:t>Remove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norway</a:t>
            </a: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80357"/>
              <a:buChar char=""/>
              <a:tabLst>
                <a:tab pos="332105" algn="l"/>
                <a:tab pos="332740" algn="l"/>
              </a:tabLst>
            </a:pPr>
            <a:r>
              <a:rPr sz="2800" spc="-5" dirty="0">
                <a:latin typeface="Arial"/>
                <a:cs typeface="Arial"/>
              </a:rPr>
              <a:t>del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(countryCapitals[‘norway’])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657600"/>
            <a:ext cx="4325112" cy="2524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450080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42262"/>
            <a:ext cx="7909559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151511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Arial"/>
                <a:cs typeface="Arial"/>
              </a:rPr>
              <a:t>Python dictionary is an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unordered  </a:t>
            </a:r>
            <a:r>
              <a:rPr sz="3200" dirty="0">
                <a:latin typeface="Arial"/>
                <a:cs typeface="Arial"/>
              </a:rPr>
              <a:t>collection of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items.</a:t>
            </a:r>
            <a:endParaRPr sz="32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Arial"/>
                <a:cs typeface="Arial"/>
              </a:rPr>
              <a:t>While other compound data types </a:t>
            </a:r>
            <a:r>
              <a:rPr sz="3200" spc="-5" dirty="0">
                <a:latin typeface="Arial"/>
                <a:cs typeface="Arial"/>
              </a:rPr>
              <a:t>have  </a:t>
            </a:r>
            <a:r>
              <a:rPr sz="3200" dirty="0">
                <a:latin typeface="Arial"/>
                <a:cs typeface="Arial"/>
              </a:rPr>
              <a:t>only value </a:t>
            </a:r>
            <a:r>
              <a:rPr sz="3200" spc="-5" dirty="0">
                <a:latin typeface="Arial"/>
                <a:cs typeface="Arial"/>
              </a:rPr>
              <a:t>as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element, </a:t>
            </a:r>
            <a:r>
              <a:rPr sz="3200" dirty="0">
                <a:latin typeface="Arial"/>
                <a:cs typeface="Arial"/>
              </a:rPr>
              <a:t>a dictionary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has  a </a:t>
            </a:r>
            <a:r>
              <a:rPr sz="3200" b="1" spc="-5" dirty="0">
                <a:latin typeface="Arial"/>
                <a:cs typeface="Arial"/>
              </a:rPr>
              <a:t>key: </a:t>
            </a:r>
            <a:r>
              <a:rPr sz="3200" b="1" dirty="0">
                <a:latin typeface="Arial"/>
                <a:cs typeface="Arial"/>
              </a:rPr>
              <a:t>value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pair.</a:t>
            </a:r>
            <a:endParaRPr sz="3200">
              <a:latin typeface="Arial"/>
              <a:cs typeface="Arial"/>
            </a:endParaRPr>
          </a:p>
          <a:p>
            <a:pPr marL="332105" marR="975360" indent="-320040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latin typeface="Arial"/>
                <a:cs typeface="Arial"/>
              </a:rPr>
              <a:t>Dictionaries are </a:t>
            </a:r>
            <a:r>
              <a:rPr sz="3200" spc="-5" dirty="0">
                <a:latin typeface="Arial"/>
                <a:cs typeface="Arial"/>
              </a:rPr>
              <a:t>optimized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retrieve  values </a:t>
            </a:r>
            <a:r>
              <a:rPr sz="3200" spc="-5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the key is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known.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5" y="559308"/>
            <a:ext cx="7034783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1976" y="1819289"/>
            <a:ext cx="6867898" cy="3086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6765035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608785"/>
            <a:ext cx="7230745" cy="13068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32105" marR="5080" indent="-320040">
              <a:lnSpc>
                <a:spcPts val="3240"/>
              </a:lnSpc>
              <a:spcBef>
                <a:spcPts val="509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3000" spc="-130" dirty="0"/>
              <a:t>Create</a:t>
            </a:r>
            <a:r>
              <a:rPr sz="3000" spc="-254" dirty="0"/>
              <a:t> </a:t>
            </a:r>
            <a:r>
              <a:rPr sz="3000" spc="-200" dirty="0"/>
              <a:t>a</a:t>
            </a:r>
            <a:r>
              <a:rPr sz="3000" spc="-235" dirty="0"/>
              <a:t> </a:t>
            </a:r>
            <a:r>
              <a:rPr sz="3000" spc="-50" dirty="0"/>
              <a:t>Dictionary</a:t>
            </a:r>
            <a:r>
              <a:rPr sz="3000" spc="-235" dirty="0"/>
              <a:t> </a:t>
            </a:r>
            <a:r>
              <a:rPr sz="3000" spc="-65" dirty="0"/>
              <a:t>which</a:t>
            </a:r>
            <a:r>
              <a:rPr sz="3000" spc="-220" dirty="0"/>
              <a:t> </a:t>
            </a:r>
            <a:r>
              <a:rPr sz="3000" spc="-110" dirty="0"/>
              <a:t>records</a:t>
            </a:r>
            <a:r>
              <a:rPr sz="3000" spc="-235" dirty="0"/>
              <a:t> </a:t>
            </a:r>
            <a:r>
              <a:rPr sz="3000" spc="-20" dirty="0"/>
              <a:t>the</a:t>
            </a:r>
            <a:r>
              <a:rPr sz="3000" spc="-250" dirty="0"/>
              <a:t> </a:t>
            </a:r>
            <a:r>
              <a:rPr sz="3000" spc="-50" dirty="0"/>
              <a:t>major  </a:t>
            </a:r>
            <a:r>
              <a:rPr sz="3000" spc="-65" dirty="0"/>
              <a:t>cities </a:t>
            </a:r>
            <a:r>
              <a:rPr sz="3000" spc="20" dirty="0"/>
              <a:t>of</a:t>
            </a:r>
            <a:r>
              <a:rPr sz="3000" spc="-480" dirty="0"/>
              <a:t> </a:t>
            </a:r>
            <a:r>
              <a:rPr sz="3000" spc="-160" dirty="0"/>
              <a:t>each </a:t>
            </a:r>
            <a:r>
              <a:rPr sz="3000" spc="-50" dirty="0"/>
              <a:t>state.</a:t>
            </a:r>
            <a:endParaRPr sz="3000"/>
          </a:p>
          <a:p>
            <a:pPr marL="408940" indent="-396875">
              <a:lnSpc>
                <a:spcPts val="3195"/>
              </a:lnSpc>
              <a:buClr>
                <a:srgbClr val="EFAC00"/>
              </a:buClr>
              <a:buSzPct val="80000"/>
              <a:buChar char=""/>
              <a:tabLst>
                <a:tab pos="408940" algn="l"/>
                <a:tab pos="409575" algn="l"/>
              </a:tabLst>
            </a:pPr>
            <a:r>
              <a:rPr sz="3000" spc="-65" dirty="0"/>
              <a:t>{state</a:t>
            </a:r>
            <a:r>
              <a:rPr sz="3000" spc="-245" dirty="0"/>
              <a:t> </a:t>
            </a:r>
            <a:r>
              <a:rPr sz="3000" spc="-45" dirty="0"/>
              <a:t>:</a:t>
            </a:r>
            <a:r>
              <a:rPr sz="3000" spc="-254" dirty="0"/>
              <a:t> </a:t>
            </a:r>
            <a:r>
              <a:rPr sz="3000" spc="-30" dirty="0"/>
              <a:t>[major</a:t>
            </a:r>
            <a:r>
              <a:rPr sz="3000" spc="-229" dirty="0"/>
              <a:t> </a:t>
            </a:r>
            <a:r>
              <a:rPr sz="3000" spc="-40" dirty="0"/>
              <a:t>cities]</a:t>
            </a:r>
            <a:r>
              <a:rPr sz="3000" spc="-235" dirty="0"/>
              <a:t> </a:t>
            </a:r>
            <a:r>
              <a:rPr sz="3000" spc="-105" dirty="0"/>
              <a:t>}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800103" y="3219463"/>
            <a:ext cx="7192126" cy="2457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612190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652981"/>
            <a:ext cx="693991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5"/>
              </a:spcBef>
              <a:tabLst>
                <a:tab pos="332105" algn="l"/>
              </a:tabLst>
            </a:pPr>
            <a:r>
              <a:rPr sz="2550" spc="-660" dirty="0">
                <a:solidFill>
                  <a:srgbClr val="EFAC00"/>
                </a:solidFill>
              </a:rPr>
              <a:t>	</a:t>
            </a:r>
            <a:r>
              <a:rPr sz="3200" spc="-75" dirty="0"/>
              <a:t>Dictionaries</a:t>
            </a:r>
            <a:r>
              <a:rPr sz="3200" spc="-285" dirty="0"/>
              <a:t> </a:t>
            </a:r>
            <a:r>
              <a:rPr sz="3200" spc="-170" dirty="0"/>
              <a:t>can</a:t>
            </a:r>
            <a:r>
              <a:rPr sz="3200" spc="-280" dirty="0"/>
              <a:t> </a:t>
            </a:r>
            <a:r>
              <a:rPr sz="3200" spc="-60" dirty="0"/>
              <a:t>contain</a:t>
            </a:r>
            <a:r>
              <a:rPr sz="3200" spc="-295" dirty="0"/>
              <a:t> </a:t>
            </a:r>
            <a:r>
              <a:rPr sz="3200" spc="-114" dirty="0"/>
              <a:t>key:value</a:t>
            </a:r>
            <a:r>
              <a:rPr sz="3200" spc="-315" dirty="0"/>
              <a:t> </a:t>
            </a:r>
            <a:r>
              <a:rPr sz="3200" spc="-110" dirty="0"/>
              <a:t>pairs  </a:t>
            </a:r>
            <a:r>
              <a:rPr sz="3200" spc="-95" dirty="0"/>
              <a:t>where</a:t>
            </a:r>
            <a:r>
              <a:rPr sz="3200" spc="-270" dirty="0"/>
              <a:t> </a:t>
            </a:r>
            <a:r>
              <a:rPr sz="3200" spc="-20" dirty="0"/>
              <a:t>the</a:t>
            </a:r>
            <a:r>
              <a:rPr sz="3200" spc="-275" dirty="0"/>
              <a:t> </a:t>
            </a:r>
            <a:r>
              <a:rPr sz="3200" spc="-155" dirty="0"/>
              <a:t>values</a:t>
            </a:r>
            <a:r>
              <a:rPr sz="3200" spc="-254" dirty="0"/>
              <a:t> </a:t>
            </a:r>
            <a:r>
              <a:rPr sz="3200" spc="-130" dirty="0"/>
              <a:t>are</a:t>
            </a:r>
            <a:r>
              <a:rPr sz="3200" spc="-280" dirty="0"/>
              <a:t> </a:t>
            </a:r>
            <a:r>
              <a:rPr sz="3200" spc="-110" dirty="0"/>
              <a:t>again</a:t>
            </a:r>
            <a:r>
              <a:rPr sz="3200" spc="-280" dirty="0"/>
              <a:t> </a:t>
            </a:r>
            <a:r>
              <a:rPr sz="3200" spc="-65" dirty="0"/>
              <a:t>dictionaries.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495301" y="2960815"/>
            <a:ext cx="8144249" cy="3641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194048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0625" y="2514600"/>
            <a:ext cx="6362700" cy="344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65404"/>
            <a:ext cx="510692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740" algn="l"/>
              </a:tabLst>
            </a:pPr>
            <a:r>
              <a:rPr sz="1900" spc="-480" dirty="0">
                <a:solidFill>
                  <a:srgbClr val="EFAC00"/>
                </a:solidFill>
              </a:rPr>
              <a:t>	</a:t>
            </a:r>
            <a:r>
              <a:rPr spc="-5" dirty="0"/>
              <a:t>Creating </a:t>
            </a:r>
            <a:r>
              <a:rPr dirty="0"/>
              <a:t>a </a:t>
            </a:r>
            <a:r>
              <a:rPr spc="-5" dirty="0"/>
              <a:t>dictionary </a:t>
            </a:r>
            <a:r>
              <a:rPr dirty="0"/>
              <a:t>is as </a:t>
            </a:r>
            <a:r>
              <a:rPr spc="-5" dirty="0"/>
              <a:t>simple </a:t>
            </a:r>
            <a:r>
              <a:rPr dirty="0"/>
              <a:t>as </a:t>
            </a:r>
            <a:r>
              <a:rPr spc="-5" dirty="0"/>
              <a:t>placing </a:t>
            </a:r>
            <a:r>
              <a:rPr dirty="0"/>
              <a:t>items</a:t>
            </a:r>
            <a:r>
              <a:rPr spc="95" dirty="0"/>
              <a:t> </a:t>
            </a:r>
            <a:r>
              <a:rPr spc="-5" dirty="0"/>
              <a:t>inside</a:t>
            </a:r>
            <a:endParaRPr sz="1900"/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curly braces </a:t>
            </a:r>
            <a:r>
              <a:rPr dirty="0"/>
              <a:t>{} </a:t>
            </a:r>
            <a:r>
              <a:rPr spc="-5" dirty="0"/>
              <a:t>separated by</a:t>
            </a:r>
            <a:r>
              <a:rPr spc="10" dirty="0"/>
              <a:t> </a:t>
            </a:r>
            <a:r>
              <a:rPr dirty="0"/>
              <a:t>comma.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930910" indent="-320675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Char char=""/>
              <a:tabLst>
                <a:tab pos="332740" algn="l"/>
                <a:tab pos="333375" algn="l"/>
              </a:tabLst>
            </a:pPr>
            <a:r>
              <a:rPr spc="-5" dirty="0"/>
              <a:t>Each element in a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dictionary</a:t>
            </a:r>
            <a:r>
              <a:rPr spc="-5" dirty="0"/>
              <a:t> is represented by  a </a:t>
            </a:r>
            <a:r>
              <a:rPr b="1" spc="-5" dirty="0">
                <a:latin typeface="Arial"/>
                <a:cs typeface="Arial"/>
              </a:rPr>
              <a:t>key:value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spc="-30" dirty="0"/>
              <a:t>pair.</a:t>
            </a: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740" algn="l"/>
                <a:tab pos="333375" algn="l"/>
              </a:tabLst>
            </a:pPr>
            <a:r>
              <a:rPr spc="-5" dirty="0"/>
              <a:t>While values </a:t>
            </a:r>
            <a:r>
              <a:rPr dirty="0"/>
              <a:t>can be of </a:t>
            </a:r>
            <a:r>
              <a:rPr spc="-5" dirty="0"/>
              <a:t>any data </a:t>
            </a:r>
            <a:r>
              <a:rPr dirty="0"/>
              <a:t>type </a:t>
            </a:r>
            <a:r>
              <a:rPr spc="-5" dirty="0"/>
              <a:t>and </a:t>
            </a:r>
            <a:r>
              <a:rPr dirty="0"/>
              <a:t>can</a:t>
            </a:r>
            <a:r>
              <a:rPr spc="30" dirty="0"/>
              <a:t> </a:t>
            </a:r>
            <a:r>
              <a:rPr spc="-5" dirty="0"/>
              <a:t>repeat,</a:t>
            </a:r>
          </a:p>
          <a:p>
            <a:pPr marL="332740">
              <a:lnSpc>
                <a:spcPct val="100000"/>
              </a:lnSpc>
            </a:pPr>
            <a:r>
              <a:rPr spc="-5" dirty="0"/>
              <a:t>keys must be </a:t>
            </a:r>
            <a:r>
              <a:rPr dirty="0"/>
              <a:t>of </a:t>
            </a:r>
            <a:r>
              <a:rPr spc="-5" dirty="0"/>
              <a:t>immutable </a:t>
            </a:r>
            <a:r>
              <a:rPr dirty="0"/>
              <a:t>type </a:t>
            </a:r>
            <a:r>
              <a:rPr spc="-5" dirty="0"/>
              <a:t>and </a:t>
            </a:r>
            <a:r>
              <a:rPr dirty="0"/>
              <a:t>must </a:t>
            </a:r>
            <a:r>
              <a:rPr spc="-10" dirty="0"/>
              <a:t>be</a:t>
            </a:r>
            <a:r>
              <a:rPr spc="40" dirty="0"/>
              <a:t> </a:t>
            </a:r>
            <a:r>
              <a:rPr spc="-5" dirty="0"/>
              <a:t>unique.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66175" y="6547815"/>
            <a:ext cx="94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3E3E3E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2483" y="4448195"/>
            <a:ext cx="6049128" cy="428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87" y="583691"/>
            <a:ext cx="8139683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5836" y="1747774"/>
            <a:ext cx="7979409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While indexing is used with </a:t>
            </a:r>
            <a:r>
              <a:rPr sz="2000" spc="-5" dirty="0">
                <a:latin typeface="Arial"/>
                <a:cs typeface="Arial"/>
              </a:rPr>
              <a:t>other </a:t>
            </a:r>
            <a:r>
              <a:rPr sz="2000" dirty="0">
                <a:latin typeface="Arial"/>
                <a:cs typeface="Arial"/>
              </a:rPr>
              <a:t>container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to access values,  dictionary uses keys. Key can be used either inside square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brackets  or with the get()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  <a:p>
            <a:pPr marL="332740" marR="700405" indent="-320040">
              <a:lnSpc>
                <a:spcPct val="100000"/>
              </a:lnSpc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difference </a:t>
            </a:r>
            <a:r>
              <a:rPr sz="2000" dirty="0">
                <a:latin typeface="Arial"/>
                <a:cs typeface="Arial"/>
              </a:rPr>
              <a:t>while using get() is that it returns </a:t>
            </a:r>
            <a:r>
              <a:rPr sz="2000" b="1" dirty="0">
                <a:latin typeface="Arial"/>
                <a:cs typeface="Arial"/>
              </a:rPr>
              <a:t>None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instead  of </a:t>
            </a:r>
            <a:r>
              <a:rPr sz="2000" b="1" spc="-5" dirty="0">
                <a:latin typeface="Arial"/>
                <a:cs typeface="Arial"/>
              </a:rPr>
              <a:t>KeyError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if the key is not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found.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429000"/>
            <a:ext cx="3962400" cy="2877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4926" y="3543300"/>
            <a:ext cx="3410329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272795"/>
            <a:ext cx="7959852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595373"/>
            <a:ext cx="78085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40894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spc="-5" dirty="0"/>
              <a:t>Dictionary are mutable. </a:t>
            </a:r>
            <a:r>
              <a:rPr spc="-25" dirty="0"/>
              <a:t>We </a:t>
            </a:r>
            <a:r>
              <a:rPr spc="-5" dirty="0"/>
              <a:t>can add new </a:t>
            </a:r>
            <a:r>
              <a:rPr dirty="0"/>
              <a:t>items </a:t>
            </a:r>
            <a:r>
              <a:rPr spc="-5" dirty="0"/>
              <a:t>or  </a:t>
            </a:r>
            <a:r>
              <a:rPr dirty="0"/>
              <a:t>change the value of </a:t>
            </a:r>
            <a:r>
              <a:rPr spc="-5" dirty="0"/>
              <a:t>existing </a:t>
            </a:r>
            <a:r>
              <a:rPr dirty="0"/>
              <a:t>items using assignment  </a:t>
            </a:r>
            <a:r>
              <a:rPr spc="-15" dirty="0"/>
              <a:t>operator.</a:t>
            </a:r>
          </a:p>
          <a:p>
            <a:pPr marL="332105" marR="5080" indent="-320040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105" algn="l"/>
                <a:tab pos="332740" algn="l"/>
              </a:tabLst>
            </a:pPr>
            <a:r>
              <a:rPr dirty="0"/>
              <a:t>If the key </a:t>
            </a:r>
            <a:r>
              <a:rPr spc="-5" dirty="0"/>
              <a:t>is already present, value </a:t>
            </a:r>
            <a:r>
              <a:rPr dirty="0"/>
              <a:t>gets </a:t>
            </a:r>
            <a:r>
              <a:rPr spc="-5" dirty="0"/>
              <a:t>updated, else a  new </a:t>
            </a:r>
            <a:r>
              <a:rPr dirty="0"/>
              <a:t>key: </a:t>
            </a:r>
            <a:r>
              <a:rPr spc="-5" dirty="0"/>
              <a:t>value pair is added </a:t>
            </a:r>
            <a:r>
              <a:rPr dirty="0"/>
              <a:t>to the</a:t>
            </a:r>
            <a:r>
              <a:rPr spc="75" dirty="0"/>
              <a:t> </a:t>
            </a:r>
            <a:r>
              <a:rPr spc="-20" dirty="0"/>
              <a:t>dictionary.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609202"/>
            <a:ext cx="6772656" cy="2715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579119"/>
            <a:ext cx="8033004" cy="50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520697"/>
            <a:ext cx="78860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80555"/>
              <a:buChar char=""/>
              <a:tabLst>
                <a:tab pos="332105" algn="l"/>
                <a:tab pos="332740" algn="l"/>
              </a:tabLst>
            </a:pPr>
            <a:r>
              <a:rPr sz="1800" spc="-1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remove a particular </a:t>
            </a:r>
            <a:r>
              <a:rPr sz="1800" dirty="0">
                <a:latin typeface="Arial"/>
                <a:cs typeface="Arial"/>
              </a:rPr>
              <a:t>item </a:t>
            </a:r>
            <a:r>
              <a:rPr sz="1800" spc="-5" dirty="0">
                <a:latin typeface="Arial"/>
                <a:cs typeface="Arial"/>
              </a:rPr>
              <a:t>in a dictionary by using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method pop(). 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method removes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item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provided </a:t>
            </a:r>
            <a:r>
              <a:rPr sz="1800" dirty="0">
                <a:latin typeface="Arial"/>
                <a:cs typeface="Arial"/>
              </a:rPr>
              <a:t>key </a:t>
            </a:r>
            <a:r>
              <a:rPr sz="1800" spc="-5" dirty="0">
                <a:latin typeface="Arial"/>
                <a:cs typeface="Arial"/>
              </a:rPr>
              <a:t>and returns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80555"/>
              <a:buChar char=""/>
              <a:tabLst>
                <a:tab pos="332105" algn="l"/>
                <a:tab pos="332740" algn="l"/>
              </a:tabLst>
            </a:pPr>
            <a:r>
              <a:rPr sz="1800" spc="-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the items </a:t>
            </a:r>
            <a:r>
              <a:rPr sz="1800" spc="-5" dirty="0">
                <a:latin typeface="Arial"/>
                <a:cs typeface="Arial"/>
              </a:rPr>
              <a:t>can be removed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once using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clear()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method.</a:t>
            </a:r>
            <a:endParaRPr sz="1800">
              <a:latin typeface="Arial"/>
              <a:cs typeface="Arial"/>
            </a:endParaRPr>
          </a:p>
          <a:p>
            <a:pPr marL="332105" marR="209550" indent="-320040">
              <a:lnSpc>
                <a:spcPct val="100000"/>
              </a:lnSpc>
              <a:buClr>
                <a:srgbClr val="EFAC00"/>
              </a:buClr>
              <a:buSzPct val="80555"/>
              <a:buChar char=""/>
              <a:tabLst>
                <a:tab pos="332105" algn="l"/>
                <a:tab pos="332740" algn="l"/>
              </a:tabLst>
            </a:pPr>
            <a:r>
              <a:rPr sz="1800" spc="-1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also use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del </a:t>
            </a:r>
            <a:r>
              <a:rPr sz="1800" spc="-10" dirty="0">
                <a:latin typeface="Arial"/>
                <a:cs typeface="Arial"/>
              </a:rPr>
              <a:t>keyword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remove individual </a:t>
            </a:r>
            <a:r>
              <a:rPr sz="1800" dirty="0">
                <a:latin typeface="Arial"/>
                <a:cs typeface="Arial"/>
              </a:rPr>
              <a:t>items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entire  dictionary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itself.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3086100"/>
            <a:ext cx="6676644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4791090"/>
            <a:ext cx="6620256" cy="1429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579119"/>
            <a:ext cx="8033004" cy="50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6018276" cy="2821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565404"/>
            <a:ext cx="6481572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5836" y="1899869"/>
            <a:ext cx="7139940" cy="932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dirty="0">
                <a:latin typeface="Arial"/>
                <a:cs typeface="Arial"/>
              </a:rPr>
              <a:t>The method, popitem() can be used to remove and return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ts val="2365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arbitrary item </a:t>
            </a:r>
            <a:r>
              <a:rPr sz="2000" spc="-30" dirty="0">
                <a:latin typeface="Arial"/>
                <a:cs typeface="Arial"/>
              </a:rPr>
              <a:t>(key, </a:t>
            </a:r>
            <a:r>
              <a:rPr sz="2000" dirty="0">
                <a:latin typeface="Arial"/>
                <a:cs typeface="Arial"/>
              </a:rPr>
              <a:t>value) form 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dictionary.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ts val="2365"/>
              </a:lnSpc>
              <a:buClr>
                <a:srgbClr val="EFAC00"/>
              </a:buClr>
              <a:buSzPct val="80000"/>
              <a:buChar char=""/>
              <a:tabLst>
                <a:tab pos="332105" algn="l"/>
                <a:tab pos="332740" algn="l"/>
              </a:tabLst>
            </a:pPr>
            <a:r>
              <a:rPr sz="2000" spc="-145" dirty="0">
                <a:latin typeface="Arial"/>
                <a:cs typeface="Arial"/>
              </a:rPr>
              <a:t>Raises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KeyError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if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dictionary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empty.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908" y="3276600"/>
            <a:ext cx="6054135" cy="2246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65404"/>
            <a:ext cx="7915656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8249" y="1607124"/>
            <a:ext cx="5449690" cy="4611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615</Words>
  <Application>Microsoft Office PowerPoint</Application>
  <PresentationFormat>On-screen Show (4:3)</PresentationFormat>
  <Paragraphs>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 Creating a dictionary is as simple as placing items inside curly braces {} separated by comma.</vt:lpstr>
      <vt:lpstr>Slide 4</vt:lpstr>
      <vt:lpstr>Dictionary are mutable. We can add new items or  change the value of existing items using assignment  operator. If the key is already present, value gets updated, else a  new key: value pair is added to the dictionary.</vt:lpstr>
      <vt:lpstr>Slide 6</vt:lpstr>
      <vt:lpstr>Slide 7</vt:lpstr>
      <vt:lpstr>Slide 8</vt:lpstr>
      <vt:lpstr>Slide 9</vt:lpstr>
      <vt:lpstr> We can test if a key is in a dictionary or not using the keyword in. Notice  that membership test is for keys only, not for values.</vt:lpstr>
      <vt:lpstr> Using a for loop we can iterate through each  key in a dictionary.</vt:lpstr>
      <vt:lpstr>Slide 12</vt:lpstr>
      <vt:lpstr>Slide 13</vt:lpstr>
      <vt:lpstr>Slide 14</vt:lpstr>
      <vt:lpstr>Slide 15</vt:lpstr>
      <vt:lpstr>Slide 16</vt:lpstr>
      <vt:lpstr>Slide 17</vt:lpstr>
      <vt:lpstr> If you know how to access a dictionary, you can also  assign a new value to it. To add a new key-value pair to  countryCapitals, you can use something like this:</vt:lpstr>
      <vt:lpstr>Slide 19</vt:lpstr>
      <vt:lpstr>Slide 20</vt:lpstr>
      <vt:lpstr>Create a Dictionary which records the major  cities of each state. {state : [major cities] }</vt:lpstr>
      <vt:lpstr> Dictionaries can contain key:value pairs  where the values are again dictionaries.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Amirkhan</cp:lastModifiedBy>
  <cp:revision>2</cp:revision>
  <dcterms:created xsi:type="dcterms:W3CDTF">2022-04-11T13:57:57Z</dcterms:created>
  <dcterms:modified xsi:type="dcterms:W3CDTF">2022-04-11T14:20:58Z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2022-04-11T00:00:00Z</vt:filetime>
  </property>
</Properties>
</file>