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17259"/>
            <a:ext cx="9144000" cy="103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6750"/>
            <a:ext cx="9144000" cy="44450"/>
          </a:xfrm>
          <a:custGeom>
            <a:avLst/>
            <a:gdLst/>
            <a:ahLst/>
            <a:cxnLst/>
            <a:rect l="l" t="t" r="r" b="b"/>
            <a:pathLst>
              <a:path w="9144000" h="44450">
                <a:moveTo>
                  <a:pt x="9144000" y="0"/>
                </a:moveTo>
                <a:lnTo>
                  <a:pt x="0" y="0"/>
                </a:lnTo>
                <a:lnTo>
                  <a:pt x="0" y="44450"/>
                </a:lnTo>
                <a:lnTo>
                  <a:pt x="9144000" y="444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33830"/>
          </a:xfrm>
          <a:custGeom>
            <a:avLst/>
            <a:gdLst/>
            <a:ahLst/>
            <a:cxnLst/>
            <a:rect l="l" t="t" r="r" b="b"/>
            <a:pathLst>
              <a:path w="9144000" h="1433830">
                <a:moveTo>
                  <a:pt x="9144000" y="0"/>
                </a:moveTo>
                <a:lnTo>
                  <a:pt x="0" y="0"/>
                </a:lnTo>
                <a:lnTo>
                  <a:pt x="0" y="1433576"/>
                </a:lnTo>
                <a:lnTo>
                  <a:pt x="9144000" y="14335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2023" y="256031"/>
            <a:ext cx="6309360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17259"/>
            <a:ext cx="9144000" cy="1037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6750"/>
            <a:ext cx="9144000" cy="44450"/>
          </a:xfrm>
          <a:custGeom>
            <a:avLst/>
            <a:gdLst/>
            <a:ahLst/>
            <a:cxnLst/>
            <a:rect l="l" t="t" r="r" b="b"/>
            <a:pathLst>
              <a:path w="9144000" h="44450">
                <a:moveTo>
                  <a:pt x="9144000" y="0"/>
                </a:moveTo>
                <a:lnTo>
                  <a:pt x="0" y="0"/>
                </a:lnTo>
                <a:lnTo>
                  <a:pt x="0" y="44450"/>
                </a:lnTo>
                <a:lnTo>
                  <a:pt x="9144000" y="444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33830"/>
          </a:xfrm>
          <a:custGeom>
            <a:avLst/>
            <a:gdLst/>
            <a:ahLst/>
            <a:cxnLst/>
            <a:rect l="l" t="t" r="r" b="b"/>
            <a:pathLst>
              <a:path w="9144000" h="1433830">
                <a:moveTo>
                  <a:pt x="9144000" y="0"/>
                </a:moveTo>
                <a:lnTo>
                  <a:pt x="0" y="0"/>
                </a:lnTo>
                <a:lnTo>
                  <a:pt x="0" y="1433576"/>
                </a:lnTo>
                <a:lnTo>
                  <a:pt x="9144000" y="14335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2068" y="1659382"/>
            <a:ext cx="8039862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3041650"/>
            <a:ext cx="7562850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programiz.com/python-programming/list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programiz.com/python-programming/dictiona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www.programiz.com/python-programming/tuple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programiz.com/python-programming/st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634"/>
            <a:chOff x="0" y="0"/>
            <a:chExt cx="9144000" cy="685863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35880"/>
            </a:xfrm>
            <a:custGeom>
              <a:avLst/>
              <a:gdLst/>
              <a:ahLst/>
              <a:cxnLst/>
              <a:rect l="l" t="t" r="r" b="b"/>
              <a:pathLst>
                <a:path w="9144000" h="5135880">
                  <a:moveTo>
                    <a:pt x="9144000" y="0"/>
                  </a:moveTo>
                  <a:lnTo>
                    <a:pt x="0" y="0"/>
                  </a:lnTo>
                  <a:lnTo>
                    <a:pt x="0" y="5135626"/>
                  </a:lnTo>
                  <a:lnTo>
                    <a:pt x="9144000" y="513562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103876"/>
              <a:ext cx="9144000" cy="112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127561"/>
              <a:ext cx="9144000" cy="46355"/>
            </a:xfrm>
            <a:custGeom>
              <a:avLst/>
              <a:gdLst/>
              <a:ahLst/>
              <a:cxnLst/>
              <a:rect l="l" t="t" r="r" b="b"/>
              <a:pathLst>
                <a:path w="9144000" h="46354">
                  <a:moveTo>
                    <a:pt x="9144000" y="0"/>
                  </a:moveTo>
                  <a:lnTo>
                    <a:pt x="0" y="0"/>
                  </a:lnTo>
                  <a:lnTo>
                    <a:pt x="0" y="46037"/>
                  </a:lnTo>
                  <a:lnTo>
                    <a:pt x="9144000" y="4603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6908" y="3163824"/>
              <a:ext cx="3602736" cy="91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36" y="1670049"/>
            <a:ext cx="72885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lang="en-US" sz="2250" spc="-595" dirty="0" smtClean="0">
                <a:solidFill>
                  <a:srgbClr val="EFAC00"/>
                </a:solidFill>
              </a:rPr>
              <a:t>2.                        </a:t>
            </a:r>
            <a:r>
              <a:rPr sz="2800" spc="-5" dirty="0" smtClean="0"/>
              <a:t>Read </a:t>
            </a:r>
            <a:r>
              <a:rPr sz="2800" spc="-5" dirty="0"/>
              <a:t>a </a:t>
            </a:r>
            <a:r>
              <a:rPr sz="2800" dirty="0"/>
              <a:t>string </a:t>
            </a:r>
            <a:r>
              <a:rPr sz="2800" spc="-5" dirty="0"/>
              <a:t>and find the </a:t>
            </a:r>
            <a:r>
              <a:rPr sz="2800" dirty="0"/>
              <a:t>number </a:t>
            </a:r>
            <a:r>
              <a:rPr sz="2800" spc="-5" dirty="0"/>
              <a:t>of unique  </a:t>
            </a:r>
            <a:r>
              <a:rPr sz="2800" dirty="0"/>
              <a:t>characters </a:t>
            </a:r>
            <a:r>
              <a:rPr sz="2800" spc="-5" dirty="0"/>
              <a:t>in</a:t>
            </a:r>
            <a:r>
              <a:rPr sz="2800" spc="-20" dirty="0"/>
              <a:t> </a:t>
            </a:r>
            <a:r>
              <a:rPr sz="2800" spc="-5" dirty="0"/>
              <a:t>it.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681037" y="3048000"/>
            <a:ext cx="756285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508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Char char=""/>
              <a:tabLst>
                <a:tab pos="398145" algn="l"/>
                <a:tab pos="398780" algn="l"/>
              </a:tabLst>
            </a:pPr>
            <a:r>
              <a:rPr spc="-125" dirty="0"/>
              <a:t>Sets </a:t>
            </a:r>
            <a:r>
              <a:rPr spc="-130" dirty="0"/>
              <a:t>can </a:t>
            </a:r>
            <a:r>
              <a:rPr spc="-95" dirty="0"/>
              <a:t>be </a:t>
            </a:r>
            <a:r>
              <a:rPr spc="-130" dirty="0"/>
              <a:t>used </a:t>
            </a:r>
            <a:r>
              <a:rPr spc="50" dirty="0"/>
              <a:t>to </a:t>
            </a:r>
            <a:r>
              <a:rPr spc="-75" dirty="0"/>
              <a:t>carry </a:t>
            </a:r>
            <a:r>
              <a:rPr spc="5" dirty="0"/>
              <a:t>out </a:t>
            </a:r>
            <a:r>
              <a:rPr spc="-45" dirty="0"/>
              <a:t>mathematical </a:t>
            </a:r>
            <a:r>
              <a:rPr spc="-75" dirty="0"/>
              <a:t>set </a:t>
            </a:r>
            <a:r>
              <a:rPr spc="-65" dirty="0"/>
              <a:t>operations  </a:t>
            </a:r>
            <a:r>
              <a:rPr spc="-50" dirty="0"/>
              <a:t>like</a:t>
            </a:r>
            <a:r>
              <a:rPr spc="-180" dirty="0"/>
              <a:t> </a:t>
            </a:r>
            <a:r>
              <a:rPr spc="-50" dirty="0"/>
              <a:t>union,</a:t>
            </a:r>
            <a:r>
              <a:rPr spc="-180" dirty="0"/>
              <a:t> </a:t>
            </a:r>
            <a:r>
              <a:rPr spc="-45" dirty="0"/>
              <a:t>intersection,</a:t>
            </a:r>
            <a:r>
              <a:rPr spc="-155" dirty="0"/>
              <a:t> </a:t>
            </a:r>
            <a:r>
              <a:rPr spc="-50" dirty="0"/>
              <a:t>difference</a:t>
            </a:r>
            <a:r>
              <a:rPr spc="-190" dirty="0"/>
              <a:t> </a:t>
            </a:r>
            <a:r>
              <a:rPr spc="-95" dirty="0"/>
              <a:t>and</a:t>
            </a:r>
            <a:r>
              <a:rPr spc="-175" dirty="0"/>
              <a:t> </a:t>
            </a:r>
            <a:r>
              <a:rPr spc="-50" dirty="0"/>
              <a:t>symmetric</a:t>
            </a:r>
            <a:r>
              <a:rPr spc="-185" dirty="0"/>
              <a:t> </a:t>
            </a:r>
            <a:r>
              <a:rPr spc="-50" dirty="0"/>
              <a:t>difference.</a:t>
            </a:r>
          </a:p>
          <a:p>
            <a:pPr marL="398780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98145" algn="l"/>
                <a:tab pos="398780" algn="l"/>
              </a:tabLst>
            </a:pPr>
            <a:r>
              <a:rPr spc="-190" dirty="0"/>
              <a:t>We</a:t>
            </a:r>
            <a:r>
              <a:rPr spc="-210" dirty="0"/>
              <a:t> </a:t>
            </a:r>
            <a:r>
              <a:rPr spc="-130" dirty="0"/>
              <a:t>can</a:t>
            </a:r>
            <a:r>
              <a:rPr spc="-204" dirty="0"/>
              <a:t> </a:t>
            </a:r>
            <a:r>
              <a:rPr spc="-55" dirty="0"/>
              <a:t>do</a:t>
            </a:r>
            <a:r>
              <a:rPr spc="-190" dirty="0"/>
              <a:t> </a:t>
            </a:r>
            <a:r>
              <a:rPr spc="-35" dirty="0"/>
              <a:t>this</a:t>
            </a:r>
            <a:r>
              <a:rPr spc="-180" dirty="0"/>
              <a:t> </a:t>
            </a:r>
            <a:r>
              <a:rPr spc="20" dirty="0"/>
              <a:t>with</a:t>
            </a:r>
            <a:r>
              <a:rPr spc="-165" dirty="0"/>
              <a:t> </a:t>
            </a:r>
            <a:r>
              <a:rPr spc="-60" dirty="0"/>
              <a:t>operators</a:t>
            </a:r>
            <a:r>
              <a:rPr spc="-210" dirty="0"/>
              <a:t> </a:t>
            </a:r>
            <a:r>
              <a:rPr spc="-30" dirty="0"/>
              <a:t>or</a:t>
            </a:r>
            <a:r>
              <a:rPr spc="-195" dirty="0"/>
              <a:t> </a:t>
            </a:r>
            <a:r>
              <a:rPr spc="-55" dirty="0"/>
              <a:t>methods.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86400" y="3413836"/>
            <a:ext cx="2514600" cy="2618740"/>
            <a:chOff x="5486400" y="3413836"/>
            <a:chExt cx="2514600" cy="2618740"/>
          </a:xfrm>
        </p:grpSpPr>
        <p:sp>
          <p:nvSpPr>
            <p:cNvPr id="4" name="object 4"/>
            <p:cNvSpPr/>
            <p:nvPr/>
          </p:nvSpPr>
          <p:spPr>
            <a:xfrm>
              <a:off x="5486400" y="3413836"/>
              <a:ext cx="2514600" cy="707390"/>
            </a:xfrm>
            <a:custGeom>
              <a:avLst/>
              <a:gdLst/>
              <a:ahLst/>
              <a:cxnLst/>
              <a:rect l="l" t="t" r="r" b="b"/>
              <a:pathLst>
                <a:path w="2514600" h="707389">
                  <a:moveTo>
                    <a:pt x="2514600" y="0"/>
                  </a:moveTo>
                  <a:lnTo>
                    <a:pt x="0" y="0"/>
                  </a:lnTo>
                  <a:lnTo>
                    <a:pt x="0" y="706932"/>
                  </a:lnTo>
                  <a:lnTo>
                    <a:pt x="2514600" y="706932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8E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400" y="4120756"/>
              <a:ext cx="2514600" cy="565785"/>
            </a:xfrm>
            <a:custGeom>
              <a:avLst/>
              <a:gdLst/>
              <a:ahLst/>
              <a:cxnLst/>
              <a:rect l="l" t="t" r="r" b="b"/>
              <a:pathLst>
                <a:path w="2514600" h="565785">
                  <a:moveTo>
                    <a:pt x="2514600" y="0"/>
                  </a:moveTo>
                  <a:lnTo>
                    <a:pt x="0" y="0"/>
                  </a:lnTo>
                  <a:lnTo>
                    <a:pt x="0" y="565543"/>
                  </a:lnTo>
                  <a:lnTo>
                    <a:pt x="2514600" y="565543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B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0" y="4686236"/>
              <a:ext cx="2514600" cy="494030"/>
            </a:xfrm>
            <a:custGeom>
              <a:avLst/>
              <a:gdLst/>
              <a:ahLst/>
              <a:cxnLst/>
              <a:rect l="l" t="t" r="r" b="b"/>
              <a:pathLst>
                <a:path w="2514600" h="494029">
                  <a:moveTo>
                    <a:pt x="2514600" y="0"/>
                  </a:moveTo>
                  <a:lnTo>
                    <a:pt x="0" y="0"/>
                  </a:lnTo>
                  <a:lnTo>
                    <a:pt x="0" y="493839"/>
                  </a:lnTo>
                  <a:lnTo>
                    <a:pt x="2514600" y="493839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8E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5180126"/>
              <a:ext cx="2514600" cy="852805"/>
            </a:xfrm>
            <a:custGeom>
              <a:avLst/>
              <a:gdLst/>
              <a:ahLst/>
              <a:cxnLst/>
              <a:rect l="l" t="t" r="r" b="b"/>
              <a:pathLst>
                <a:path w="2514600" h="852804">
                  <a:moveTo>
                    <a:pt x="2514600" y="0"/>
                  </a:moveTo>
                  <a:lnTo>
                    <a:pt x="0" y="0"/>
                  </a:lnTo>
                  <a:lnTo>
                    <a:pt x="0" y="852373"/>
                  </a:lnTo>
                  <a:lnTo>
                    <a:pt x="2514600" y="852373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B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0850" y="3041650"/>
          <a:ext cx="7543800" cy="2984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  <a:gridCol w="2514600"/>
                <a:gridCol w="25146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</a:tr>
              <a:tr h="7070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union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|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65531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intersection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37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difference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524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symmetric_difference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^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638800" y="3494570"/>
            <a:ext cx="2227580" cy="2525395"/>
            <a:chOff x="5638800" y="3494570"/>
            <a:chExt cx="2227580" cy="2525395"/>
          </a:xfrm>
        </p:grpSpPr>
        <p:sp>
          <p:nvSpPr>
            <p:cNvPr id="10" name="object 10"/>
            <p:cNvSpPr/>
            <p:nvPr/>
          </p:nvSpPr>
          <p:spPr>
            <a:xfrm>
              <a:off x="5638800" y="3494570"/>
              <a:ext cx="1066800" cy="620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400" y="4190999"/>
              <a:ext cx="1036637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8800" y="4800663"/>
              <a:ext cx="1066800" cy="6270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8000" y="5410200"/>
              <a:ext cx="1008062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" y="1828800"/>
            <a:ext cx="3819525" cy="1857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150" y="4724400"/>
            <a:ext cx="4391025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734" y="1697732"/>
            <a:ext cx="8928100" cy="4127500"/>
            <a:chOff x="173734" y="1697732"/>
            <a:chExt cx="8928100" cy="4127500"/>
          </a:xfrm>
        </p:grpSpPr>
        <p:sp>
          <p:nvSpPr>
            <p:cNvPr id="3" name="object 3"/>
            <p:cNvSpPr/>
            <p:nvPr/>
          </p:nvSpPr>
          <p:spPr>
            <a:xfrm>
              <a:off x="173734" y="1697732"/>
              <a:ext cx="8927595" cy="4126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1752599"/>
              <a:ext cx="8763000" cy="396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550" y="1733549"/>
              <a:ext cx="8801100" cy="4000500"/>
            </a:xfrm>
            <a:custGeom>
              <a:avLst/>
              <a:gdLst/>
              <a:ahLst/>
              <a:cxnLst/>
              <a:rect l="l" t="t" r="r" b="b"/>
              <a:pathLst>
                <a:path w="8801100" h="4000500">
                  <a:moveTo>
                    <a:pt x="0" y="4000500"/>
                  </a:moveTo>
                  <a:lnTo>
                    <a:pt x="8801100" y="4000500"/>
                  </a:lnTo>
                  <a:lnTo>
                    <a:pt x="8801100" y="0"/>
                  </a:lnTo>
                  <a:lnTo>
                    <a:pt x="0" y="0"/>
                  </a:lnTo>
                  <a:lnTo>
                    <a:pt x="0" y="40005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2334" y="1697732"/>
            <a:ext cx="8374380" cy="4127500"/>
            <a:chOff x="402334" y="1697732"/>
            <a:chExt cx="8374380" cy="4127500"/>
          </a:xfrm>
        </p:grpSpPr>
        <p:sp>
          <p:nvSpPr>
            <p:cNvPr id="3" name="object 3"/>
            <p:cNvSpPr/>
            <p:nvPr/>
          </p:nvSpPr>
          <p:spPr>
            <a:xfrm>
              <a:off x="402334" y="1697732"/>
              <a:ext cx="8374383" cy="4126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199" y="1752599"/>
              <a:ext cx="8210677" cy="396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149" y="1733549"/>
              <a:ext cx="8249284" cy="4000500"/>
            </a:xfrm>
            <a:custGeom>
              <a:avLst/>
              <a:gdLst/>
              <a:ahLst/>
              <a:cxnLst/>
              <a:rect l="l" t="t" r="r" b="b"/>
              <a:pathLst>
                <a:path w="8249284" h="4000500">
                  <a:moveTo>
                    <a:pt x="0" y="4000500"/>
                  </a:moveTo>
                  <a:lnTo>
                    <a:pt x="8248777" y="4000500"/>
                  </a:lnTo>
                  <a:lnTo>
                    <a:pt x="8248777" y="0"/>
                  </a:lnTo>
                  <a:lnTo>
                    <a:pt x="0" y="0"/>
                  </a:lnTo>
                  <a:lnTo>
                    <a:pt x="0" y="40005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905000"/>
            <a:ext cx="7164162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256031"/>
            <a:ext cx="6803135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9636" y="1662430"/>
            <a:ext cx="81553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60" dirty="0">
                <a:latin typeface="Arial"/>
                <a:cs typeface="Arial"/>
              </a:rPr>
              <a:t>We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have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seen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applications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i="1" spc="-80" dirty="0">
                <a:latin typeface="Arial"/>
                <a:cs typeface="Arial"/>
              </a:rPr>
              <a:t>union,</a:t>
            </a:r>
            <a:r>
              <a:rPr sz="2000" i="1" spc="-160" dirty="0">
                <a:latin typeface="Arial"/>
                <a:cs typeface="Arial"/>
              </a:rPr>
              <a:t> </a:t>
            </a:r>
            <a:r>
              <a:rPr sz="2000" i="1" spc="-75" dirty="0">
                <a:latin typeface="Arial"/>
                <a:cs typeface="Arial"/>
              </a:rPr>
              <a:t>intersection,</a:t>
            </a:r>
            <a:endParaRPr sz="2000">
              <a:latin typeface="Arial"/>
              <a:cs typeface="Arial"/>
            </a:endParaRPr>
          </a:p>
          <a:p>
            <a:pPr marL="332740" marR="5080">
              <a:lnSpc>
                <a:spcPct val="100000"/>
              </a:lnSpc>
            </a:pPr>
            <a:r>
              <a:rPr sz="2000" i="1" spc="-85" dirty="0">
                <a:latin typeface="Arial"/>
                <a:cs typeface="Arial"/>
              </a:rPr>
              <a:t>difference</a:t>
            </a:r>
            <a:r>
              <a:rPr sz="2000" i="1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symmetric</a:t>
            </a:r>
            <a:r>
              <a:rPr sz="2000" i="1" spc="-175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difference</a:t>
            </a:r>
            <a:r>
              <a:rPr sz="2000" i="1" spc="-19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operations,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these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operations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not  </a:t>
            </a:r>
            <a:r>
              <a:rPr sz="2000" spc="-85" dirty="0">
                <a:latin typeface="Arial"/>
                <a:cs typeface="Arial"/>
              </a:rPr>
              <a:t>make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changes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mutations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set.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80000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2000" b="1" spc="-75" dirty="0">
                <a:latin typeface="Trebuchet MS"/>
                <a:cs typeface="Trebuchet MS"/>
              </a:rPr>
              <a:t>We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can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use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the</a:t>
            </a:r>
            <a:r>
              <a:rPr sz="2000" b="1" spc="-165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Trebuchet MS"/>
                <a:cs typeface="Trebuchet MS"/>
              </a:rPr>
              <a:t>following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operations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to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create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mutations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to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a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set: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3041650"/>
          <a:ext cx="8610599" cy="3541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/>
                <a:gridCol w="1297305"/>
                <a:gridCol w="3747134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</a:tr>
              <a:tr h="70700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update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|=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Update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adding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elements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iterable/another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set.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80" dirty="0">
                          <a:latin typeface="Trebuchet MS"/>
                          <a:cs typeface="Trebuchet MS"/>
                        </a:rPr>
                        <a:t>intersection_update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&amp;=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83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Update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keeping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found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iterable/another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set.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</a:tr>
              <a:tr h="6400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Difference_update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-=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22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Update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removing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elements 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found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iterable/another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set.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</a:tr>
              <a:tr h="9144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symmetric_difference_update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^=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7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Update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keeping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found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either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 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both.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828038"/>
            <a:ext cx="781367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80" dirty="0">
                <a:latin typeface="Arial"/>
                <a:cs typeface="Arial"/>
              </a:rPr>
              <a:t>Isdisjoint–</a:t>
            </a:r>
            <a:r>
              <a:rPr sz="3200" spc="-50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This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method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will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return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True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if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two  </a:t>
            </a:r>
            <a:r>
              <a:rPr sz="3200" spc="-95" dirty="0">
                <a:latin typeface="Arial"/>
                <a:cs typeface="Arial"/>
              </a:rPr>
              <a:t>set </a:t>
            </a:r>
            <a:r>
              <a:rPr sz="3200" spc="-155" dirty="0">
                <a:latin typeface="Arial"/>
                <a:cs typeface="Arial"/>
              </a:rPr>
              <a:t>have </a:t>
            </a:r>
            <a:r>
              <a:rPr sz="3200" spc="-210" dirty="0">
                <a:latin typeface="Arial"/>
                <a:cs typeface="Arial"/>
              </a:rPr>
              <a:t>a </a:t>
            </a:r>
            <a:r>
              <a:rPr sz="3200" spc="-40" dirty="0">
                <a:latin typeface="Arial"/>
                <a:cs typeface="Arial"/>
              </a:rPr>
              <a:t>null</a:t>
            </a:r>
            <a:r>
              <a:rPr sz="3200" spc="-64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intersection</a:t>
            </a:r>
            <a:endParaRPr sz="3200">
              <a:latin typeface="Arial"/>
              <a:cs typeface="Arial"/>
            </a:endParaRPr>
          </a:p>
          <a:p>
            <a:pPr marL="332105" marR="880744" indent="-320040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150" dirty="0">
                <a:latin typeface="Arial"/>
                <a:cs typeface="Arial"/>
              </a:rPr>
              <a:t>Issubset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220" dirty="0">
                <a:latin typeface="Arial"/>
                <a:cs typeface="Arial"/>
              </a:rPr>
              <a:t>–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This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method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reports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whether  </a:t>
            </a:r>
            <a:r>
              <a:rPr sz="3200" spc="-60" dirty="0">
                <a:latin typeface="Arial"/>
                <a:cs typeface="Arial"/>
              </a:rPr>
              <a:t>another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set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contains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this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set</a:t>
            </a:r>
            <a:endParaRPr sz="3200">
              <a:latin typeface="Arial"/>
              <a:cs typeface="Arial"/>
            </a:endParaRPr>
          </a:p>
          <a:p>
            <a:pPr marL="332105" marR="58419" indent="-320040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135" dirty="0">
                <a:latin typeface="Arial"/>
                <a:cs typeface="Arial"/>
              </a:rPr>
              <a:t>Issuperset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–</a:t>
            </a:r>
            <a:r>
              <a:rPr sz="3200" spc="-47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This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method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will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report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whether  </a:t>
            </a:r>
            <a:r>
              <a:rPr sz="3200" spc="-35" dirty="0">
                <a:latin typeface="Arial"/>
                <a:cs typeface="Arial"/>
              </a:rPr>
              <a:t>this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set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contains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another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set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2023998"/>
            <a:ext cx="7991475" cy="271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256031"/>
            <a:ext cx="3547872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34134"/>
            <a:ext cx="75622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80" dirty="0">
                <a:latin typeface="Arial"/>
                <a:cs typeface="Arial"/>
              </a:rPr>
              <a:t>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set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unordered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collection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items.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Every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element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  </a:t>
            </a:r>
            <a:r>
              <a:rPr sz="2400" spc="-80" dirty="0">
                <a:latin typeface="Arial"/>
                <a:cs typeface="Arial"/>
              </a:rPr>
              <a:t>unique </a:t>
            </a:r>
            <a:r>
              <a:rPr sz="2400" spc="-95" dirty="0">
                <a:latin typeface="Arial"/>
                <a:cs typeface="Arial"/>
              </a:rPr>
              <a:t>and </a:t>
            </a:r>
            <a:r>
              <a:rPr sz="2400" spc="-45" dirty="0">
                <a:latin typeface="Arial"/>
                <a:cs typeface="Arial"/>
              </a:rPr>
              <a:t>must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be </a:t>
            </a:r>
            <a:r>
              <a:rPr sz="2400" spc="-30" dirty="0">
                <a:latin typeface="Arial"/>
                <a:cs typeface="Arial"/>
              </a:rPr>
              <a:t>immutable.</a:t>
            </a:r>
            <a:endParaRPr sz="2400">
              <a:latin typeface="Arial"/>
              <a:cs typeface="Arial"/>
            </a:endParaRPr>
          </a:p>
          <a:p>
            <a:pPr marL="332105" marR="133985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95" dirty="0">
                <a:latin typeface="Arial"/>
                <a:cs typeface="Arial"/>
              </a:rPr>
              <a:t>However,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set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itself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mutable.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We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add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remove  </a:t>
            </a:r>
            <a:r>
              <a:rPr sz="2400" spc="-40" dirty="0">
                <a:latin typeface="Arial"/>
                <a:cs typeface="Arial"/>
              </a:rPr>
              <a:t>items </a:t>
            </a:r>
            <a:r>
              <a:rPr sz="2400" spc="10" dirty="0">
                <a:latin typeface="Arial"/>
                <a:cs typeface="Arial"/>
              </a:rPr>
              <a:t>from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 marL="332105" marR="52705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125" dirty="0">
                <a:latin typeface="Arial"/>
                <a:cs typeface="Arial"/>
              </a:rPr>
              <a:t>Sets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used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perform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mathematical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set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operations  </a:t>
            </a:r>
            <a:r>
              <a:rPr sz="2400" spc="-50" dirty="0">
                <a:latin typeface="Arial"/>
                <a:cs typeface="Arial"/>
              </a:rPr>
              <a:t>like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union,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intersection,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symmetric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difference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256031"/>
            <a:ext cx="4169664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47774"/>
            <a:ext cx="784415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227329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A set is created by placing all the elements inside curly braces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{},  separated by comma or by using the built-in function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set().</a:t>
            </a:r>
            <a:endParaRPr sz="2000">
              <a:latin typeface="Arial"/>
              <a:cs typeface="Arial"/>
            </a:endParaRPr>
          </a:p>
          <a:p>
            <a:pPr marL="332105" marR="209550" indent="-320040">
              <a:lnSpc>
                <a:spcPct val="100000"/>
              </a:lnSpc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The elements can be of </a:t>
            </a:r>
            <a:r>
              <a:rPr sz="2000" spc="-5" dirty="0">
                <a:latin typeface="Arial"/>
                <a:cs typeface="Arial"/>
              </a:rPr>
              <a:t>different types </a:t>
            </a:r>
            <a:r>
              <a:rPr sz="2000" spc="-10" dirty="0">
                <a:latin typeface="Arial"/>
                <a:cs typeface="Arial"/>
              </a:rPr>
              <a:t>(integer, </a:t>
            </a:r>
            <a:r>
              <a:rPr sz="2000" spc="-5" dirty="0">
                <a:latin typeface="Arial"/>
                <a:cs typeface="Arial"/>
              </a:rPr>
              <a:t>float, </a:t>
            </a:r>
            <a:r>
              <a:rPr sz="2000" dirty="0">
                <a:latin typeface="Arial"/>
                <a:cs typeface="Arial"/>
              </a:rPr>
              <a:t>tuple,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  etc.).</a:t>
            </a:r>
            <a:endParaRPr sz="20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But a set cannot have a mutable element, like</a:t>
            </a:r>
            <a:r>
              <a:rPr sz="2000" dirty="0">
                <a:solidFill>
                  <a:srgbClr val="168AB9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Arial"/>
                <a:cs typeface="Arial"/>
                <a:hlinkClick r:id="rId3"/>
              </a:rPr>
              <a:t>list</a:t>
            </a:r>
            <a:r>
              <a:rPr sz="2000" dirty="0">
                <a:latin typeface="Arial"/>
                <a:cs typeface="Arial"/>
              </a:rPr>
              <a:t>, set or</a:t>
            </a:r>
            <a:r>
              <a:rPr sz="2000" spc="-195" dirty="0">
                <a:solidFill>
                  <a:srgbClr val="168AB9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heavy" spc="-1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Arial"/>
                <a:cs typeface="Arial"/>
                <a:hlinkClick r:id="rId4"/>
              </a:rPr>
              <a:t>dictionary</a:t>
            </a:r>
            <a:r>
              <a:rPr sz="2000" spc="-15" dirty="0">
                <a:latin typeface="Arial"/>
                <a:cs typeface="Arial"/>
              </a:rPr>
              <a:t>,  </a:t>
            </a:r>
            <a:r>
              <a:rPr sz="2000" dirty="0">
                <a:latin typeface="Arial"/>
                <a:cs typeface="Arial"/>
              </a:rPr>
              <a:t>as its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100" y="3810000"/>
            <a:ext cx="5057775" cy="2543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7900" y="3971925"/>
            <a:ext cx="1304925" cy="180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9325" y="4733925"/>
            <a:ext cx="1514475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1225" y="5591175"/>
            <a:ext cx="1409700" cy="133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36" y="1519173"/>
            <a:ext cx="584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set </a:t>
            </a:r>
            <a:r>
              <a:rPr spc="-5" dirty="0"/>
              <a:t>can contain elements of </a:t>
            </a:r>
            <a:r>
              <a:rPr spc="-10" dirty="0"/>
              <a:t>different</a:t>
            </a:r>
            <a:r>
              <a:rPr spc="-105" dirty="0"/>
              <a:t> </a:t>
            </a:r>
            <a:r>
              <a:rPr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542925" y="1981200"/>
            <a:ext cx="4019550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515" y="3979328"/>
            <a:ext cx="3611709" cy="125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5836" y="3348354"/>
            <a:ext cx="346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set </a:t>
            </a:r>
            <a:r>
              <a:rPr sz="2400" spc="-5" dirty="0">
                <a:latin typeface="Arial"/>
                <a:cs typeface="Arial"/>
              </a:rPr>
              <a:t>cannot contain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9871" y="3348354"/>
            <a:ext cx="3676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</a:t>
            </a:r>
            <a:r>
              <a:rPr sz="2400" dirty="0">
                <a:latin typeface="Arial"/>
                <a:cs typeface="Arial"/>
              </a:rPr>
              <a:t>convert </a:t>
            </a:r>
            <a:r>
              <a:rPr sz="2400" spc="-5" dirty="0">
                <a:latin typeface="Arial"/>
                <a:cs typeface="Arial"/>
              </a:rPr>
              <a:t>a list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set  using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08854" y="4157546"/>
            <a:ext cx="3974795" cy="1613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1872233"/>
            <a:ext cx="6000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" dirty="0">
                <a:latin typeface="Trebuchet MS"/>
                <a:cs typeface="Trebuchet MS"/>
              </a:rPr>
              <a:t>LIST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6" y="2508884"/>
            <a:ext cx="12947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90" dirty="0">
                <a:latin typeface="Arial"/>
                <a:cs typeface="Arial"/>
              </a:rPr>
              <a:t>append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60" dirty="0">
                <a:latin typeface="Arial"/>
                <a:cs typeface="Arial"/>
              </a:rPr>
              <a:t>extend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60" dirty="0">
                <a:latin typeface="Arial"/>
                <a:cs typeface="Arial"/>
              </a:rPr>
              <a:t>Insert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36" y="3972305"/>
            <a:ext cx="1307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160" dirty="0">
                <a:latin typeface="Arial"/>
                <a:cs typeface="Arial"/>
              </a:rPr>
              <a:t>Pop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50" dirty="0">
                <a:latin typeface="Arial"/>
                <a:cs typeface="Arial"/>
              </a:rPr>
              <a:t>rem</a:t>
            </a:r>
            <a:r>
              <a:rPr sz="2400" spc="-105" dirty="0">
                <a:latin typeface="Arial"/>
                <a:cs typeface="Arial"/>
              </a:rPr>
              <a:t>ove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9390" y="1872233"/>
            <a:ext cx="89598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00" b="1" spc="-15" dirty="0" smtClean="0">
                <a:latin typeface="Trebuchet MS"/>
                <a:cs typeface="Trebuchet MS"/>
              </a:rPr>
              <a:t>SET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6822" y="2508884"/>
            <a:ext cx="14687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90" dirty="0">
                <a:latin typeface="Arial"/>
                <a:cs typeface="Arial"/>
              </a:rPr>
              <a:t>add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65" dirty="0">
                <a:latin typeface="Arial"/>
                <a:cs typeface="Arial"/>
              </a:rPr>
              <a:t>Update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sz="1900" spc="-484" dirty="0">
                <a:solidFill>
                  <a:srgbClr val="EFAC00"/>
                </a:solidFill>
                <a:latin typeface="Arial"/>
                <a:cs typeface="Arial"/>
              </a:rPr>
              <a:t>	</a:t>
            </a:r>
            <a:r>
              <a:rPr sz="2400" dirty="0">
                <a:latin typeface="Arial"/>
                <a:cs typeface="Arial"/>
              </a:rPr>
              <a:t>-----------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6822" y="3972305"/>
            <a:ext cx="1568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sz="1900" spc="-484" dirty="0">
                <a:solidFill>
                  <a:srgbClr val="EFAC00"/>
                </a:solidFill>
                <a:latin typeface="Arial"/>
                <a:cs typeface="Arial"/>
              </a:rPr>
              <a:t>	</a:t>
            </a:r>
            <a:r>
              <a:rPr sz="2400" dirty="0">
                <a:latin typeface="Arial"/>
                <a:cs typeface="Arial"/>
              </a:rPr>
              <a:t>------------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75" dirty="0">
                <a:latin typeface="Arial"/>
                <a:cs typeface="Arial"/>
              </a:rPr>
              <a:t>remove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90" dirty="0">
                <a:latin typeface="Arial"/>
                <a:cs typeface="Arial"/>
              </a:rPr>
              <a:t>discard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256031"/>
            <a:ext cx="6423659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662430"/>
            <a:ext cx="775462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619125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00" dirty="0">
                <a:latin typeface="Arial"/>
                <a:cs typeface="Arial"/>
              </a:rPr>
              <a:t>Sets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are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mutable.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But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since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they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are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unordered,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indexing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have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no  meaning.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60" dirty="0">
                <a:latin typeface="Arial"/>
                <a:cs typeface="Arial"/>
              </a:rPr>
              <a:t>We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cannot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access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change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element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set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using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indexing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slicing.</a:t>
            </a:r>
            <a:endParaRPr sz="2000">
              <a:latin typeface="Arial"/>
              <a:cs typeface="Arial"/>
            </a:endParaRPr>
          </a:p>
          <a:p>
            <a:pPr marL="332105" marR="730885" indent="-320040">
              <a:lnSpc>
                <a:spcPct val="100000"/>
              </a:lnSpc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60" dirty="0">
                <a:latin typeface="Arial"/>
                <a:cs typeface="Arial"/>
              </a:rPr>
              <a:t>We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can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add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single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element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using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add()</a:t>
            </a:r>
            <a:r>
              <a:rPr sz="2000" b="1" spc="-22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Arial"/>
                <a:cs typeface="Arial"/>
              </a:rPr>
              <a:t>method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multiple  </a:t>
            </a:r>
            <a:r>
              <a:rPr sz="2000" spc="-60" dirty="0">
                <a:latin typeface="Arial"/>
                <a:cs typeface="Arial"/>
              </a:rPr>
              <a:t>elements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using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update()</a:t>
            </a:r>
            <a:r>
              <a:rPr sz="2000" b="1" spc="-229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Arial"/>
                <a:cs typeface="Arial"/>
              </a:rPr>
              <a:t>method.</a:t>
            </a:r>
            <a:endParaRPr sz="2000">
              <a:latin typeface="Arial"/>
              <a:cs typeface="Arial"/>
            </a:endParaRPr>
          </a:p>
          <a:p>
            <a:pPr marL="332105" marR="256540" indent="-320040">
              <a:lnSpc>
                <a:spcPct val="100000"/>
              </a:lnSpc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95" dirty="0">
                <a:latin typeface="Arial"/>
                <a:cs typeface="Arial"/>
              </a:rPr>
              <a:t>The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update()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method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can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take</a:t>
            </a:r>
            <a:r>
              <a:rPr sz="2000" spc="-140" dirty="0">
                <a:solidFill>
                  <a:srgbClr val="168AB9"/>
                </a:solidFill>
                <a:latin typeface="Arial"/>
                <a:cs typeface="Arial"/>
              </a:rPr>
              <a:t> </a:t>
            </a:r>
            <a:r>
              <a:rPr sz="2000" u="heavy" spc="-5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Arial"/>
                <a:cs typeface="Arial"/>
                <a:hlinkClick r:id="rId3"/>
              </a:rPr>
              <a:t>tuples</a:t>
            </a:r>
            <a:r>
              <a:rPr sz="2000" spc="-50" dirty="0">
                <a:latin typeface="Arial"/>
                <a:cs typeface="Arial"/>
              </a:rPr>
              <a:t>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lists,</a:t>
            </a:r>
            <a:r>
              <a:rPr sz="2000" spc="-160" dirty="0">
                <a:solidFill>
                  <a:srgbClr val="168AB9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heavy" spc="-5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Arial"/>
                <a:cs typeface="Arial"/>
                <a:hlinkClick r:id="rId4"/>
              </a:rPr>
              <a:t>strings</a:t>
            </a:r>
            <a:r>
              <a:rPr sz="2000" spc="-160" dirty="0">
                <a:solidFill>
                  <a:srgbClr val="168AB9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spc="-25" dirty="0">
                <a:latin typeface="Arial"/>
                <a:cs typeface="Arial"/>
              </a:rPr>
              <a:t>or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sets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as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its  </a:t>
            </a:r>
            <a:r>
              <a:rPr sz="2000" spc="-40" dirty="0">
                <a:latin typeface="Arial"/>
                <a:cs typeface="Arial"/>
              </a:rPr>
              <a:t>argument.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60" dirty="0">
                <a:latin typeface="Arial"/>
                <a:cs typeface="Arial"/>
              </a:rPr>
              <a:t>In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all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cases,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duplicates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are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avoided.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4314825"/>
            <a:ext cx="3552825" cy="1609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6391275"/>
            <a:ext cx="5810250" cy="180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114800" y="4295775"/>
            <a:ext cx="4152900" cy="1752600"/>
            <a:chOff x="4114800" y="4295775"/>
            <a:chExt cx="4152900" cy="1752600"/>
          </a:xfrm>
        </p:grpSpPr>
        <p:sp>
          <p:nvSpPr>
            <p:cNvPr id="7" name="object 7"/>
            <p:cNvSpPr/>
            <p:nvPr/>
          </p:nvSpPr>
          <p:spPr>
            <a:xfrm>
              <a:off x="4191000" y="4295775"/>
              <a:ext cx="4076700" cy="666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4800" y="4953000"/>
              <a:ext cx="2552700" cy="10953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256031"/>
            <a:ext cx="7717535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595374"/>
            <a:ext cx="71551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144526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A particular item can be removed from set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  methods, discard() and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remove().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using discard() if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item does not exist in the set, it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remains</a:t>
            </a:r>
            <a:endParaRPr sz="20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unchanged.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But remove() will raise an error in such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3171825"/>
            <a:ext cx="4076700" cy="3514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3500" y="3657600"/>
            <a:ext cx="3571875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256031"/>
            <a:ext cx="5870448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590801"/>
            <a:ext cx="728408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sz="2550" spc="-665" dirty="0">
                <a:solidFill>
                  <a:srgbClr val="EFAC00"/>
                </a:solidFill>
              </a:rPr>
              <a:t>	</a:t>
            </a:r>
            <a:r>
              <a:rPr sz="3200" spc="-30" dirty="0"/>
              <a:t>We </a:t>
            </a:r>
            <a:r>
              <a:rPr sz="3200" dirty="0"/>
              <a:t>can test if an </a:t>
            </a:r>
            <a:r>
              <a:rPr sz="3200" spc="-5" dirty="0"/>
              <a:t>item </a:t>
            </a:r>
            <a:r>
              <a:rPr sz="3200" dirty="0"/>
              <a:t>exists in a set</a:t>
            </a:r>
            <a:r>
              <a:rPr sz="3200" spc="-160" dirty="0"/>
              <a:t> </a:t>
            </a:r>
            <a:r>
              <a:rPr sz="3200" dirty="0"/>
              <a:t>or  </a:t>
            </a:r>
            <a:r>
              <a:rPr sz="3200" spc="-5" dirty="0"/>
              <a:t>not, using the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spc="-25" dirty="0"/>
              <a:t>operator.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873" y="2681351"/>
            <a:ext cx="3599726" cy="3679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1828038"/>
            <a:ext cx="655828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lang="en-US" sz="3200" spc="-145" dirty="0" smtClean="0"/>
              <a:t>   1. </a:t>
            </a:r>
            <a:r>
              <a:rPr sz="3200" spc="-145" dirty="0" smtClean="0"/>
              <a:t>Given</a:t>
            </a:r>
            <a:r>
              <a:rPr sz="3200" spc="-290" dirty="0" smtClean="0"/>
              <a:t> </a:t>
            </a:r>
            <a:r>
              <a:rPr sz="3200" spc="-155" dirty="0"/>
              <a:t>an</a:t>
            </a:r>
            <a:r>
              <a:rPr sz="3200" spc="-275" dirty="0"/>
              <a:t> </a:t>
            </a:r>
            <a:r>
              <a:rPr sz="3200" spc="-5" dirty="0"/>
              <a:t>list</a:t>
            </a:r>
            <a:r>
              <a:rPr sz="3200" spc="-254" dirty="0"/>
              <a:t> </a:t>
            </a:r>
            <a:r>
              <a:rPr sz="3200" spc="25" dirty="0"/>
              <a:t>of</a:t>
            </a:r>
            <a:r>
              <a:rPr sz="3200" spc="-254" dirty="0"/>
              <a:t> </a:t>
            </a:r>
            <a:r>
              <a:rPr sz="3200" spc="-85" dirty="0"/>
              <a:t>elements,</a:t>
            </a:r>
            <a:r>
              <a:rPr sz="3200" spc="-285" dirty="0"/>
              <a:t> </a:t>
            </a:r>
            <a:r>
              <a:rPr sz="3200" spc="-100" dirty="0"/>
              <a:t>remove</a:t>
            </a:r>
            <a:r>
              <a:rPr sz="3200" spc="-275" dirty="0"/>
              <a:t> </a:t>
            </a:r>
            <a:r>
              <a:rPr sz="3200" spc="-20" dirty="0"/>
              <a:t>the  </a:t>
            </a:r>
            <a:r>
              <a:rPr sz="3200" spc="-65" dirty="0"/>
              <a:t>duplicate</a:t>
            </a:r>
            <a:r>
              <a:rPr sz="3200" spc="-310" dirty="0"/>
              <a:t> </a:t>
            </a:r>
            <a:r>
              <a:rPr sz="3200" spc="-55" dirty="0" smtClean="0"/>
              <a:t>element</a:t>
            </a:r>
            <a:r>
              <a:rPr lang="en-US" sz="3200" spc="-55" dirty="0" smtClean="0"/>
              <a:t>s?</a:t>
            </a:r>
            <a:br>
              <a:rPr lang="en-US" sz="3200" spc="-55" dirty="0" smtClean="0"/>
            </a:br>
            <a:r>
              <a:rPr lang="en-US" sz="3200" spc="-55" dirty="0" smtClean="0"/>
              <a:t>2. </a:t>
            </a:r>
            <a:r>
              <a:rPr lang="en-US" sz="3200" spc="-5" dirty="0" smtClean="0"/>
              <a:t>Read </a:t>
            </a:r>
            <a:r>
              <a:rPr lang="en-US" sz="3200" spc="-5" dirty="0" smtClean="0"/>
              <a:t>a </a:t>
            </a:r>
            <a:r>
              <a:rPr lang="en-US" sz="3200" dirty="0" smtClean="0"/>
              <a:t>string </a:t>
            </a:r>
            <a:r>
              <a:rPr lang="en-US" sz="3200" spc="-5" dirty="0" smtClean="0"/>
              <a:t>and find the </a:t>
            </a:r>
            <a:r>
              <a:rPr lang="en-US" sz="3200" dirty="0" smtClean="0"/>
              <a:t>number </a:t>
            </a:r>
            <a:r>
              <a:rPr lang="en-US" sz="3200" spc="-5" dirty="0" smtClean="0"/>
              <a:t>of unique  </a:t>
            </a:r>
            <a:r>
              <a:rPr lang="en-US" sz="3200" dirty="0" smtClean="0"/>
              <a:t>characters </a:t>
            </a:r>
            <a:r>
              <a:rPr lang="en-US" sz="3200" spc="-5" dirty="0" smtClean="0"/>
              <a:t>in</a:t>
            </a:r>
            <a:r>
              <a:rPr lang="en-US" sz="3200" spc="-20" dirty="0" smtClean="0"/>
              <a:t> </a:t>
            </a:r>
            <a:r>
              <a:rPr lang="en-US" sz="3200" spc="-5" dirty="0" smtClean="0"/>
              <a:t>it</a:t>
            </a:r>
            <a:r>
              <a:rPr lang="en-US" sz="3200" spc="-5" dirty="0" smtClean="0"/>
              <a:t>.</a:t>
            </a:r>
            <a:br>
              <a:rPr lang="en-US" sz="3200" spc="-5" dirty="0" smtClean="0"/>
            </a:br>
            <a:endParaRPr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Exercise 1. DIY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68A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487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A set can contain elements of different type</vt:lpstr>
      <vt:lpstr>Slide 5</vt:lpstr>
      <vt:lpstr>Slide 6</vt:lpstr>
      <vt:lpstr>Slide 7</vt:lpstr>
      <vt:lpstr> We can test if an item exists in a set or  not, using the in operator.</vt:lpstr>
      <vt:lpstr>   1. Given an list of elements, remove the  duplicate elements? 2. Read a string and find the number of unique  characters in it. </vt:lpstr>
      <vt:lpstr>2.                        Read a string and find the number of unique  characters in it.</vt:lpstr>
      <vt:lpstr>Sets can be used to carry out mathematical set operations  like union, intersection, difference and symmetric difference. We can do this with operators or methods.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mohammed.sikander</dc:creator>
  <cp:lastModifiedBy>Amirkhan</cp:lastModifiedBy>
  <cp:revision>4</cp:revision>
  <dcterms:created xsi:type="dcterms:W3CDTF">2022-04-11T14:06:47Z</dcterms:created>
  <dcterms:modified xsi:type="dcterms:W3CDTF">2022-04-11T14:19:01Z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2022-04-11T00:00:00Z</vt:filetime>
  </property>
</Properties>
</file>