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31542" y="4182281"/>
            <a:ext cx="4012565" cy="2675890"/>
          </a:xfrm>
          <a:custGeom>
            <a:avLst/>
            <a:gdLst/>
            <a:ahLst/>
            <a:cxnLst/>
            <a:rect l="l" t="t" r="r" b="b"/>
            <a:pathLst>
              <a:path w="4012565" h="2675890">
                <a:moveTo>
                  <a:pt x="0" y="2675717"/>
                </a:moveTo>
                <a:lnTo>
                  <a:pt x="4012456" y="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91727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163" y="0"/>
                </a:moveTo>
                <a:lnTo>
                  <a:pt x="0" y="6857998"/>
                </a:lnTo>
                <a:lnTo>
                  <a:pt x="2252271" y="6857998"/>
                </a:lnTo>
                <a:lnTo>
                  <a:pt x="2252271" y="8226"/>
                </a:lnTo>
                <a:lnTo>
                  <a:pt x="2023163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07072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6927" y="0"/>
                </a:moveTo>
                <a:lnTo>
                  <a:pt x="0" y="0"/>
                </a:lnTo>
                <a:lnTo>
                  <a:pt x="1200326" y="6857996"/>
                </a:lnTo>
                <a:lnTo>
                  <a:pt x="1936927" y="6857996"/>
                </a:lnTo>
                <a:lnTo>
                  <a:pt x="1936927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38545" y="3921067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4" y="0"/>
                </a:moveTo>
                <a:lnTo>
                  <a:pt x="0" y="2936930"/>
                </a:lnTo>
                <a:lnTo>
                  <a:pt x="2505454" y="2936930"/>
                </a:lnTo>
                <a:lnTo>
                  <a:pt x="2505454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012872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127" y="0"/>
                </a:moveTo>
                <a:lnTo>
                  <a:pt x="0" y="0"/>
                </a:lnTo>
                <a:lnTo>
                  <a:pt x="1854139" y="6857996"/>
                </a:lnTo>
                <a:lnTo>
                  <a:pt x="2131127" y="6849802"/>
                </a:lnTo>
                <a:lnTo>
                  <a:pt x="2131127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95132" y="0"/>
            <a:ext cx="848994" cy="6858000"/>
          </a:xfrm>
          <a:custGeom>
            <a:avLst/>
            <a:gdLst/>
            <a:ahLst/>
            <a:cxnLst/>
            <a:rect l="l" t="t" r="r" b="b"/>
            <a:pathLst>
              <a:path w="848995" h="6858000">
                <a:moveTo>
                  <a:pt x="848867" y="0"/>
                </a:moveTo>
                <a:lnTo>
                  <a:pt x="676515" y="0"/>
                </a:lnTo>
                <a:lnTo>
                  <a:pt x="0" y="6857996"/>
                </a:lnTo>
                <a:lnTo>
                  <a:pt x="848867" y="6857996"/>
                </a:lnTo>
                <a:lnTo>
                  <a:pt x="84886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095213" y="0"/>
            <a:ext cx="1049020" cy="6858000"/>
          </a:xfrm>
          <a:custGeom>
            <a:avLst/>
            <a:gdLst/>
            <a:ahLst/>
            <a:cxnLst/>
            <a:rect l="l" t="t" r="r" b="b"/>
            <a:pathLst>
              <a:path w="1049020" h="6858000">
                <a:moveTo>
                  <a:pt x="1048785" y="0"/>
                </a:moveTo>
                <a:lnTo>
                  <a:pt x="0" y="0"/>
                </a:lnTo>
                <a:lnTo>
                  <a:pt x="937406" y="6857996"/>
                </a:lnTo>
                <a:lnTo>
                  <a:pt x="1048785" y="6857996"/>
                </a:lnTo>
                <a:lnTo>
                  <a:pt x="1048785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068056" y="4917386"/>
            <a:ext cx="1076325" cy="1941195"/>
          </a:xfrm>
          <a:custGeom>
            <a:avLst/>
            <a:gdLst/>
            <a:ahLst/>
            <a:cxnLst/>
            <a:rect l="l" t="t" r="r" b="b"/>
            <a:pathLst>
              <a:path w="1076325" h="1941195">
                <a:moveTo>
                  <a:pt x="1075943" y="0"/>
                </a:moveTo>
                <a:lnTo>
                  <a:pt x="0" y="1940611"/>
                </a:lnTo>
                <a:lnTo>
                  <a:pt x="1075943" y="1935608"/>
                </a:lnTo>
                <a:lnTo>
                  <a:pt x="1075943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855344" cy="5629275"/>
          </a:xfrm>
          <a:custGeom>
            <a:avLst/>
            <a:gdLst/>
            <a:ahLst/>
            <a:cxnLst/>
            <a:rect l="l" t="t" r="r" b="b"/>
            <a:pathLst>
              <a:path w="855344" h="5629275">
                <a:moveTo>
                  <a:pt x="854963" y="0"/>
                </a:moveTo>
                <a:lnTo>
                  <a:pt x="0" y="0"/>
                </a:lnTo>
                <a:lnTo>
                  <a:pt x="0" y="5628971"/>
                </a:lnTo>
                <a:lnTo>
                  <a:pt x="854963" y="7747"/>
                </a:lnTo>
                <a:lnTo>
                  <a:pt x="854963" y="0"/>
                </a:lnTo>
                <a:close/>
              </a:path>
            </a:pathLst>
          </a:custGeom>
          <a:solidFill>
            <a:srgbClr val="5FCAE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278379" y="3116579"/>
            <a:ext cx="4632960" cy="109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287270" y="3125723"/>
            <a:ext cx="4578350" cy="55244"/>
          </a:xfrm>
          <a:custGeom>
            <a:avLst/>
            <a:gdLst/>
            <a:ahLst/>
            <a:cxnLst/>
            <a:rect l="l" t="t" r="r" b="b"/>
            <a:pathLst>
              <a:path w="4578350" h="55244">
                <a:moveTo>
                  <a:pt x="4578096" y="0"/>
                </a:moveTo>
                <a:lnTo>
                  <a:pt x="0" y="0"/>
                </a:lnTo>
                <a:lnTo>
                  <a:pt x="0" y="54863"/>
                </a:lnTo>
                <a:lnTo>
                  <a:pt x="4578096" y="54863"/>
                </a:lnTo>
                <a:lnTo>
                  <a:pt x="4578096" y="0"/>
                </a:lnTo>
                <a:close/>
              </a:path>
            </a:pathLst>
          </a:custGeom>
          <a:solidFill>
            <a:srgbClr val="17A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43100" y="2334767"/>
            <a:ext cx="5471159" cy="1228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5426" y="2482418"/>
            <a:ext cx="461314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7AFE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06-Oct-20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71A4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06-Oct-20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71A4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06-Oct-20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71A4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06-Oct-20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06-Oct-20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7"/>
                </a:lnTo>
                <a:lnTo>
                  <a:pt x="446591" y="278821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31542" y="4182281"/>
            <a:ext cx="4012565" cy="2675890"/>
          </a:xfrm>
          <a:custGeom>
            <a:avLst/>
            <a:gdLst/>
            <a:ahLst/>
            <a:cxnLst/>
            <a:rect l="l" t="t" r="r" b="b"/>
            <a:pathLst>
              <a:path w="4012565" h="2675890">
                <a:moveTo>
                  <a:pt x="0" y="2675717"/>
                </a:moveTo>
                <a:lnTo>
                  <a:pt x="4012456" y="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91727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163" y="0"/>
                </a:moveTo>
                <a:lnTo>
                  <a:pt x="0" y="6857998"/>
                </a:lnTo>
                <a:lnTo>
                  <a:pt x="2252271" y="6857998"/>
                </a:lnTo>
                <a:lnTo>
                  <a:pt x="2252271" y="8226"/>
                </a:lnTo>
                <a:lnTo>
                  <a:pt x="2023163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07072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6927" y="0"/>
                </a:moveTo>
                <a:lnTo>
                  <a:pt x="0" y="0"/>
                </a:lnTo>
                <a:lnTo>
                  <a:pt x="1200326" y="6857996"/>
                </a:lnTo>
                <a:lnTo>
                  <a:pt x="1936927" y="6857996"/>
                </a:lnTo>
                <a:lnTo>
                  <a:pt x="1936927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38545" y="3921067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4" y="0"/>
                </a:moveTo>
                <a:lnTo>
                  <a:pt x="0" y="2936930"/>
                </a:lnTo>
                <a:lnTo>
                  <a:pt x="2505454" y="2936930"/>
                </a:lnTo>
                <a:lnTo>
                  <a:pt x="2505454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012872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127" y="0"/>
                </a:moveTo>
                <a:lnTo>
                  <a:pt x="0" y="0"/>
                </a:lnTo>
                <a:lnTo>
                  <a:pt x="1854139" y="6857996"/>
                </a:lnTo>
                <a:lnTo>
                  <a:pt x="2131127" y="6849802"/>
                </a:lnTo>
                <a:lnTo>
                  <a:pt x="2131127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295132" y="0"/>
            <a:ext cx="848994" cy="6858000"/>
          </a:xfrm>
          <a:custGeom>
            <a:avLst/>
            <a:gdLst/>
            <a:ahLst/>
            <a:cxnLst/>
            <a:rect l="l" t="t" r="r" b="b"/>
            <a:pathLst>
              <a:path w="848995" h="6858000">
                <a:moveTo>
                  <a:pt x="848867" y="0"/>
                </a:moveTo>
                <a:lnTo>
                  <a:pt x="676515" y="0"/>
                </a:lnTo>
                <a:lnTo>
                  <a:pt x="0" y="6857996"/>
                </a:lnTo>
                <a:lnTo>
                  <a:pt x="848867" y="6857996"/>
                </a:lnTo>
                <a:lnTo>
                  <a:pt x="84886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095213" y="0"/>
            <a:ext cx="1049020" cy="6858000"/>
          </a:xfrm>
          <a:custGeom>
            <a:avLst/>
            <a:gdLst/>
            <a:ahLst/>
            <a:cxnLst/>
            <a:rect l="l" t="t" r="r" b="b"/>
            <a:pathLst>
              <a:path w="1049020" h="6858000">
                <a:moveTo>
                  <a:pt x="1048785" y="0"/>
                </a:moveTo>
                <a:lnTo>
                  <a:pt x="0" y="0"/>
                </a:lnTo>
                <a:lnTo>
                  <a:pt x="937406" y="6857996"/>
                </a:lnTo>
                <a:lnTo>
                  <a:pt x="1048785" y="6857996"/>
                </a:lnTo>
                <a:lnTo>
                  <a:pt x="1048785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068056" y="4917386"/>
            <a:ext cx="1076325" cy="1941195"/>
          </a:xfrm>
          <a:custGeom>
            <a:avLst/>
            <a:gdLst/>
            <a:ahLst/>
            <a:cxnLst/>
            <a:rect l="l" t="t" r="r" b="b"/>
            <a:pathLst>
              <a:path w="1076325" h="1941195">
                <a:moveTo>
                  <a:pt x="1075943" y="0"/>
                </a:moveTo>
                <a:lnTo>
                  <a:pt x="0" y="1940611"/>
                </a:lnTo>
                <a:lnTo>
                  <a:pt x="1075943" y="1935608"/>
                </a:lnTo>
                <a:lnTo>
                  <a:pt x="1075943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854" y="172923"/>
            <a:ext cx="81622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71A4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1375" y="1928825"/>
            <a:ext cx="3815715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06-Oct-20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ALGORITHMS</a:t>
            </a:r>
            <a:r>
              <a:rPr spc="-295" dirty="0"/>
              <a:t> </a:t>
            </a:r>
            <a:r>
              <a:rPr spc="-5" dirty="0" smtClean="0"/>
              <a:t>AND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968751" y="3125723"/>
            <a:ext cx="4287011" cy="1240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3778" y="3276980"/>
            <a:ext cx="3571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17AFE3"/>
                </a:solidFill>
                <a:latin typeface="Trebuchet MS"/>
                <a:cs typeface="Trebuchet MS"/>
              </a:rPr>
              <a:t>FLOWCHA</a:t>
            </a:r>
            <a:r>
              <a:rPr sz="4400" b="1" spc="-190" dirty="0">
                <a:solidFill>
                  <a:srgbClr val="17AFE3"/>
                </a:solidFill>
                <a:latin typeface="Trebuchet MS"/>
                <a:cs typeface="Trebuchet MS"/>
              </a:rPr>
              <a:t>R</a:t>
            </a:r>
            <a:r>
              <a:rPr sz="4400" b="1" dirty="0">
                <a:solidFill>
                  <a:srgbClr val="17AFE3"/>
                </a:solidFill>
                <a:latin typeface="Trebuchet MS"/>
                <a:cs typeface="Trebuchet MS"/>
              </a:rPr>
              <a:t>TS</a:t>
            </a:r>
            <a:endParaRPr sz="44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04032" y="3907535"/>
            <a:ext cx="3616960" cy="121920"/>
            <a:chOff x="3304032" y="3907535"/>
            <a:chExt cx="3616960" cy="121920"/>
          </a:xfrm>
        </p:grpSpPr>
        <p:sp>
          <p:nvSpPr>
            <p:cNvPr id="6" name="object 6"/>
            <p:cNvSpPr/>
            <p:nvPr/>
          </p:nvSpPr>
          <p:spPr>
            <a:xfrm>
              <a:off x="3304032" y="3907535"/>
              <a:ext cx="3616452" cy="1219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5970" y="3919727"/>
              <a:ext cx="3549650" cy="55244"/>
            </a:xfrm>
            <a:custGeom>
              <a:avLst/>
              <a:gdLst/>
              <a:ahLst/>
              <a:cxnLst/>
              <a:rect l="l" t="t" r="r" b="b"/>
              <a:pathLst>
                <a:path w="3549650" h="55245">
                  <a:moveTo>
                    <a:pt x="3549396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3549396" y="54864"/>
                  </a:lnTo>
                  <a:lnTo>
                    <a:pt x="3549396" y="0"/>
                  </a:lnTo>
                  <a:close/>
                </a:path>
              </a:pathLst>
            </a:custGeom>
            <a:solidFill>
              <a:srgbClr val="17A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3068"/>
            <a:ext cx="2491740" cy="902335"/>
            <a:chOff x="0" y="163068"/>
            <a:chExt cx="2491740" cy="902335"/>
          </a:xfrm>
        </p:grpSpPr>
        <p:sp>
          <p:nvSpPr>
            <p:cNvPr id="3" name="object 3"/>
            <p:cNvSpPr/>
            <p:nvPr/>
          </p:nvSpPr>
          <p:spPr>
            <a:xfrm>
              <a:off x="145542" y="250698"/>
              <a:ext cx="2174875" cy="584200"/>
            </a:xfrm>
            <a:custGeom>
              <a:avLst/>
              <a:gdLst/>
              <a:ahLst/>
              <a:cxnLst/>
              <a:rect l="l" t="t" r="r" b="b"/>
              <a:pathLst>
                <a:path w="2174875" h="584200">
                  <a:moveTo>
                    <a:pt x="2174748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2174748" y="583691"/>
                  </a:lnTo>
                  <a:lnTo>
                    <a:pt x="217474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63068"/>
              <a:ext cx="249174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542" y="250697"/>
            <a:ext cx="2174875" cy="584200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54"/>
              </a:spcBef>
            </a:pPr>
            <a:r>
              <a:rPr u="none" dirty="0">
                <a:solidFill>
                  <a:srgbClr val="FFFFFF"/>
                </a:solidFill>
              </a:rPr>
              <a:t>Example</a:t>
            </a:r>
            <a:r>
              <a:rPr u="none" spc="-55" dirty="0">
                <a:solidFill>
                  <a:srgbClr val="FFFFFF"/>
                </a:solidFill>
              </a:rPr>
              <a:t> </a:t>
            </a:r>
            <a:r>
              <a:rPr u="none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413509"/>
            <a:ext cx="6793865" cy="176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rebuchet MS"/>
                <a:cs typeface="Trebuchet MS"/>
              </a:rPr>
              <a:t>Write </a:t>
            </a:r>
            <a:r>
              <a:rPr sz="3600" spc="-5" dirty="0">
                <a:latin typeface="Trebuchet MS"/>
                <a:cs typeface="Trebuchet MS"/>
              </a:rPr>
              <a:t>an algorithm that </a:t>
            </a:r>
            <a:r>
              <a:rPr sz="3600" dirty="0">
                <a:latin typeface="Trebuchet MS"/>
                <a:cs typeface="Trebuchet MS"/>
              </a:rPr>
              <a:t>finds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the  </a:t>
            </a:r>
            <a:r>
              <a:rPr sz="3600" dirty="0">
                <a:latin typeface="Trebuchet MS"/>
                <a:cs typeface="Trebuchet MS"/>
              </a:rPr>
              <a:t>average of </a:t>
            </a:r>
            <a:r>
              <a:rPr sz="3600" spc="-5" dirty="0">
                <a:latin typeface="Trebuchet MS"/>
                <a:cs typeface="Trebuchet MS"/>
              </a:rPr>
              <a:t>two</a:t>
            </a:r>
            <a:r>
              <a:rPr sz="3600" spc="-5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numbers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800" spc="-5" dirty="0">
                <a:latin typeface="Trebuchet MS"/>
                <a:cs typeface="Trebuchet MS"/>
              </a:rPr>
              <a:t>Solution: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044" y="3530930"/>
            <a:ext cx="5712156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15" dirty="0">
                <a:solidFill>
                  <a:srgbClr val="2D83C3"/>
                </a:solidFill>
                <a:latin typeface="Trebuchet MS"/>
                <a:cs typeface="Trebuchet MS"/>
              </a:rPr>
              <a:t>Step 1: Start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15" dirty="0">
                <a:solidFill>
                  <a:srgbClr val="2D83C3"/>
                </a:solidFill>
                <a:latin typeface="Trebuchet MS"/>
                <a:cs typeface="Trebuchet MS"/>
              </a:rPr>
              <a:t>Step 2: Declare variables </a:t>
            </a:r>
            <a:r>
              <a:rPr lang="en-US" sz="2000" b="1" spc="-15" dirty="0" smtClean="0">
                <a:solidFill>
                  <a:srgbClr val="2D83C3"/>
                </a:solidFill>
                <a:latin typeface="Trebuchet MS"/>
                <a:cs typeface="Trebuchet MS"/>
              </a:rPr>
              <a:t>num1, num2</a:t>
            </a:r>
            <a:endParaRPr lang="en-US" sz="2000" b="1" spc="-15" dirty="0">
              <a:solidFill>
                <a:srgbClr val="2D83C3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15" dirty="0">
                <a:solidFill>
                  <a:srgbClr val="2D83C3"/>
                </a:solidFill>
                <a:latin typeface="Trebuchet MS"/>
                <a:cs typeface="Trebuchet MS"/>
              </a:rPr>
              <a:t>Step 3: Read values num1 and num2.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15" dirty="0">
                <a:solidFill>
                  <a:srgbClr val="2D83C3"/>
                </a:solidFill>
                <a:latin typeface="Trebuchet MS"/>
                <a:cs typeface="Trebuchet MS"/>
              </a:rPr>
              <a:t>Step 4: Add num1 and </a:t>
            </a:r>
            <a:r>
              <a:rPr lang="en-US" sz="2000" b="1" spc="-15" dirty="0" smtClean="0">
                <a:solidFill>
                  <a:srgbClr val="2D83C3"/>
                </a:solidFill>
                <a:latin typeface="Trebuchet MS"/>
                <a:cs typeface="Trebuchet MS"/>
              </a:rPr>
              <a:t>num2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15" dirty="0" smtClean="0">
                <a:solidFill>
                  <a:srgbClr val="2D83C3"/>
                </a:solidFill>
                <a:latin typeface="Trebuchet MS"/>
                <a:cs typeface="Trebuchet MS"/>
              </a:rPr>
              <a:t>Step 5: </a:t>
            </a:r>
            <a:r>
              <a:rPr lang="en-US" sz="2000" b="1" spc="-15" dirty="0">
                <a:solidFill>
                  <a:srgbClr val="2D83C3"/>
                </a:solidFill>
                <a:latin typeface="Trebuchet MS"/>
                <a:cs typeface="Trebuchet MS"/>
              </a:rPr>
              <a:t>D</a:t>
            </a:r>
            <a:r>
              <a:rPr lang="en-US" sz="2000" b="1" spc="-15" dirty="0" smtClean="0">
                <a:solidFill>
                  <a:srgbClr val="2D83C3"/>
                </a:solidFill>
                <a:latin typeface="Trebuchet MS"/>
                <a:cs typeface="Trebuchet MS"/>
              </a:rPr>
              <a:t>ivide result by value 2 </a:t>
            </a:r>
            <a:endParaRPr lang="en-US" sz="2000" b="1" spc="-15" dirty="0">
              <a:solidFill>
                <a:srgbClr val="2D83C3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15" dirty="0">
                <a:solidFill>
                  <a:srgbClr val="2D83C3"/>
                </a:solidFill>
                <a:latin typeface="Trebuchet MS"/>
                <a:cs typeface="Trebuchet MS"/>
              </a:rPr>
              <a:t>Step </a:t>
            </a:r>
            <a:r>
              <a:rPr lang="en-US" sz="2000" b="1" spc="-15" dirty="0" smtClean="0">
                <a:solidFill>
                  <a:srgbClr val="2D83C3"/>
                </a:solidFill>
                <a:latin typeface="Trebuchet MS"/>
                <a:cs typeface="Trebuchet MS"/>
              </a:rPr>
              <a:t>6: </a:t>
            </a:r>
            <a:r>
              <a:rPr lang="en-US" sz="2000" b="1" spc="-15" dirty="0">
                <a:solidFill>
                  <a:srgbClr val="2D83C3"/>
                </a:solidFill>
                <a:latin typeface="Trebuchet MS"/>
                <a:cs typeface="Trebuchet MS"/>
              </a:rPr>
              <a:t>Display r</a:t>
            </a:r>
            <a:r>
              <a:rPr lang="en-US" sz="2000" b="1" spc="-15" dirty="0" smtClean="0">
                <a:solidFill>
                  <a:srgbClr val="2D83C3"/>
                </a:solidFill>
                <a:latin typeface="Trebuchet MS"/>
                <a:cs typeface="Trebuchet MS"/>
              </a:rPr>
              <a:t>esult </a:t>
            </a:r>
            <a:endParaRPr lang="en-US" sz="2000" b="1" spc="-15" dirty="0">
              <a:solidFill>
                <a:srgbClr val="2D83C3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15" dirty="0">
                <a:solidFill>
                  <a:srgbClr val="2D83C3"/>
                </a:solidFill>
                <a:latin typeface="Trebuchet MS"/>
                <a:cs typeface="Trebuchet MS"/>
              </a:rPr>
              <a:t>Step </a:t>
            </a:r>
            <a:r>
              <a:rPr lang="en-US" sz="2000" b="1" spc="-15" dirty="0" smtClean="0">
                <a:solidFill>
                  <a:srgbClr val="2D83C3"/>
                </a:solidFill>
                <a:latin typeface="Trebuchet MS"/>
                <a:cs typeface="Trebuchet MS"/>
              </a:rPr>
              <a:t>7: </a:t>
            </a:r>
            <a:r>
              <a:rPr lang="en-US" sz="2000" b="1" spc="-15" dirty="0">
                <a:solidFill>
                  <a:srgbClr val="2D83C3"/>
                </a:solidFill>
                <a:latin typeface="Trebuchet MS"/>
                <a:cs typeface="Trebuchet MS"/>
              </a:rPr>
              <a:t>Stop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1413509"/>
            <a:ext cx="8211184" cy="5401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rebuchet MS"/>
                <a:cs typeface="Trebuchet MS"/>
              </a:rPr>
              <a:t>Write </a:t>
            </a:r>
            <a:r>
              <a:rPr sz="3600" spc="-5" dirty="0">
                <a:latin typeface="Trebuchet MS"/>
                <a:cs typeface="Trebuchet MS"/>
              </a:rPr>
              <a:t>an algorithm to </a:t>
            </a:r>
            <a:r>
              <a:rPr sz="3600" dirty="0">
                <a:latin typeface="Trebuchet MS"/>
                <a:cs typeface="Trebuchet MS"/>
              </a:rPr>
              <a:t>change a </a:t>
            </a:r>
            <a:r>
              <a:rPr sz="3600" spc="-5" dirty="0">
                <a:latin typeface="Trebuchet MS"/>
                <a:cs typeface="Trebuchet MS"/>
              </a:rPr>
              <a:t>numeric  </a:t>
            </a:r>
            <a:r>
              <a:rPr sz="3600" dirty="0">
                <a:latin typeface="Trebuchet MS"/>
                <a:cs typeface="Trebuchet MS"/>
              </a:rPr>
              <a:t>grade </a:t>
            </a:r>
            <a:r>
              <a:rPr sz="3600" spc="-5" dirty="0">
                <a:latin typeface="Trebuchet MS"/>
                <a:cs typeface="Trebuchet MS"/>
              </a:rPr>
              <a:t>to </a:t>
            </a:r>
            <a:r>
              <a:rPr sz="3600" dirty="0">
                <a:latin typeface="Trebuchet MS"/>
                <a:cs typeface="Trebuchet MS"/>
              </a:rPr>
              <a:t>a </a:t>
            </a:r>
            <a:r>
              <a:rPr sz="3600" spc="-5" dirty="0">
                <a:latin typeface="Trebuchet MS"/>
                <a:cs typeface="Trebuchet MS"/>
              </a:rPr>
              <a:t>pass/fail</a:t>
            </a:r>
            <a:r>
              <a:rPr sz="3600" spc="-3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grade.</a:t>
            </a:r>
          </a:p>
          <a:p>
            <a:pPr marL="25400">
              <a:lnSpc>
                <a:spcPct val="100000"/>
              </a:lnSpc>
              <a:spcBef>
                <a:spcPts val="1475"/>
              </a:spcBef>
            </a:pPr>
            <a:r>
              <a:rPr sz="2400" spc="-5" dirty="0">
                <a:latin typeface="Trebuchet MS"/>
                <a:cs typeface="Trebuchet MS"/>
              </a:rPr>
              <a:t>Solution:</a:t>
            </a:r>
            <a:endParaRPr sz="2400" dirty="0">
              <a:latin typeface="Trebuchet MS"/>
              <a:cs typeface="Trebuchet MS"/>
            </a:endParaRPr>
          </a:p>
          <a:p>
            <a:pPr marL="482600">
              <a:lnSpc>
                <a:spcPct val="100000"/>
              </a:lnSpc>
              <a:spcBef>
                <a:spcPts val="2050"/>
              </a:spcBef>
            </a:pPr>
            <a:r>
              <a:rPr sz="2000" b="1" spc="-25" dirty="0">
                <a:solidFill>
                  <a:srgbClr val="2D83C3"/>
                </a:solidFill>
                <a:latin typeface="Trebuchet MS"/>
                <a:cs typeface="Trebuchet MS"/>
              </a:rPr>
              <a:t>Pass/Fail</a:t>
            </a:r>
            <a:r>
              <a:rPr sz="2000" b="1" spc="-3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2000" b="1" spc="-15" dirty="0" smtClean="0">
                <a:solidFill>
                  <a:srgbClr val="2D83C3"/>
                </a:solidFill>
                <a:latin typeface="Trebuchet MS"/>
                <a:cs typeface="Trebuchet MS"/>
              </a:rPr>
              <a:t>Grade</a:t>
            </a:r>
            <a:endParaRPr lang="en-US" sz="2000" b="1" spc="-15" dirty="0" smtClean="0">
              <a:solidFill>
                <a:srgbClr val="2D83C3"/>
              </a:solidFill>
              <a:latin typeface="Trebuchet MS"/>
              <a:cs typeface="Trebuchet MS"/>
            </a:endParaRPr>
          </a:p>
          <a:p>
            <a:pPr marL="482600">
              <a:lnSpc>
                <a:spcPct val="100000"/>
              </a:lnSpc>
              <a:spcBef>
                <a:spcPts val="2050"/>
              </a:spcBef>
            </a:pPr>
            <a:r>
              <a:rPr lang="en-US" sz="2000" b="1" spc="-15" dirty="0" smtClean="0">
                <a:solidFill>
                  <a:srgbClr val="2D83C3"/>
                </a:solidFill>
                <a:latin typeface="Trebuchet MS"/>
                <a:cs typeface="Trebuchet MS"/>
              </a:rPr>
              <a:t>Step 1: Start </a:t>
            </a:r>
            <a:endParaRPr sz="2000" dirty="0">
              <a:latin typeface="Trebuchet MS"/>
              <a:cs typeface="Trebuchet MS"/>
            </a:endParaRPr>
          </a:p>
          <a:p>
            <a:pPr marL="482600">
              <a:lnSpc>
                <a:spcPct val="100000"/>
              </a:lnSpc>
              <a:spcBef>
                <a:spcPts val="195"/>
              </a:spcBef>
            </a:pPr>
            <a:r>
              <a:rPr lang="en-US" sz="2000" b="1" spc="-5" dirty="0" smtClean="0">
                <a:solidFill>
                  <a:srgbClr val="2D83C3"/>
                </a:solidFill>
                <a:latin typeface="Trebuchet MS"/>
                <a:cs typeface="Trebuchet MS"/>
              </a:rPr>
              <a:t>Step 2</a:t>
            </a:r>
            <a:r>
              <a:rPr sz="2000" b="1" spc="-5" dirty="0" smtClean="0">
                <a:solidFill>
                  <a:srgbClr val="2D83C3"/>
                </a:solidFill>
                <a:latin typeface="Trebuchet MS"/>
                <a:cs typeface="Trebuchet MS"/>
              </a:rPr>
              <a:t>: </a:t>
            </a:r>
            <a:r>
              <a:rPr lang="en-US" sz="2000" b="1" spc="-5" dirty="0" smtClean="0">
                <a:latin typeface="Trebuchet MS"/>
                <a:cs typeface="Trebuchet MS"/>
              </a:rPr>
              <a:t>Define o</a:t>
            </a:r>
            <a:r>
              <a:rPr sz="2000" b="1" spc="-5" dirty="0" smtClean="0">
                <a:latin typeface="Trebuchet MS"/>
                <a:cs typeface="Trebuchet MS"/>
              </a:rPr>
              <a:t>ne</a:t>
            </a:r>
            <a:r>
              <a:rPr sz="2000" b="1" spc="-25" dirty="0" smtClean="0">
                <a:latin typeface="Trebuchet MS"/>
                <a:cs typeface="Trebuchet MS"/>
              </a:rPr>
              <a:t> </a:t>
            </a:r>
            <a:r>
              <a:rPr sz="2000" b="1" dirty="0" smtClean="0">
                <a:latin typeface="Trebuchet MS"/>
                <a:cs typeface="Trebuchet MS"/>
              </a:rPr>
              <a:t>number</a:t>
            </a:r>
            <a:endParaRPr lang="en-US" sz="2000" b="1" dirty="0" smtClean="0">
              <a:latin typeface="Trebuchet MS"/>
              <a:cs typeface="Trebuchet MS"/>
            </a:endParaRPr>
          </a:p>
          <a:p>
            <a:pPr marL="482600">
              <a:lnSpc>
                <a:spcPct val="100000"/>
              </a:lnSpc>
              <a:spcBef>
                <a:spcPts val="195"/>
              </a:spcBef>
            </a:pPr>
            <a:r>
              <a:rPr lang="en-US" sz="2000" b="1" spc="-5" dirty="0">
                <a:solidFill>
                  <a:srgbClr val="2D83C3"/>
                </a:solidFill>
                <a:latin typeface="Trebuchet MS"/>
                <a:cs typeface="Trebuchet MS"/>
              </a:rPr>
              <a:t>Step 3</a:t>
            </a:r>
            <a:r>
              <a:rPr lang="en-US" sz="2000" b="1" dirty="0" smtClean="0">
                <a:latin typeface="Trebuchet MS"/>
                <a:cs typeface="Trebuchet MS"/>
              </a:rPr>
              <a:t>:</a:t>
            </a:r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sz="2000" b="1" spc="-5" dirty="0" smtClean="0">
                <a:latin typeface="Trebuchet MS"/>
                <a:cs typeface="Trebuchet MS"/>
              </a:rPr>
              <a:t>if </a:t>
            </a:r>
            <a:r>
              <a:rPr sz="2000" b="1" spc="-5" dirty="0">
                <a:latin typeface="Trebuchet MS"/>
                <a:cs typeface="Trebuchet MS"/>
              </a:rPr>
              <a:t>(the </a:t>
            </a:r>
            <a:r>
              <a:rPr sz="2000" b="1" dirty="0">
                <a:latin typeface="Trebuchet MS"/>
                <a:cs typeface="Trebuchet MS"/>
              </a:rPr>
              <a:t>number </a:t>
            </a:r>
            <a:r>
              <a:rPr sz="2000" b="1" spc="-5" dirty="0">
                <a:latin typeface="Trebuchet MS"/>
                <a:cs typeface="Trebuchet MS"/>
              </a:rPr>
              <a:t>is </a:t>
            </a:r>
            <a:r>
              <a:rPr sz="2000" b="1" dirty="0">
                <a:latin typeface="Trebuchet MS"/>
                <a:cs typeface="Trebuchet MS"/>
              </a:rPr>
              <a:t>greater </a:t>
            </a:r>
            <a:r>
              <a:rPr sz="2000" b="1" spc="-5" dirty="0">
                <a:latin typeface="Trebuchet MS"/>
                <a:cs typeface="Trebuchet MS"/>
              </a:rPr>
              <a:t>than </a:t>
            </a:r>
            <a:r>
              <a:rPr sz="2000" b="1" dirty="0">
                <a:latin typeface="Trebuchet MS"/>
                <a:cs typeface="Trebuchet MS"/>
              </a:rPr>
              <a:t>or equal </a:t>
            </a:r>
            <a:r>
              <a:rPr sz="2000" b="1" spc="-5" dirty="0">
                <a:latin typeface="Trebuchet MS"/>
                <a:cs typeface="Trebuchet MS"/>
              </a:rPr>
              <a:t>to</a:t>
            </a:r>
            <a:r>
              <a:rPr sz="2000" b="1" spc="-1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40)  </a:t>
            </a:r>
            <a:endParaRPr lang="en-US" sz="2000" b="1" dirty="0" smtClean="0">
              <a:latin typeface="Trebuchet MS"/>
              <a:cs typeface="Trebuchet MS"/>
            </a:endParaRPr>
          </a:p>
          <a:p>
            <a:pPr marL="482600">
              <a:lnSpc>
                <a:spcPct val="100000"/>
              </a:lnSpc>
              <a:spcBef>
                <a:spcPts val="195"/>
              </a:spcBef>
            </a:pPr>
            <a:r>
              <a:rPr lang="en-US" sz="2000" b="1" spc="-5" dirty="0">
                <a:latin typeface="Trebuchet MS"/>
                <a:cs typeface="Trebuchet MS"/>
              </a:rPr>
              <a:t>	 </a:t>
            </a:r>
            <a:r>
              <a:rPr lang="en-US" sz="2000" b="1" spc="-5" dirty="0" smtClean="0">
                <a:latin typeface="Trebuchet MS"/>
                <a:cs typeface="Trebuchet MS"/>
              </a:rPr>
              <a:t>     </a:t>
            </a:r>
            <a:r>
              <a:rPr sz="2000" b="1" spc="-5" dirty="0" smtClean="0">
                <a:latin typeface="Trebuchet MS"/>
                <a:cs typeface="Trebuchet MS"/>
              </a:rPr>
              <a:t>then</a:t>
            </a:r>
            <a:endParaRPr lang="en-US" sz="2000" dirty="0">
              <a:latin typeface="Trebuchet MS"/>
              <a:cs typeface="Trebuchet MS"/>
            </a:endParaRPr>
          </a:p>
          <a:p>
            <a:pPr marL="482600">
              <a:lnSpc>
                <a:spcPct val="100000"/>
              </a:lnSpc>
              <a:spcBef>
                <a:spcPts val="195"/>
              </a:spcBef>
            </a:pPr>
            <a:r>
              <a:rPr lang="en-US" sz="2000" b="1" spc="-5" dirty="0">
                <a:latin typeface="Trebuchet MS"/>
                <a:cs typeface="Trebuchet MS"/>
              </a:rPr>
              <a:t>	</a:t>
            </a:r>
            <a:r>
              <a:rPr lang="en-US" sz="2000" b="1" spc="-5" dirty="0" smtClean="0">
                <a:latin typeface="Trebuchet MS"/>
                <a:cs typeface="Trebuchet MS"/>
              </a:rPr>
              <a:t>		</a:t>
            </a:r>
            <a:r>
              <a:rPr sz="2000" b="1" spc="-5" dirty="0" smtClean="0">
                <a:latin typeface="Trebuchet MS"/>
                <a:cs typeface="Trebuchet MS"/>
              </a:rPr>
              <a:t>Set </a:t>
            </a:r>
            <a:r>
              <a:rPr sz="2000" b="1" spc="-5" dirty="0">
                <a:latin typeface="Trebuchet MS"/>
                <a:cs typeface="Trebuchet MS"/>
              </a:rPr>
              <a:t>the </a:t>
            </a:r>
            <a:r>
              <a:rPr sz="2000" b="1" spc="-15" dirty="0">
                <a:latin typeface="Trebuchet MS"/>
                <a:cs typeface="Trebuchet MS"/>
              </a:rPr>
              <a:t>grade </a:t>
            </a:r>
            <a:r>
              <a:rPr sz="2000" b="1" spc="-5" dirty="0">
                <a:latin typeface="Trebuchet MS"/>
                <a:cs typeface="Trebuchet MS"/>
              </a:rPr>
              <a:t>to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“pass”</a:t>
            </a:r>
            <a:endParaRPr sz="2000" dirty="0">
              <a:latin typeface="Trebuchet MS"/>
              <a:cs typeface="Trebuchet MS"/>
            </a:endParaRPr>
          </a:p>
          <a:p>
            <a:pPr marL="482600">
              <a:lnSpc>
                <a:spcPct val="100000"/>
              </a:lnSpc>
            </a:pPr>
            <a:r>
              <a:rPr lang="en-US" sz="2000" b="1" dirty="0" smtClean="0">
                <a:latin typeface="Trebuchet MS"/>
                <a:cs typeface="Trebuchet MS"/>
              </a:rPr>
              <a:t>	      </a:t>
            </a:r>
            <a:r>
              <a:rPr sz="2000" b="1" dirty="0" smtClean="0">
                <a:latin typeface="Trebuchet MS"/>
                <a:cs typeface="Trebuchet MS"/>
              </a:rPr>
              <a:t>else</a:t>
            </a:r>
            <a:endParaRPr lang="en-US" sz="2000" dirty="0">
              <a:latin typeface="Trebuchet MS"/>
              <a:cs typeface="Trebuchet MS"/>
            </a:endParaRPr>
          </a:p>
          <a:p>
            <a:pPr marL="482600">
              <a:lnSpc>
                <a:spcPct val="100000"/>
              </a:lnSpc>
            </a:pPr>
            <a:r>
              <a:rPr lang="en-US" sz="2000" b="1" spc="-5" dirty="0">
                <a:latin typeface="Trebuchet MS"/>
                <a:cs typeface="Trebuchet MS"/>
              </a:rPr>
              <a:t>		</a:t>
            </a:r>
            <a:r>
              <a:rPr lang="en-US" sz="2000" b="1" spc="-5" dirty="0" smtClean="0">
                <a:latin typeface="Trebuchet MS"/>
                <a:cs typeface="Trebuchet MS"/>
              </a:rPr>
              <a:t>	</a:t>
            </a:r>
            <a:r>
              <a:rPr sz="2000" b="1" spc="-5" dirty="0" smtClean="0">
                <a:latin typeface="Trebuchet MS"/>
                <a:cs typeface="Trebuchet MS"/>
              </a:rPr>
              <a:t>Set </a:t>
            </a:r>
            <a:r>
              <a:rPr sz="2000" b="1" spc="-5" dirty="0">
                <a:latin typeface="Trebuchet MS"/>
                <a:cs typeface="Trebuchet MS"/>
              </a:rPr>
              <a:t>the </a:t>
            </a:r>
            <a:r>
              <a:rPr sz="2000" b="1" spc="-15" dirty="0">
                <a:latin typeface="Trebuchet MS"/>
                <a:cs typeface="Trebuchet MS"/>
              </a:rPr>
              <a:t>grade </a:t>
            </a:r>
            <a:r>
              <a:rPr sz="2000" b="1" spc="-5" dirty="0">
                <a:latin typeface="Trebuchet MS"/>
                <a:cs typeface="Trebuchet MS"/>
              </a:rPr>
              <a:t>to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“fail”  End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spc="-5" dirty="0" smtClean="0">
                <a:latin typeface="Trebuchet MS"/>
                <a:cs typeface="Trebuchet MS"/>
              </a:rPr>
              <a:t>if</a:t>
            </a:r>
            <a:endParaRPr lang="en-US" sz="2000" dirty="0">
              <a:latin typeface="Trebuchet MS"/>
              <a:cs typeface="Trebuchet MS"/>
            </a:endParaRPr>
          </a:p>
          <a:p>
            <a:pPr marL="482600">
              <a:lnSpc>
                <a:spcPct val="100000"/>
              </a:lnSpc>
            </a:pPr>
            <a:r>
              <a:rPr lang="en-US" sz="2000" b="1" spc="-5" dirty="0">
                <a:solidFill>
                  <a:srgbClr val="2D83C3"/>
                </a:solidFill>
                <a:latin typeface="Trebuchet MS"/>
                <a:cs typeface="Trebuchet MS"/>
              </a:rPr>
              <a:t>Step 4</a:t>
            </a:r>
            <a:r>
              <a:rPr lang="en-US" sz="2000" b="1" dirty="0" smtClean="0">
                <a:latin typeface="Trebuchet MS"/>
                <a:cs typeface="Trebuchet MS"/>
              </a:rPr>
              <a:t>: Display</a:t>
            </a:r>
            <a:r>
              <a:rPr sz="2000" b="1" dirty="0" smtClean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the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spc="-15" dirty="0" smtClean="0">
                <a:latin typeface="Trebuchet MS"/>
                <a:cs typeface="Trebuchet MS"/>
              </a:rPr>
              <a:t>grade</a:t>
            </a:r>
            <a:endParaRPr lang="en-US" sz="2000" b="1" spc="-15" dirty="0" smtClean="0">
              <a:latin typeface="Trebuchet MS"/>
              <a:cs typeface="Trebuchet MS"/>
            </a:endParaRPr>
          </a:p>
          <a:p>
            <a:pPr marL="482600">
              <a:lnSpc>
                <a:spcPct val="100000"/>
              </a:lnSpc>
            </a:pPr>
            <a:r>
              <a:rPr lang="en-US" sz="2000" b="1" spc="-5" dirty="0">
                <a:solidFill>
                  <a:srgbClr val="2D83C3"/>
                </a:solidFill>
                <a:latin typeface="Trebuchet MS"/>
                <a:cs typeface="Trebuchet MS"/>
              </a:rPr>
              <a:t>Step 5</a:t>
            </a:r>
            <a:r>
              <a:rPr lang="en-US" sz="2000" b="1" spc="-15" dirty="0" smtClean="0">
                <a:latin typeface="Trebuchet MS"/>
                <a:cs typeface="Trebuchet MS"/>
              </a:rPr>
              <a:t>: Stop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3068"/>
            <a:ext cx="2491740" cy="902335"/>
            <a:chOff x="0" y="163068"/>
            <a:chExt cx="2491740" cy="902335"/>
          </a:xfrm>
        </p:grpSpPr>
        <p:sp>
          <p:nvSpPr>
            <p:cNvPr id="4" name="object 4"/>
            <p:cNvSpPr/>
            <p:nvPr/>
          </p:nvSpPr>
          <p:spPr>
            <a:xfrm>
              <a:off x="145542" y="250698"/>
              <a:ext cx="2174875" cy="584200"/>
            </a:xfrm>
            <a:custGeom>
              <a:avLst/>
              <a:gdLst/>
              <a:ahLst/>
              <a:cxnLst/>
              <a:rect l="l" t="t" r="r" b="b"/>
              <a:pathLst>
                <a:path w="2174875" h="584200">
                  <a:moveTo>
                    <a:pt x="2174748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2174748" y="583691"/>
                  </a:lnTo>
                  <a:lnTo>
                    <a:pt x="217474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3068"/>
              <a:ext cx="249174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542" y="250697"/>
            <a:ext cx="2174875" cy="584200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54"/>
              </a:spcBef>
            </a:pPr>
            <a:r>
              <a:rPr u="none" dirty="0">
                <a:solidFill>
                  <a:srgbClr val="FFFFFF"/>
                </a:solidFill>
              </a:rPr>
              <a:t>Example</a:t>
            </a:r>
            <a:r>
              <a:rPr u="none" spc="-55" dirty="0">
                <a:solidFill>
                  <a:srgbClr val="FFFFFF"/>
                </a:solidFill>
              </a:rPr>
              <a:t> </a:t>
            </a:r>
            <a:r>
              <a:rPr u="none" dirty="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3068"/>
            <a:ext cx="2491740" cy="902335"/>
            <a:chOff x="0" y="163068"/>
            <a:chExt cx="2491740" cy="902335"/>
          </a:xfrm>
        </p:grpSpPr>
        <p:sp>
          <p:nvSpPr>
            <p:cNvPr id="3" name="object 3"/>
            <p:cNvSpPr/>
            <p:nvPr/>
          </p:nvSpPr>
          <p:spPr>
            <a:xfrm>
              <a:off x="145542" y="250698"/>
              <a:ext cx="2216150" cy="584200"/>
            </a:xfrm>
            <a:custGeom>
              <a:avLst/>
              <a:gdLst/>
              <a:ahLst/>
              <a:cxnLst/>
              <a:rect l="l" t="t" r="r" b="b"/>
              <a:pathLst>
                <a:path w="2216150" h="584200">
                  <a:moveTo>
                    <a:pt x="2215896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2215896" y="583691"/>
                  </a:lnTo>
                  <a:lnTo>
                    <a:pt x="2215896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63068"/>
              <a:ext cx="249174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542" y="250697"/>
            <a:ext cx="2216150" cy="584200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54"/>
              </a:spcBef>
            </a:pPr>
            <a:r>
              <a:rPr u="none" dirty="0">
                <a:solidFill>
                  <a:srgbClr val="FFFFFF"/>
                </a:solidFill>
              </a:rPr>
              <a:t>Example</a:t>
            </a:r>
            <a:r>
              <a:rPr u="none" spc="-45" dirty="0">
                <a:solidFill>
                  <a:srgbClr val="FFFFFF"/>
                </a:solidFill>
              </a:rPr>
              <a:t> </a:t>
            </a:r>
            <a:r>
              <a:rPr u="none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413509"/>
            <a:ext cx="78187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rebuchet MS"/>
                <a:cs typeface="Trebuchet MS"/>
              </a:rPr>
              <a:t>Write </a:t>
            </a:r>
            <a:r>
              <a:rPr sz="3600" spc="-5" dirty="0">
                <a:latin typeface="Trebuchet MS"/>
                <a:cs typeface="Trebuchet MS"/>
              </a:rPr>
              <a:t>an algorithm </a:t>
            </a:r>
            <a:r>
              <a:rPr sz="3600" dirty="0">
                <a:latin typeface="Trebuchet MS"/>
                <a:cs typeface="Trebuchet MS"/>
              </a:rPr>
              <a:t>for </a:t>
            </a:r>
            <a:r>
              <a:rPr sz="3600" spc="-5" dirty="0">
                <a:latin typeface="Trebuchet MS"/>
                <a:cs typeface="Trebuchet MS"/>
              </a:rPr>
              <a:t>grading </a:t>
            </a:r>
            <a:r>
              <a:rPr sz="3600" dirty="0">
                <a:latin typeface="Trebuchet MS"/>
                <a:cs typeface="Trebuchet MS"/>
              </a:rPr>
              <a:t>System  </a:t>
            </a:r>
            <a:r>
              <a:rPr sz="3600" spc="-5" dirty="0">
                <a:latin typeface="Trebuchet MS"/>
                <a:cs typeface="Trebuchet MS"/>
              </a:rPr>
              <a:t>by following</a:t>
            </a:r>
            <a:r>
              <a:rPr sz="360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method.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7050" y="3117850"/>
          <a:ext cx="8077200" cy="3108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4038600"/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Marks</a:t>
                      </a:r>
                      <a:r>
                        <a:rPr sz="2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range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Grade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</a:tr>
              <a:tr h="5180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&gt;=80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&gt;=70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2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&lt;80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&gt;=60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2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&lt;70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</a:tr>
              <a:tr h="5180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&gt;=50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2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&lt;60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518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&lt;50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735" y="379274"/>
            <a:ext cx="4645888" cy="47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891" y="251205"/>
            <a:ext cx="464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Algorithm </a:t>
            </a:r>
            <a:r>
              <a:rPr sz="36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for</a:t>
            </a:r>
            <a:r>
              <a:rPr sz="3600" u="heavy" spc="-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Grading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36448" y="790955"/>
            <a:ext cx="4674108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64100" y="6573723"/>
            <a:ext cx="3133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66"/>
                </a:solidFill>
                <a:latin typeface="Trebuchet MS"/>
                <a:cs typeface="Trebuchet MS"/>
              </a:rPr>
              <a:t>Continues </a:t>
            </a:r>
            <a:r>
              <a:rPr sz="2000" dirty="0">
                <a:solidFill>
                  <a:srgbClr val="FF0066"/>
                </a:solidFill>
                <a:latin typeface="Trebuchet MS"/>
                <a:cs typeface="Trebuchet MS"/>
              </a:rPr>
              <a:t>on </a:t>
            </a:r>
            <a:r>
              <a:rPr sz="2000" spc="-5" dirty="0">
                <a:solidFill>
                  <a:srgbClr val="FF0066"/>
                </a:solidFill>
                <a:latin typeface="Trebuchet MS"/>
                <a:cs typeface="Trebuchet MS"/>
              </a:rPr>
              <a:t>the next</a:t>
            </a:r>
            <a:r>
              <a:rPr sz="2000" spc="-110" dirty="0">
                <a:solidFill>
                  <a:srgbClr val="FF0066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Trebuchet MS"/>
                <a:cs typeface="Trebuchet MS"/>
              </a:rPr>
              <a:t>slide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240282"/>
            <a:ext cx="7128509" cy="4478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900" marR="3868420">
              <a:lnSpc>
                <a:spcPct val="100000"/>
              </a:lnSpc>
              <a:spcBef>
                <a:spcPts val="2405"/>
              </a:spcBef>
            </a:pPr>
            <a:r>
              <a:rPr sz="2400" spc="-5" dirty="0">
                <a:solidFill>
                  <a:srgbClr val="2D83C3"/>
                </a:solidFill>
                <a:latin typeface="Trebuchet MS"/>
                <a:cs typeface="Trebuchet MS"/>
              </a:rPr>
              <a:t>Algorithm </a:t>
            </a:r>
            <a:r>
              <a:rPr sz="2400" dirty="0">
                <a:solidFill>
                  <a:srgbClr val="2D83C3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2D83C3"/>
                </a:solidFill>
                <a:latin typeface="Trebuchet MS"/>
                <a:cs typeface="Trebuchet MS"/>
              </a:rPr>
              <a:t>Grade  Input: </a:t>
            </a:r>
            <a:r>
              <a:rPr sz="2400" dirty="0">
                <a:latin typeface="Trebuchet MS"/>
                <a:cs typeface="Trebuchet MS"/>
              </a:rPr>
              <a:t>One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number</a:t>
            </a:r>
            <a:endParaRPr sz="2400">
              <a:latin typeface="Trebuchet MS"/>
              <a:cs typeface="Trebuchet MS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rebuchet MS"/>
                <a:cs typeface="Trebuchet MS"/>
              </a:rPr>
              <a:t>if </a:t>
            </a:r>
            <a:r>
              <a:rPr sz="2400" spc="-5" dirty="0">
                <a:latin typeface="Trebuchet MS"/>
                <a:cs typeface="Trebuchet MS"/>
              </a:rPr>
              <a:t>(the </a:t>
            </a:r>
            <a:r>
              <a:rPr sz="2400" spc="-10" dirty="0">
                <a:latin typeface="Trebuchet MS"/>
                <a:cs typeface="Trebuchet MS"/>
              </a:rPr>
              <a:t>number </a:t>
            </a:r>
            <a:r>
              <a:rPr sz="2400" spc="-5" dirty="0">
                <a:latin typeface="Trebuchet MS"/>
                <a:cs typeface="Trebuchet MS"/>
              </a:rPr>
              <a:t>is between 80 and 100, inclusive)  then</a:t>
            </a:r>
            <a:endParaRPr sz="2400">
              <a:latin typeface="Trebuchet MS"/>
              <a:cs typeface="Trebuchet MS"/>
            </a:endParaRPr>
          </a:p>
          <a:p>
            <a:pPr marL="469900" marR="2858770" lvl="1" indent="368935">
              <a:lnSpc>
                <a:spcPct val="100000"/>
              </a:lnSpc>
              <a:buAutoNum type="arabicPeriod"/>
              <a:tabLst>
                <a:tab pos="1454785" algn="l"/>
                <a:tab pos="1455420" algn="l"/>
              </a:tabLst>
            </a:pPr>
            <a:r>
              <a:rPr sz="2400" dirty="0">
                <a:latin typeface="Trebuchet MS"/>
                <a:cs typeface="Trebuchet MS"/>
              </a:rPr>
              <a:t>Set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grade </a:t>
            </a:r>
            <a:r>
              <a:rPr sz="2400" spc="-5" dirty="0">
                <a:latin typeface="Trebuchet MS"/>
                <a:cs typeface="Trebuchet MS"/>
              </a:rPr>
              <a:t>to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“A”  </a:t>
            </a:r>
            <a:r>
              <a:rPr sz="2400" dirty="0">
                <a:latin typeface="Trebuchet MS"/>
                <a:cs typeface="Trebuchet MS"/>
              </a:rPr>
              <a:t>End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if</a:t>
            </a:r>
            <a:endParaRPr sz="2400">
              <a:latin typeface="Trebuchet MS"/>
              <a:cs typeface="Trebuchet MS"/>
            </a:endParaRPr>
          </a:p>
          <a:p>
            <a:pPr marL="469900" marR="16446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rebuchet MS"/>
                <a:cs typeface="Trebuchet MS"/>
              </a:rPr>
              <a:t>if </a:t>
            </a:r>
            <a:r>
              <a:rPr sz="2400" spc="-5" dirty="0">
                <a:latin typeface="Trebuchet MS"/>
                <a:cs typeface="Trebuchet MS"/>
              </a:rPr>
              <a:t>(the </a:t>
            </a:r>
            <a:r>
              <a:rPr sz="2400" spc="-10" dirty="0">
                <a:latin typeface="Trebuchet MS"/>
                <a:cs typeface="Trebuchet MS"/>
              </a:rPr>
              <a:t>number </a:t>
            </a:r>
            <a:r>
              <a:rPr sz="2400" spc="-5" dirty="0">
                <a:latin typeface="Trebuchet MS"/>
                <a:cs typeface="Trebuchet MS"/>
              </a:rPr>
              <a:t>is between 70 and 79, inclusive)  then</a:t>
            </a:r>
            <a:endParaRPr sz="2400">
              <a:latin typeface="Trebuchet MS"/>
              <a:cs typeface="Trebuchet MS"/>
            </a:endParaRPr>
          </a:p>
          <a:p>
            <a:pPr marL="469900" marR="2866390" lvl="1" indent="368935">
              <a:lnSpc>
                <a:spcPct val="100000"/>
              </a:lnSpc>
              <a:buAutoNum type="arabicPeriod"/>
              <a:tabLst>
                <a:tab pos="1454785" algn="l"/>
                <a:tab pos="1455420" algn="l"/>
              </a:tabLst>
            </a:pPr>
            <a:r>
              <a:rPr sz="2400" dirty="0">
                <a:latin typeface="Trebuchet MS"/>
                <a:cs typeface="Trebuchet MS"/>
              </a:rPr>
              <a:t>Set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grade </a:t>
            </a:r>
            <a:r>
              <a:rPr sz="2400" spc="-5" dirty="0">
                <a:latin typeface="Trebuchet MS"/>
                <a:cs typeface="Trebuchet MS"/>
              </a:rPr>
              <a:t>to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“B”  </a:t>
            </a:r>
            <a:r>
              <a:rPr sz="2400" dirty="0">
                <a:latin typeface="Trebuchet MS"/>
                <a:cs typeface="Trebuchet MS"/>
              </a:rPr>
              <a:t>End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if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82955"/>
            <a:ext cx="8131175" cy="600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469900" algn="l"/>
                <a:tab pos="5314950" algn="l"/>
              </a:tabLst>
            </a:pPr>
            <a:r>
              <a:rPr sz="2800" spc="-5" dirty="0">
                <a:latin typeface="Trebuchet MS"/>
                <a:cs typeface="Trebuchet MS"/>
              </a:rPr>
              <a:t>if </a:t>
            </a:r>
            <a:r>
              <a:rPr sz="2800" spc="-10" dirty="0">
                <a:latin typeface="Trebuchet MS"/>
                <a:cs typeface="Trebuchet MS"/>
              </a:rPr>
              <a:t>(the number </a:t>
            </a:r>
            <a:r>
              <a:rPr sz="2800" spc="-5" dirty="0">
                <a:latin typeface="Trebuchet MS"/>
                <a:cs typeface="Trebuchet MS"/>
              </a:rPr>
              <a:t>is</a:t>
            </a:r>
            <a:r>
              <a:rPr sz="2800" spc="6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between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60	</a:t>
            </a:r>
            <a:r>
              <a:rPr sz="2800" spc="-10" dirty="0">
                <a:latin typeface="Trebuchet MS"/>
                <a:cs typeface="Trebuchet MS"/>
              </a:rPr>
              <a:t>and 69, inclusive)  then</a:t>
            </a:r>
            <a:endParaRPr sz="2800">
              <a:latin typeface="Trebuchet MS"/>
              <a:cs typeface="Trebuchet MS"/>
            </a:endParaRPr>
          </a:p>
          <a:p>
            <a:pPr marL="469900" marR="3244215" lvl="1" indent="425450">
              <a:lnSpc>
                <a:spcPct val="100000"/>
              </a:lnSpc>
              <a:buAutoNum type="arabicPeriod"/>
              <a:tabLst>
                <a:tab pos="1609090" algn="l"/>
                <a:tab pos="1609725" algn="l"/>
              </a:tabLst>
            </a:pPr>
            <a:r>
              <a:rPr sz="2800" spc="-5" dirty="0">
                <a:latin typeface="Trebuchet MS"/>
                <a:cs typeface="Trebuchet MS"/>
              </a:rPr>
              <a:t>Set </a:t>
            </a:r>
            <a:r>
              <a:rPr sz="2800" spc="-1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grade to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“C”  </a:t>
            </a:r>
            <a:r>
              <a:rPr sz="2800" spc="-5" dirty="0">
                <a:latin typeface="Trebuchet MS"/>
                <a:cs typeface="Trebuchet MS"/>
              </a:rPr>
              <a:t>End </a:t>
            </a:r>
            <a:r>
              <a:rPr sz="2800" spc="-10" dirty="0">
                <a:latin typeface="Trebuchet MS"/>
                <a:cs typeface="Trebuchet MS"/>
              </a:rPr>
              <a:t>if</a:t>
            </a:r>
            <a:endParaRPr sz="2800">
              <a:latin typeface="Trebuchet MS"/>
              <a:cs typeface="Trebuchet MS"/>
            </a:endParaRPr>
          </a:p>
          <a:p>
            <a:pPr marL="469900" marR="5080" indent="-457200">
              <a:lnSpc>
                <a:spcPct val="100000"/>
              </a:lnSpc>
              <a:buAutoNum type="arabicPeriod" startAt="3"/>
              <a:tabLst>
                <a:tab pos="469900" algn="l"/>
                <a:tab pos="5314950" algn="l"/>
              </a:tabLst>
            </a:pPr>
            <a:r>
              <a:rPr sz="2800" spc="-5" dirty="0">
                <a:latin typeface="Trebuchet MS"/>
                <a:cs typeface="Trebuchet MS"/>
              </a:rPr>
              <a:t>if </a:t>
            </a:r>
            <a:r>
              <a:rPr sz="2800" spc="-10" dirty="0">
                <a:latin typeface="Trebuchet MS"/>
                <a:cs typeface="Trebuchet MS"/>
              </a:rPr>
              <a:t>(the number </a:t>
            </a:r>
            <a:r>
              <a:rPr sz="2800" spc="-5" dirty="0">
                <a:latin typeface="Trebuchet MS"/>
                <a:cs typeface="Trebuchet MS"/>
              </a:rPr>
              <a:t>is</a:t>
            </a:r>
            <a:r>
              <a:rPr sz="2800" spc="6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between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50	</a:t>
            </a:r>
            <a:r>
              <a:rPr sz="2800" spc="-10" dirty="0">
                <a:latin typeface="Trebuchet MS"/>
                <a:cs typeface="Trebuchet MS"/>
              </a:rPr>
              <a:t>and 59, inclusive)  then</a:t>
            </a:r>
            <a:endParaRPr sz="2800">
              <a:latin typeface="Trebuchet MS"/>
              <a:cs typeface="Trebuchet MS"/>
            </a:endParaRPr>
          </a:p>
          <a:p>
            <a:pPr marL="469900" marR="3235960" lvl="1" indent="425450">
              <a:lnSpc>
                <a:spcPct val="100000"/>
              </a:lnSpc>
              <a:buAutoNum type="arabicPeriod"/>
              <a:tabLst>
                <a:tab pos="1609725" algn="l"/>
                <a:tab pos="1610360" algn="l"/>
              </a:tabLst>
            </a:pPr>
            <a:r>
              <a:rPr sz="2800" spc="-5" dirty="0">
                <a:latin typeface="Trebuchet MS"/>
                <a:cs typeface="Trebuchet MS"/>
              </a:rPr>
              <a:t>Set the grade </a:t>
            </a:r>
            <a:r>
              <a:rPr sz="2800" spc="-10" dirty="0">
                <a:latin typeface="Trebuchet MS"/>
                <a:cs typeface="Trebuchet MS"/>
              </a:rPr>
              <a:t>to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“D”  </a:t>
            </a:r>
            <a:r>
              <a:rPr sz="2800" spc="-5" dirty="0">
                <a:latin typeface="Trebuchet MS"/>
                <a:cs typeface="Trebuchet MS"/>
              </a:rPr>
              <a:t>End </a:t>
            </a:r>
            <a:r>
              <a:rPr sz="2800" spc="-10" dirty="0">
                <a:latin typeface="Trebuchet MS"/>
                <a:cs typeface="Trebuchet MS"/>
              </a:rPr>
              <a:t>if</a:t>
            </a:r>
            <a:endParaRPr sz="2800">
              <a:latin typeface="Trebuchet MS"/>
              <a:cs typeface="Trebuchet MS"/>
            </a:endParaRPr>
          </a:p>
          <a:p>
            <a:pPr marL="469900" marR="2862580" indent="-4572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900" algn="l"/>
              </a:tabLst>
            </a:pPr>
            <a:r>
              <a:rPr sz="2800" spc="-5" dirty="0">
                <a:latin typeface="Trebuchet MS"/>
                <a:cs typeface="Trebuchet MS"/>
              </a:rPr>
              <a:t>If </a:t>
            </a:r>
            <a:r>
              <a:rPr sz="2800" spc="-10" dirty="0">
                <a:latin typeface="Trebuchet MS"/>
                <a:cs typeface="Trebuchet MS"/>
              </a:rPr>
              <a:t>(the number </a:t>
            </a:r>
            <a:r>
              <a:rPr sz="2800" spc="-5" dirty="0">
                <a:latin typeface="Trebuchet MS"/>
                <a:cs typeface="Trebuchet MS"/>
              </a:rPr>
              <a:t>is less </a:t>
            </a:r>
            <a:r>
              <a:rPr sz="2800" spc="-10" dirty="0">
                <a:latin typeface="Trebuchet MS"/>
                <a:cs typeface="Trebuchet MS"/>
              </a:rPr>
              <a:t>than 50)  then</a:t>
            </a:r>
            <a:endParaRPr sz="2800">
              <a:latin typeface="Trebuchet MS"/>
              <a:cs typeface="Trebuchet MS"/>
            </a:endParaRPr>
          </a:p>
          <a:p>
            <a:pPr marL="469900" marR="3268345" lvl="1" indent="425450">
              <a:lnSpc>
                <a:spcPct val="100000"/>
              </a:lnSpc>
              <a:buAutoNum type="arabicPeriod"/>
              <a:tabLst>
                <a:tab pos="1609725" algn="l"/>
                <a:tab pos="1610360" algn="l"/>
              </a:tabLst>
            </a:pPr>
            <a:r>
              <a:rPr sz="2800" spc="-5" dirty="0">
                <a:latin typeface="Trebuchet MS"/>
                <a:cs typeface="Trebuchet MS"/>
              </a:rPr>
              <a:t>Set the grade </a:t>
            </a:r>
            <a:r>
              <a:rPr sz="2800" spc="-10" dirty="0">
                <a:latin typeface="Trebuchet MS"/>
                <a:cs typeface="Trebuchet MS"/>
              </a:rPr>
              <a:t>to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“F”  </a:t>
            </a:r>
            <a:r>
              <a:rPr sz="2800" spc="-5" dirty="0">
                <a:latin typeface="Trebuchet MS"/>
                <a:cs typeface="Trebuchet MS"/>
              </a:rPr>
              <a:t>End </a:t>
            </a:r>
            <a:r>
              <a:rPr sz="2800" spc="-10" dirty="0">
                <a:latin typeface="Trebuchet MS"/>
                <a:cs typeface="Trebuchet MS"/>
              </a:rPr>
              <a:t>if</a:t>
            </a:r>
            <a:endParaRPr sz="2800">
              <a:latin typeface="Trebuchet MS"/>
              <a:cs typeface="Trebuchet MS"/>
            </a:endParaRPr>
          </a:p>
          <a:p>
            <a:pPr marL="469900" marR="4963160" indent="-457200">
              <a:lnSpc>
                <a:spcPct val="100000"/>
              </a:lnSpc>
              <a:buAutoNum type="arabicPeriod" startAt="3"/>
              <a:tabLst>
                <a:tab pos="469900" algn="l"/>
              </a:tabLst>
            </a:pPr>
            <a:r>
              <a:rPr sz="2800" spc="-25" dirty="0">
                <a:latin typeface="Trebuchet MS"/>
                <a:cs typeface="Trebuchet MS"/>
              </a:rPr>
              <a:t>Return </a:t>
            </a:r>
            <a:r>
              <a:rPr sz="2800" spc="-1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grade </a:t>
            </a:r>
            <a:r>
              <a:rPr sz="2800" spc="-5" dirty="0">
                <a:solidFill>
                  <a:srgbClr val="2D83C3"/>
                </a:solidFill>
                <a:latin typeface="Trebuchet MS"/>
                <a:cs typeface="Trebuchet MS"/>
              </a:rPr>
              <a:t> End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5855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Advantages </a:t>
            </a:r>
            <a:r>
              <a:rPr sz="4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Of</a:t>
            </a:r>
            <a:r>
              <a:rPr sz="4000" u="heavy" spc="-2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Algorithm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1397253"/>
            <a:ext cx="6487160" cy="419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3660" indent="-343535">
              <a:lnSpc>
                <a:spcPct val="100000"/>
              </a:lnSpc>
              <a:spcBef>
                <a:spcPts val="105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It provides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core solution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given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problem.</a:t>
            </a:r>
            <a:r>
              <a:rPr sz="2000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This  solution can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 implemented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on 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computer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system 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any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programming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language of 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user’s</a:t>
            </a:r>
            <a:r>
              <a:rPr sz="20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choice.</a:t>
            </a:r>
            <a:endParaRPr sz="2000">
              <a:latin typeface="Trebuchet MS"/>
              <a:cs typeface="Trebuchet MS"/>
            </a:endParaRPr>
          </a:p>
          <a:p>
            <a:pPr marL="355600" marR="346710" indent="-343535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It facilitates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program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development by acting 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 design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document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 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blueprint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a given</a:t>
            </a:r>
            <a:r>
              <a:rPr sz="2000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solution.</a:t>
            </a:r>
            <a:endParaRPr sz="20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ensures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easy comprehension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r>
              <a:rPr sz="20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solution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compared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an equivalent computer</a:t>
            </a:r>
            <a:r>
              <a:rPr sz="20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program.</a:t>
            </a:r>
            <a:endParaRPr sz="20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1010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It eases identification and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removal of logical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errors in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program.</a:t>
            </a:r>
            <a:endParaRPr sz="20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facilitates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algorithm analysis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to find out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0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efficient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solution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given</a:t>
            </a:r>
            <a:r>
              <a:rPr sz="20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40633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Disadvantages </a:t>
            </a:r>
            <a:r>
              <a:rPr sz="40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Of </a:t>
            </a:r>
            <a:r>
              <a:rPr sz="4000" u="none" spc="-10" dirty="0">
                <a:solidFill>
                  <a:srgbClr val="000000"/>
                </a:solidFill>
              </a:rPr>
              <a:t> </a:t>
            </a:r>
            <a:r>
              <a:rPr sz="40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Algorithm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2083435"/>
            <a:ext cx="7887970" cy="167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 large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algorithms,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flow of program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control becomes difficult  to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track.</a:t>
            </a:r>
            <a:endParaRPr sz="2000">
              <a:latin typeface="Trebuchet MS"/>
              <a:cs typeface="Trebuchet MS"/>
            </a:endParaRPr>
          </a:p>
          <a:p>
            <a:pPr marL="355600" marR="118745" indent="-343535" algn="just">
              <a:lnSpc>
                <a:spcPct val="100000"/>
              </a:lnSpc>
              <a:spcBef>
                <a:spcPts val="995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6235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Algorithms lack visual representation 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programming constructs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like flowcharts;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thus, understanding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logic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becomes</a:t>
            </a:r>
            <a:r>
              <a:rPr sz="20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relatively 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difficult.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6109"/>
            <a:ext cx="2648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5" dirty="0">
                <a:solidFill>
                  <a:srgbClr val="17AFE3"/>
                </a:solidFill>
              </a:rPr>
              <a:t>Flowc</a:t>
            </a:r>
            <a:r>
              <a:rPr sz="4400" u="none" spc="10" dirty="0">
                <a:solidFill>
                  <a:srgbClr val="17AFE3"/>
                </a:solidFill>
              </a:rPr>
              <a:t>h</a:t>
            </a:r>
            <a:r>
              <a:rPr sz="4400" u="none" dirty="0">
                <a:solidFill>
                  <a:srgbClr val="17AFE3"/>
                </a:solidFill>
              </a:rPr>
              <a:t>art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01040" y="1269491"/>
            <a:ext cx="2626360" cy="55244"/>
          </a:xfrm>
          <a:custGeom>
            <a:avLst/>
            <a:gdLst/>
            <a:ahLst/>
            <a:cxnLst/>
            <a:rect l="l" t="t" r="r" b="b"/>
            <a:pathLst>
              <a:path w="2626360" h="55244">
                <a:moveTo>
                  <a:pt x="2625852" y="0"/>
                </a:moveTo>
                <a:lnTo>
                  <a:pt x="0" y="0"/>
                </a:lnTo>
                <a:lnTo>
                  <a:pt x="0" y="54863"/>
                </a:lnTo>
                <a:lnTo>
                  <a:pt x="2625852" y="54863"/>
                </a:lnTo>
                <a:lnTo>
                  <a:pt x="2625852" y="0"/>
                </a:lnTo>
                <a:close/>
              </a:path>
            </a:pathLst>
          </a:custGeom>
          <a:solidFill>
            <a:srgbClr val="17A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493646"/>
            <a:ext cx="6227445" cy="266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12890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graphical representation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of an algorithm, often  used in the design phase of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programming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000" b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work  out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logical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flow of a</a:t>
            </a:r>
            <a:r>
              <a:rPr sz="2000" b="1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rebuchet MS"/>
                <a:cs typeface="Trebuchet MS"/>
              </a:rPr>
              <a:t>program.</a:t>
            </a:r>
            <a:endParaRPr sz="20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Visual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way 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represent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20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flow</a:t>
            </a:r>
            <a:endParaRPr sz="20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Make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our logic more</a:t>
            </a:r>
            <a:r>
              <a:rPr sz="20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clear</a:t>
            </a:r>
            <a:endParaRPr sz="20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Help during writing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0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endParaRPr sz="20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Make testing and debugging</a:t>
            </a:r>
            <a:r>
              <a:rPr sz="20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easy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447800"/>
            <a:ext cx="6947916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46653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Flowchart </a:t>
            </a:r>
            <a:r>
              <a:rPr sz="36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or</a:t>
            </a:r>
            <a:r>
              <a:rPr sz="3600" u="heavy" spc="-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program </a:t>
            </a:r>
            <a:r>
              <a:rPr sz="3600" u="none" spc="-15" dirty="0">
                <a:solidFill>
                  <a:srgbClr val="000000"/>
                </a:solidFill>
              </a:rPr>
              <a:t> </a:t>
            </a:r>
            <a:r>
              <a:rPr sz="36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constructs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69442" y="1956307"/>
            <a:ext cx="7160895" cy="4547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2880" indent="-342900">
              <a:lnSpc>
                <a:spcPct val="100000"/>
              </a:lnSpc>
              <a:spcBef>
                <a:spcPts val="105"/>
              </a:spcBef>
              <a:buClr>
                <a:srgbClr val="17AFE3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Sequence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The order 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execution, this typically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refers</a:t>
            </a:r>
            <a:r>
              <a:rPr sz="20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order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 which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code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will execute.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Normally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code  executes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line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by line,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 line 1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2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3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</a:t>
            </a:r>
            <a:r>
              <a:rPr sz="20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on.</a:t>
            </a:r>
            <a:endParaRPr sz="2000">
              <a:latin typeface="Trebuchet MS"/>
              <a:cs typeface="Trebuchet MS"/>
            </a:endParaRPr>
          </a:p>
          <a:p>
            <a:pPr marL="355600" marR="56515" indent="-342900">
              <a:lnSpc>
                <a:spcPct val="100000"/>
              </a:lnSpc>
              <a:spcBef>
                <a:spcPts val="994"/>
              </a:spcBef>
              <a:buClr>
                <a:srgbClr val="17AFE3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Selection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Selection, like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branching, is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method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controlling the execution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sequence,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create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large 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control blocks, using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if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statements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testing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condition,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 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switch statements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evaluating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variable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etc to control</a:t>
            </a:r>
            <a:r>
              <a:rPr sz="20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and  change the execution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program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depending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this  environment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changing</a:t>
            </a:r>
            <a:r>
              <a:rPr sz="20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variables.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17AFE3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404040"/>
                </a:solidFill>
                <a:latin typeface="Trebuchet MS"/>
                <a:cs typeface="Trebuchet MS"/>
              </a:rPr>
              <a:t>Iteration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(Repetition):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Iteration is typically used 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refer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 collections and arrays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variables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and data.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Repeating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set  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instruction. Counting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from 1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10,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you are iterating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over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first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10 numbers. </a:t>
            </a:r>
            <a:r>
              <a:rPr sz="2000" spc="-75" dirty="0">
                <a:solidFill>
                  <a:srgbClr val="404040"/>
                </a:solidFill>
                <a:latin typeface="Trebuchet MS"/>
                <a:cs typeface="Trebuchet MS"/>
              </a:rPr>
              <a:t>for,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while,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do-while loops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will be  implemented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0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iteration.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09600"/>
            <a:ext cx="6347460" cy="1321435"/>
          </a:xfrm>
          <a:custGeom>
            <a:avLst/>
            <a:gdLst/>
            <a:ahLst/>
            <a:cxnLst/>
            <a:rect l="l" t="t" r="r" b="b"/>
            <a:pathLst>
              <a:path w="6347459" h="1321435">
                <a:moveTo>
                  <a:pt x="6347459" y="0"/>
                </a:moveTo>
                <a:lnTo>
                  <a:pt x="0" y="0"/>
                </a:lnTo>
                <a:lnTo>
                  <a:pt x="0" y="1321308"/>
                </a:lnTo>
                <a:lnTo>
                  <a:pt x="6347459" y="1321308"/>
                </a:lnTo>
                <a:lnTo>
                  <a:pt x="6347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3297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15" dirty="0">
                <a:solidFill>
                  <a:srgbClr val="5FCAEE"/>
                </a:solidFill>
                <a:uFill>
                  <a:solidFill>
                    <a:srgbClr val="5FCAEE"/>
                  </a:solidFill>
                </a:uFill>
              </a:rPr>
              <a:t>Program</a:t>
            </a:r>
            <a:r>
              <a:rPr sz="3600" u="heavy" spc="-90" dirty="0">
                <a:solidFill>
                  <a:srgbClr val="5FCAEE"/>
                </a:solidFill>
                <a:uFill>
                  <a:solidFill>
                    <a:srgbClr val="5FCAEE"/>
                  </a:solidFill>
                </a:uFill>
              </a:rPr>
              <a:t> </a:t>
            </a:r>
            <a:r>
              <a:rPr sz="3600" u="heavy" dirty="0">
                <a:solidFill>
                  <a:srgbClr val="5FCAEE"/>
                </a:solidFill>
                <a:uFill>
                  <a:solidFill>
                    <a:srgbClr val="5FCAEE"/>
                  </a:solidFill>
                </a:uFill>
              </a:rPr>
              <a:t>design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09600" y="2161031"/>
            <a:ext cx="6347460" cy="3880485"/>
          </a:xfrm>
          <a:custGeom>
            <a:avLst/>
            <a:gdLst/>
            <a:ahLst/>
            <a:cxnLst/>
            <a:rect l="l" t="t" r="r" b="b"/>
            <a:pathLst>
              <a:path w="6347459" h="3880485">
                <a:moveTo>
                  <a:pt x="6347460" y="1191768"/>
                </a:moveTo>
                <a:lnTo>
                  <a:pt x="5169408" y="1191768"/>
                </a:lnTo>
                <a:lnTo>
                  <a:pt x="5169408" y="0"/>
                </a:lnTo>
                <a:lnTo>
                  <a:pt x="0" y="0"/>
                </a:lnTo>
                <a:lnTo>
                  <a:pt x="0" y="1191768"/>
                </a:lnTo>
                <a:lnTo>
                  <a:pt x="0" y="3880116"/>
                </a:lnTo>
                <a:lnTo>
                  <a:pt x="6347460" y="3880116"/>
                </a:lnTo>
                <a:lnTo>
                  <a:pt x="6347460" y="1191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340" y="3502507"/>
            <a:ext cx="5306695" cy="2281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17AFE3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b="1" spc="-10" dirty="0">
                <a:solidFill>
                  <a:srgbClr val="404040"/>
                </a:solidFill>
                <a:latin typeface="Trebuchet MS"/>
                <a:cs typeface="Trebuchet MS"/>
              </a:rPr>
              <a:t>Program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Design Process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20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phases:</a:t>
            </a:r>
            <a:endParaRPr sz="20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17AFE3"/>
              </a:buClr>
              <a:buSzPct val="80000"/>
              <a:buFont typeface="Wingdings 3"/>
              <a:buChar char=""/>
              <a:tabLst>
                <a:tab pos="756920" algn="l"/>
              </a:tabLst>
            </a:pP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Problem </a:t>
            </a:r>
            <a:r>
              <a:rPr sz="2000" b="1" spc="5" dirty="0">
                <a:solidFill>
                  <a:srgbClr val="404040"/>
                </a:solidFill>
                <a:latin typeface="Trebuchet MS"/>
                <a:cs typeface="Trebuchet MS"/>
              </a:rPr>
              <a:t>Solving</a:t>
            </a:r>
            <a:r>
              <a:rPr sz="20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Phase</a:t>
            </a:r>
            <a:endParaRPr sz="2000" dirty="0">
              <a:latin typeface="Trebuchet MS"/>
              <a:cs typeface="Trebuchet MS"/>
            </a:endParaRPr>
          </a:p>
          <a:p>
            <a:pPr marL="1155700" marR="5080" lvl="2" indent="-228600">
              <a:lnSpc>
                <a:spcPct val="70000"/>
              </a:lnSpc>
              <a:spcBef>
                <a:spcPts val="1200"/>
              </a:spcBef>
              <a:buClr>
                <a:srgbClr val="17AFE3"/>
              </a:buClr>
              <a:buSzPct val="80000"/>
              <a:buFont typeface="Wingdings 3"/>
              <a:buChar char=""/>
              <a:tabLst>
                <a:tab pos="11563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Creates an </a:t>
            </a:r>
            <a:r>
              <a:rPr sz="2000" dirty="0">
                <a:solidFill>
                  <a:srgbClr val="2D83C3"/>
                </a:solidFill>
                <a:latin typeface="Trebuchet MS"/>
                <a:cs typeface="Trebuchet MS"/>
              </a:rPr>
              <a:t>algorithm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solves</a:t>
            </a:r>
            <a:r>
              <a:rPr sz="20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2D83C3"/>
                </a:solidFill>
                <a:latin typeface="Trebuchet MS"/>
                <a:cs typeface="Trebuchet MS"/>
              </a:rPr>
              <a:t> problem</a:t>
            </a:r>
            <a:endParaRPr sz="20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17AFE3"/>
              </a:buClr>
              <a:buSzPct val="80000"/>
              <a:buFont typeface="Wingdings 3"/>
              <a:buChar char=""/>
              <a:tabLst>
                <a:tab pos="756920" algn="l"/>
              </a:tabLst>
            </a:pP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Implementation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(Coding)</a:t>
            </a:r>
            <a:r>
              <a:rPr sz="20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Phase</a:t>
            </a:r>
            <a:endParaRPr sz="2000" dirty="0">
              <a:latin typeface="Trebuchet MS"/>
              <a:cs typeface="Trebuchet MS"/>
            </a:endParaRPr>
          </a:p>
          <a:p>
            <a:pPr marL="1155700" marR="645795" lvl="2" indent="-228600">
              <a:lnSpc>
                <a:spcPct val="70000"/>
              </a:lnSpc>
              <a:spcBef>
                <a:spcPts val="1200"/>
              </a:spcBef>
              <a:buClr>
                <a:srgbClr val="17AFE3"/>
              </a:buClr>
              <a:buSzPct val="80000"/>
              <a:buFont typeface="Wingdings 3"/>
              <a:buChar char=""/>
              <a:tabLst>
                <a:tab pos="1156335" algn="l"/>
              </a:tabLst>
            </a:pPr>
            <a:r>
              <a:rPr sz="2000" spc="-25" dirty="0">
                <a:solidFill>
                  <a:srgbClr val="2D83C3"/>
                </a:solidFill>
                <a:latin typeface="Trebuchet MS"/>
                <a:cs typeface="Trebuchet MS"/>
              </a:rPr>
              <a:t>Translates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algorithm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20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D83C3"/>
                </a:solidFill>
                <a:latin typeface="Trebuchet MS"/>
                <a:cs typeface="Trebuchet MS"/>
              </a:rPr>
              <a:t>programming</a:t>
            </a:r>
            <a:r>
              <a:rPr sz="2000" spc="-5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D83C3"/>
                </a:solidFill>
                <a:latin typeface="Trebuchet MS"/>
                <a:cs typeface="Trebuchet MS"/>
              </a:rPr>
              <a:t>language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29293" y="2586037"/>
            <a:ext cx="1851025" cy="771525"/>
            <a:chOff x="2729293" y="2586037"/>
            <a:chExt cx="1851025" cy="771525"/>
          </a:xfrm>
        </p:grpSpPr>
        <p:sp>
          <p:nvSpPr>
            <p:cNvPr id="7" name="object 7"/>
            <p:cNvSpPr/>
            <p:nvPr/>
          </p:nvSpPr>
          <p:spPr>
            <a:xfrm>
              <a:off x="2734055" y="2590800"/>
              <a:ext cx="1841500" cy="762000"/>
            </a:xfrm>
            <a:custGeom>
              <a:avLst/>
              <a:gdLst/>
              <a:ahLst/>
              <a:cxnLst/>
              <a:rect l="l" t="t" r="r" b="b"/>
              <a:pathLst>
                <a:path w="1841500" h="762000">
                  <a:moveTo>
                    <a:pt x="1840992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840992" y="762000"/>
                  </a:lnTo>
                  <a:lnTo>
                    <a:pt x="1840992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34055" y="2590800"/>
              <a:ext cx="1841500" cy="762000"/>
            </a:xfrm>
            <a:custGeom>
              <a:avLst/>
              <a:gdLst/>
              <a:ahLst/>
              <a:cxnLst/>
              <a:rect l="l" t="t" r="r" b="b"/>
              <a:pathLst>
                <a:path w="1841500" h="762000">
                  <a:moveTo>
                    <a:pt x="0" y="762000"/>
                  </a:moveTo>
                  <a:lnTo>
                    <a:pt x="1840992" y="762000"/>
                  </a:lnTo>
                  <a:lnTo>
                    <a:pt x="1840992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22473" y="2804287"/>
            <a:ext cx="1265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go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ithm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33993" y="2814637"/>
            <a:ext cx="3550285" cy="390525"/>
            <a:chOff x="2233993" y="2814637"/>
            <a:chExt cx="3550285" cy="390525"/>
          </a:xfrm>
        </p:grpSpPr>
        <p:sp>
          <p:nvSpPr>
            <p:cNvPr id="11" name="object 11"/>
            <p:cNvSpPr/>
            <p:nvPr/>
          </p:nvSpPr>
          <p:spPr>
            <a:xfrm>
              <a:off x="2238755" y="2819400"/>
              <a:ext cx="565785" cy="381000"/>
            </a:xfrm>
            <a:custGeom>
              <a:avLst/>
              <a:gdLst/>
              <a:ahLst/>
              <a:cxnLst/>
              <a:rect l="l" t="t" r="r" b="b"/>
              <a:pathLst>
                <a:path w="565785" h="381000">
                  <a:moveTo>
                    <a:pt x="470154" y="0"/>
                  </a:moveTo>
                  <a:lnTo>
                    <a:pt x="470154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470154" y="285750"/>
                  </a:lnTo>
                  <a:lnTo>
                    <a:pt x="470154" y="381000"/>
                  </a:lnTo>
                  <a:lnTo>
                    <a:pt x="565404" y="190500"/>
                  </a:lnTo>
                  <a:lnTo>
                    <a:pt x="470154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38755" y="2819400"/>
              <a:ext cx="565785" cy="381000"/>
            </a:xfrm>
            <a:custGeom>
              <a:avLst/>
              <a:gdLst/>
              <a:ahLst/>
              <a:cxnLst/>
              <a:rect l="l" t="t" r="r" b="b"/>
              <a:pathLst>
                <a:path w="565785" h="381000">
                  <a:moveTo>
                    <a:pt x="0" y="95250"/>
                  </a:moveTo>
                  <a:lnTo>
                    <a:pt x="470154" y="95250"/>
                  </a:lnTo>
                  <a:lnTo>
                    <a:pt x="470154" y="0"/>
                  </a:lnTo>
                  <a:lnTo>
                    <a:pt x="565404" y="190500"/>
                  </a:lnTo>
                  <a:lnTo>
                    <a:pt x="470154" y="381000"/>
                  </a:lnTo>
                  <a:lnTo>
                    <a:pt x="470154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5048" y="2819400"/>
              <a:ext cx="1203960" cy="381000"/>
            </a:xfrm>
            <a:custGeom>
              <a:avLst/>
              <a:gdLst/>
              <a:ahLst/>
              <a:cxnLst/>
              <a:rect l="l" t="t" r="r" b="b"/>
              <a:pathLst>
                <a:path w="1203960" h="381000">
                  <a:moveTo>
                    <a:pt x="1108710" y="0"/>
                  </a:moveTo>
                  <a:lnTo>
                    <a:pt x="110871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108710" y="285750"/>
                  </a:lnTo>
                  <a:lnTo>
                    <a:pt x="1108710" y="381000"/>
                  </a:lnTo>
                  <a:lnTo>
                    <a:pt x="1203960" y="190500"/>
                  </a:lnTo>
                  <a:lnTo>
                    <a:pt x="1108710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5048" y="2819400"/>
              <a:ext cx="1203960" cy="381000"/>
            </a:xfrm>
            <a:custGeom>
              <a:avLst/>
              <a:gdLst/>
              <a:ahLst/>
              <a:cxnLst/>
              <a:rect l="l" t="t" r="r" b="b"/>
              <a:pathLst>
                <a:path w="1203960" h="381000">
                  <a:moveTo>
                    <a:pt x="0" y="95250"/>
                  </a:moveTo>
                  <a:lnTo>
                    <a:pt x="1108710" y="95250"/>
                  </a:lnTo>
                  <a:lnTo>
                    <a:pt x="1108710" y="0"/>
                  </a:lnTo>
                  <a:lnTo>
                    <a:pt x="1203960" y="190500"/>
                  </a:lnTo>
                  <a:lnTo>
                    <a:pt x="1108710" y="381000"/>
                  </a:lnTo>
                  <a:lnTo>
                    <a:pt x="110871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9600" y="2133600"/>
            <a:ext cx="1841500" cy="1219200"/>
          </a:xfrm>
          <a:prstGeom prst="rect">
            <a:avLst/>
          </a:prstGeom>
          <a:solidFill>
            <a:srgbClr val="5FCAEE"/>
          </a:solidFill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9008" y="2133600"/>
            <a:ext cx="1841500" cy="1219200"/>
          </a:xfrm>
          <a:prstGeom prst="rect">
            <a:avLst/>
          </a:prstGeom>
          <a:solidFill>
            <a:srgbClr val="5FCAEE"/>
          </a:solidFill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marL="38163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46020" y="2129027"/>
            <a:ext cx="3337560" cy="238125"/>
            <a:chOff x="2446020" y="2129027"/>
            <a:chExt cx="3337560" cy="238125"/>
          </a:xfrm>
        </p:grpSpPr>
        <p:sp>
          <p:nvSpPr>
            <p:cNvPr id="18" name="object 18"/>
            <p:cNvSpPr/>
            <p:nvPr/>
          </p:nvSpPr>
          <p:spPr>
            <a:xfrm>
              <a:off x="2450592" y="2133599"/>
              <a:ext cx="3328670" cy="228600"/>
            </a:xfrm>
            <a:custGeom>
              <a:avLst/>
              <a:gdLst/>
              <a:ahLst/>
              <a:cxnLst/>
              <a:rect l="l" t="t" r="r" b="b"/>
              <a:pathLst>
                <a:path w="3328670" h="228600">
                  <a:moveTo>
                    <a:pt x="3192018" y="0"/>
                  </a:moveTo>
                  <a:lnTo>
                    <a:pt x="3192018" y="44450"/>
                  </a:lnTo>
                  <a:lnTo>
                    <a:pt x="0" y="44450"/>
                  </a:lnTo>
                  <a:lnTo>
                    <a:pt x="0" y="184150"/>
                  </a:lnTo>
                  <a:lnTo>
                    <a:pt x="3192018" y="184150"/>
                  </a:lnTo>
                  <a:lnTo>
                    <a:pt x="3192018" y="228600"/>
                  </a:lnTo>
                  <a:lnTo>
                    <a:pt x="3328416" y="114300"/>
                  </a:lnTo>
                  <a:lnTo>
                    <a:pt x="319201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50592" y="2133599"/>
              <a:ext cx="3328670" cy="228600"/>
            </a:xfrm>
            <a:custGeom>
              <a:avLst/>
              <a:gdLst/>
              <a:ahLst/>
              <a:cxnLst/>
              <a:rect l="l" t="t" r="r" b="b"/>
              <a:pathLst>
                <a:path w="3328670" h="228600">
                  <a:moveTo>
                    <a:pt x="0" y="44450"/>
                  </a:moveTo>
                  <a:lnTo>
                    <a:pt x="3192018" y="44450"/>
                  </a:lnTo>
                  <a:lnTo>
                    <a:pt x="3192018" y="0"/>
                  </a:lnTo>
                  <a:lnTo>
                    <a:pt x="3328416" y="114300"/>
                  </a:lnTo>
                  <a:lnTo>
                    <a:pt x="3192018" y="228600"/>
                  </a:lnTo>
                  <a:lnTo>
                    <a:pt x="3192018" y="184150"/>
                  </a:lnTo>
                  <a:lnTo>
                    <a:pt x="0" y="184150"/>
                  </a:lnTo>
                  <a:lnTo>
                    <a:pt x="0" y="444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47800"/>
            <a:ext cx="6719316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5480" y="70230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Flowchart</a:t>
            </a:r>
            <a:r>
              <a:rPr sz="36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 </a:t>
            </a:r>
            <a:r>
              <a:rPr sz="36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Constructs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479803"/>
            <a:ext cx="5791200" cy="469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95199"/>
            <a:ext cx="4566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Flowchart</a:t>
            </a:r>
            <a:r>
              <a:rPr sz="3600" u="heavy" spc="-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Constructs </a:t>
            </a:r>
            <a:r>
              <a:rPr sz="3600" u="none" spc="-5" dirty="0">
                <a:solidFill>
                  <a:srgbClr val="000000"/>
                </a:solidFill>
              </a:rPr>
              <a:t> (cont..)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447800"/>
            <a:ext cx="6553200" cy="443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95199"/>
            <a:ext cx="4566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Flowchart</a:t>
            </a:r>
            <a:r>
              <a:rPr sz="3600" u="heavy" spc="-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Constructs </a:t>
            </a:r>
            <a:r>
              <a:rPr sz="3600" u="none" spc="-5" dirty="0">
                <a:solidFill>
                  <a:srgbClr val="000000"/>
                </a:solidFill>
              </a:rPr>
              <a:t> (cont..)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2165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>
                <a:solidFill>
                  <a:srgbClr val="5FCAEE"/>
                </a:solidFill>
                <a:latin typeface="Trebuchet MS"/>
                <a:cs typeface="Trebuchet MS"/>
              </a:rPr>
              <a:t>Example-1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877314"/>
            <a:ext cx="6147435" cy="37687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>
              <a:lnSpc>
                <a:spcPct val="80000"/>
              </a:lnSpc>
              <a:spcBef>
                <a:spcPts val="675"/>
              </a:spcBef>
            </a:pPr>
            <a:r>
              <a:rPr sz="2400" b="1" spc="-15" dirty="0">
                <a:latin typeface="Trebuchet MS"/>
                <a:cs typeface="Trebuchet MS"/>
              </a:rPr>
              <a:t>Write </a:t>
            </a:r>
            <a:r>
              <a:rPr sz="2400" b="1" dirty="0">
                <a:latin typeface="Trebuchet MS"/>
                <a:cs typeface="Trebuchet MS"/>
              </a:rPr>
              <a:t>an </a:t>
            </a:r>
            <a:r>
              <a:rPr sz="2400" b="1" spc="-5" dirty="0">
                <a:latin typeface="Trebuchet MS"/>
                <a:cs typeface="Trebuchet MS"/>
              </a:rPr>
              <a:t>algorithm </a:t>
            </a:r>
            <a:r>
              <a:rPr sz="2400" b="1" dirty="0">
                <a:latin typeface="Trebuchet MS"/>
                <a:cs typeface="Trebuchet MS"/>
              </a:rPr>
              <a:t>and </a:t>
            </a:r>
            <a:r>
              <a:rPr sz="2400" b="1" spc="-20" dirty="0">
                <a:latin typeface="Trebuchet MS"/>
                <a:cs typeface="Trebuchet MS"/>
              </a:rPr>
              <a:t>draw </a:t>
            </a:r>
            <a:r>
              <a:rPr sz="2400" b="1" dirty="0">
                <a:latin typeface="Trebuchet MS"/>
                <a:cs typeface="Trebuchet MS"/>
              </a:rPr>
              <a:t>a flowchart  </a:t>
            </a:r>
            <a:r>
              <a:rPr sz="2400" b="1" spc="-5" dirty="0">
                <a:latin typeface="Trebuchet MS"/>
                <a:cs typeface="Trebuchet MS"/>
              </a:rPr>
              <a:t>that </a:t>
            </a:r>
            <a:r>
              <a:rPr sz="2400" b="1" dirty="0">
                <a:latin typeface="Trebuchet MS"/>
                <a:cs typeface="Trebuchet MS"/>
              </a:rPr>
              <a:t>will </a:t>
            </a:r>
            <a:r>
              <a:rPr sz="2400" b="1" spc="-5" dirty="0">
                <a:latin typeface="Trebuchet MS"/>
                <a:cs typeface="Trebuchet MS"/>
              </a:rPr>
              <a:t>read the two </a:t>
            </a:r>
            <a:r>
              <a:rPr sz="2400" b="1" dirty="0">
                <a:latin typeface="Trebuchet MS"/>
                <a:cs typeface="Trebuchet MS"/>
              </a:rPr>
              <a:t>sides of a  </a:t>
            </a:r>
            <a:r>
              <a:rPr sz="2400" b="1" spc="-10" dirty="0">
                <a:latin typeface="Trebuchet MS"/>
                <a:cs typeface="Trebuchet MS"/>
              </a:rPr>
              <a:t>rectangle </a:t>
            </a:r>
            <a:r>
              <a:rPr sz="2400" b="1" dirty="0">
                <a:latin typeface="Trebuchet MS"/>
                <a:cs typeface="Trebuchet MS"/>
              </a:rPr>
              <a:t>and </a:t>
            </a:r>
            <a:r>
              <a:rPr sz="2400" b="1" spc="-5" dirty="0">
                <a:latin typeface="Trebuchet MS"/>
                <a:cs typeface="Trebuchet MS"/>
              </a:rPr>
              <a:t>calculate its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area.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endParaRPr sz="22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Clr>
                <a:srgbClr val="17AFE3"/>
              </a:buClr>
              <a:buSzPct val="79545"/>
              <a:buFont typeface="Wingdings 3"/>
              <a:buChar char=""/>
              <a:tabLst>
                <a:tab pos="355600" algn="l"/>
                <a:tab pos="356235" algn="l"/>
                <a:tab pos="20828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1:	Start</a:t>
            </a:r>
            <a:endParaRPr sz="22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Clr>
                <a:srgbClr val="17AFE3"/>
              </a:buClr>
              <a:buSzPct val="79545"/>
              <a:buFont typeface="Wingdings 3"/>
              <a:buChar char=""/>
              <a:tabLst>
                <a:tab pos="355600" algn="l"/>
                <a:tab pos="356235" algn="l"/>
                <a:tab pos="1384300" algn="l"/>
                <a:tab pos="211836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2:	</a:t>
            </a:r>
            <a:r>
              <a:rPr sz="2200" spc="-75" dirty="0">
                <a:solidFill>
                  <a:srgbClr val="404040"/>
                </a:solidFill>
                <a:latin typeface="Trebuchet MS"/>
                <a:cs typeface="Trebuchet MS"/>
              </a:rPr>
              <a:t>Take	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Width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Length as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endParaRPr sz="22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17AFE3"/>
              </a:buClr>
              <a:buSzPct val="79545"/>
              <a:buFont typeface="Wingdings 3"/>
              <a:buChar char=""/>
              <a:tabLst>
                <a:tab pos="355600" algn="l"/>
                <a:tab pos="356235" algn="l"/>
                <a:tab pos="13843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3:	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Calculate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Area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by Width*</a:t>
            </a:r>
            <a:r>
              <a:rPr sz="22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endParaRPr sz="22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Clr>
                <a:srgbClr val="17AFE3"/>
              </a:buClr>
              <a:buSzPct val="79545"/>
              <a:buFont typeface="Wingdings 3"/>
              <a:buChar char=""/>
              <a:tabLst>
                <a:tab pos="355600" algn="l"/>
                <a:tab pos="356235" algn="l"/>
                <a:tab pos="13843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4:	</a:t>
            </a:r>
            <a:r>
              <a:rPr sz="2200" spc="-25" dirty="0">
                <a:solidFill>
                  <a:srgbClr val="404040"/>
                </a:solidFill>
                <a:latin typeface="Trebuchet MS"/>
                <a:cs typeface="Trebuchet MS"/>
              </a:rPr>
              <a:t>Print</a:t>
            </a:r>
            <a:r>
              <a:rPr sz="22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Area.</a:t>
            </a:r>
            <a:endParaRPr sz="22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465"/>
              </a:spcBef>
              <a:buClr>
                <a:srgbClr val="17AFE3"/>
              </a:buClr>
              <a:buSzPct val="79545"/>
              <a:buFont typeface="Wingdings 3"/>
              <a:buChar char=""/>
              <a:tabLst>
                <a:tab pos="355600" algn="l"/>
                <a:tab pos="356235" algn="l"/>
                <a:tab pos="20828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5:	End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26780" y="0"/>
            <a:ext cx="4022090" cy="6867525"/>
            <a:chOff x="5126780" y="0"/>
            <a:chExt cx="4022090" cy="6867525"/>
          </a:xfrm>
        </p:grpSpPr>
        <p:sp>
          <p:nvSpPr>
            <p:cNvPr id="3" name="object 3"/>
            <p:cNvSpPr/>
            <p:nvPr/>
          </p:nvSpPr>
          <p:spPr>
            <a:xfrm>
              <a:off x="6286500" y="2057400"/>
              <a:ext cx="1420495" cy="417830"/>
            </a:xfrm>
            <a:custGeom>
              <a:avLst/>
              <a:gdLst/>
              <a:ahLst/>
              <a:cxnLst/>
              <a:rect l="l" t="t" r="r" b="b"/>
              <a:pathLst>
                <a:path w="1420495" h="417830">
                  <a:moveTo>
                    <a:pt x="1191895" y="0"/>
                  </a:moveTo>
                  <a:lnTo>
                    <a:pt x="228473" y="0"/>
                  </a:lnTo>
                  <a:lnTo>
                    <a:pt x="176108" y="5513"/>
                  </a:lnTo>
                  <a:lnTo>
                    <a:pt x="128027" y="21220"/>
                  </a:lnTo>
                  <a:lnTo>
                    <a:pt x="85604" y="45866"/>
                  </a:lnTo>
                  <a:lnTo>
                    <a:pt x="50215" y="78199"/>
                  </a:lnTo>
                  <a:lnTo>
                    <a:pt x="23234" y="116965"/>
                  </a:lnTo>
                  <a:lnTo>
                    <a:pt x="6037" y="160913"/>
                  </a:lnTo>
                  <a:lnTo>
                    <a:pt x="0" y="208787"/>
                  </a:lnTo>
                  <a:lnTo>
                    <a:pt x="6037" y="256662"/>
                  </a:lnTo>
                  <a:lnTo>
                    <a:pt x="23234" y="300610"/>
                  </a:lnTo>
                  <a:lnTo>
                    <a:pt x="50215" y="339376"/>
                  </a:lnTo>
                  <a:lnTo>
                    <a:pt x="85604" y="371709"/>
                  </a:lnTo>
                  <a:lnTo>
                    <a:pt x="128027" y="396355"/>
                  </a:lnTo>
                  <a:lnTo>
                    <a:pt x="176108" y="412062"/>
                  </a:lnTo>
                  <a:lnTo>
                    <a:pt x="228473" y="417575"/>
                  </a:lnTo>
                  <a:lnTo>
                    <a:pt x="1191895" y="417575"/>
                  </a:lnTo>
                  <a:lnTo>
                    <a:pt x="1244259" y="412062"/>
                  </a:lnTo>
                  <a:lnTo>
                    <a:pt x="1292340" y="396355"/>
                  </a:lnTo>
                  <a:lnTo>
                    <a:pt x="1334763" y="371709"/>
                  </a:lnTo>
                  <a:lnTo>
                    <a:pt x="1370152" y="339376"/>
                  </a:lnTo>
                  <a:lnTo>
                    <a:pt x="1397133" y="300610"/>
                  </a:lnTo>
                  <a:lnTo>
                    <a:pt x="1414330" y="256662"/>
                  </a:lnTo>
                  <a:lnTo>
                    <a:pt x="1420368" y="208787"/>
                  </a:lnTo>
                  <a:lnTo>
                    <a:pt x="1414330" y="160913"/>
                  </a:lnTo>
                  <a:lnTo>
                    <a:pt x="1397133" y="116965"/>
                  </a:lnTo>
                  <a:lnTo>
                    <a:pt x="1370152" y="78199"/>
                  </a:lnTo>
                  <a:lnTo>
                    <a:pt x="1334763" y="45866"/>
                  </a:lnTo>
                  <a:lnTo>
                    <a:pt x="1292340" y="21220"/>
                  </a:lnTo>
                  <a:lnTo>
                    <a:pt x="1244259" y="5513"/>
                  </a:lnTo>
                  <a:lnTo>
                    <a:pt x="1191895" y="0"/>
                  </a:lnTo>
                  <a:close/>
                </a:path>
              </a:pathLst>
            </a:custGeom>
            <a:solidFill>
              <a:srgbClr val="CC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86500" y="2057400"/>
              <a:ext cx="1420495" cy="417830"/>
            </a:xfrm>
            <a:custGeom>
              <a:avLst/>
              <a:gdLst/>
              <a:ahLst/>
              <a:cxnLst/>
              <a:rect l="l" t="t" r="r" b="b"/>
              <a:pathLst>
                <a:path w="1420495" h="417830">
                  <a:moveTo>
                    <a:pt x="228473" y="0"/>
                  </a:moveTo>
                  <a:lnTo>
                    <a:pt x="1191895" y="0"/>
                  </a:lnTo>
                  <a:lnTo>
                    <a:pt x="1244259" y="5513"/>
                  </a:lnTo>
                  <a:lnTo>
                    <a:pt x="1292340" y="21220"/>
                  </a:lnTo>
                  <a:lnTo>
                    <a:pt x="1334763" y="45866"/>
                  </a:lnTo>
                  <a:lnTo>
                    <a:pt x="1370152" y="78199"/>
                  </a:lnTo>
                  <a:lnTo>
                    <a:pt x="1397133" y="116965"/>
                  </a:lnTo>
                  <a:lnTo>
                    <a:pt x="1414330" y="160913"/>
                  </a:lnTo>
                  <a:lnTo>
                    <a:pt x="1420368" y="208787"/>
                  </a:lnTo>
                  <a:lnTo>
                    <a:pt x="1414330" y="256662"/>
                  </a:lnTo>
                  <a:lnTo>
                    <a:pt x="1397133" y="300610"/>
                  </a:lnTo>
                  <a:lnTo>
                    <a:pt x="1370152" y="339376"/>
                  </a:lnTo>
                  <a:lnTo>
                    <a:pt x="1334763" y="371709"/>
                  </a:lnTo>
                  <a:lnTo>
                    <a:pt x="1292340" y="396355"/>
                  </a:lnTo>
                  <a:lnTo>
                    <a:pt x="1244259" y="412062"/>
                  </a:lnTo>
                  <a:lnTo>
                    <a:pt x="1191895" y="417575"/>
                  </a:lnTo>
                  <a:lnTo>
                    <a:pt x="228473" y="417575"/>
                  </a:lnTo>
                  <a:lnTo>
                    <a:pt x="176108" y="412062"/>
                  </a:lnTo>
                  <a:lnTo>
                    <a:pt x="128027" y="396355"/>
                  </a:lnTo>
                  <a:lnTo>
                    <a:pt x="85604" y="371709"/>
                  </a:lnTo>
                  <a:lnTo>
                    <a:pt x="50215" y="339376"/>
                  </a:lnTo>
                  <a:lnTo>
                    <a:pt x="23234" y="300610"/>
                  </a:lnTo>
                  <a:lnTo>
                    <a:pt x="6037" y="256662"/>
                  </a:lnTo>
                  <a:lnTo>
                    <a:pt x="0" y="208787"/>
                  </a:lnTo>
                  <a:lnTo>
                    <a:pt x="6037" y="160913"/>
                  </a:lnTo>
                  <a:lnTo>
                    <a:pt x="23234" y="116965"/>
                  </a:lnTo>
                  <a:lnTo>
                    <a:pt x="50215" y="78199"/>
                  </a:lnTo>
                  <a:lnTo>
                    <a:pt x="85604" y="45866"/>
                  </a:lnTo>
                  <a:lnTo>
                    <a:pt x="128027" y="21220"/>
                  </a:lnTo>
                  <a:lnTo>
                    <a:pt x="176108" y="5513"/>
                  </a:lnTo>
                  <a:lnTo>
                    <a:pt x="228473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2165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>
                <a:solidFill>
                  <a:srgbClr val="5FCAEE"/>
                </a:solidFill>
                <a:latin typeface="Trebuchet MS"/>
                <a:cs typeface="Trebuchet MS"/>
              </a:rPr>
              <a:t>Example-1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1801886"/>
            <a:ext cx="1335405" cy="24898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00"/>
              </a:spcBef>
              <a:buClr>
                <a:srgbClr val="5FCAEE"/>
              </a:buClr>
              <a:buSzPct val="79166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1: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5FCAEE"/>
              </a:buClr>
              <a:buSzPct val="79166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2: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Clr>
                <a:srgbClr val="5FCAEE"/>
              </a:buClr>
              <a:buSzPct val="79166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3: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5FCAEE"/>
              </a:buClr>
              <a:buSzPct val="79166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4: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79166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5: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1194" y="1801886"/>
            <a:ext cx="1595755" cy="24898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Start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W,L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34600"/>
              </a:lnSpc>
              <a:spcBef>
                <a:spcPts val="10"/>
              </a:spcBef>
              <a:tabLst>
                <a:tab pos="986155" algn="l"/>
                <a:tab pos="132270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4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	x	W 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Print</a:t>
            </a:r>
            <a:r>
              <a:rPr sz="24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414655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End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8742" y="2145919"/>
            <a:ext cx="5988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10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05437" y="2474976"/>
            <a:ext cx="3133725" cy="958850"/>
            <a:chOff x="5405437" y="2474976"/>
            <a:chExt cx="3133725" cy="958850"/>
          </a:xfrm>
        </p:grpSpPr>
        <p:sp>
          <p:nvSpPr>
            <p:cNvPr id="10" name="object 10"/>
            <p:cNvSpPr/>
            <p:nvPr/>
          </p:nvSpPr>
          <p:spPr>
            <a:xfrm>
              <a:off x="6958583" y="2474976"/>
              <a:ext cx="76200" cy="314325"/>
            </a:xfrm>
            <a:custGeom>
              <a:avLst/>
              <a:gdLst/>
              <a:ahLst/>
              <a:cxnLst/>
              <a:rect l="l" t="t" r="r" b="b"/>
              <a:pathLst>
                <a:path w="76200" h="314325">
                  <a:moveTo>
                    <a:pt x="31750" y="237744"/>
                  </a:moveTo>
                  <a:lnTo>
                    <a:pt x="0" y="237744"/>
                  </a:lnTo>
                  <a:lnTo>
                    <a:pt x="38100" y="313944"/>
                  </a:lnTo>
                  <a:lnTo>
                    <a:pt x="69850" y="250444"/>
                  </a:lnTo>
                  <a:lnTo>
                    <a:pt x="31750" y="250444"/>
                  </a:lnTo>
                  <a:lnTo>
                    <a:pt x="31750" y="237744"/>
                  </a:lnTo>
                  <a:close/>
                </a:path>
                <a:path w="76200" h="314325">
                  <a:moveTo>
                    <a:pt x="44450" y="0"/>
                  </a:moveTo>
                  <a:lnTo>
                    <a:pt x="31750" y="0"/>
                  </a:lnTo>
                  <a:lnTo>
                    <a:pt x="31750" y="250444"/>
                  </a:lnTo>
                  <a:lnTo>
                    <a:pt x="44450" y="250444"/>
                  </a:lnTo>
                  <a:lnTo>
                    <a:pt x="44450" y="0"/>
                  </a:lnTo>
                  <a:close/>
                </a:path>
                <a:path w="76200" h="314325">
                  <a:moveTo>
                    <a:pt x="76200" y="237744"/>
                  </a:moveTo>
                  <a:lnTo>
                    <a:pt x="44450" y="237744"/>
                  </a:lnTo>
                  <a:lnTo>
                    <a:pt x="44450" y="250444"/>
                  </a:lnTo>
                  <a:lnTo>
                    <a:pt x="69850" y="250444"/>
                  </a:lnTo>
                  <a:lnTo>
                    <a:pt x="76200" y="237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0200" y="2802636"/>
              <a:ext cx="3124200" cy="626745"/>
            </a:xfrm>
            <a:custGeom>
              <a:avLst/>
              <a:gdLst/>
              <a:ahLst/>
              <a:cxnLst/>
              <a:rect l="l" t="t" r="r" b="b"/>
              <a:pathLst>
                <a:path w="3124200" h="626745">
                  <a:moveTo>
                    <a:pt x="3124200" y="0"/>
                  </a:moveTo>
                  <a:lnTo>
                    <a:pt x="624839" y="0"/>
                  </a:lnTo>
                  <a:lnTo>
                    <a:pt x="0" y="626363"/>
                  </a:lnTo>
                  <a:lnTo>
                    <a:pt x="2499359" y="626363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CC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0200" y="2802636"/>
              <a:ext cx="3124200" cy="626745"/>
            </a:xfrm>
            <a:custGeom>
              <a:avLst/>
              <a:gdLst/>
              <a:ahLst/>
              <a:cxnLst/>
              <a:rect l="l" t="t" r="r" b="b"/>
              <a:pathLst>
                <a:path w="3124200" h="626745">
                  <a:moveTo>
                    <a:pt x="0" y="626363"/>
                  </a:moveTo>
                  <a:lnTo>
                    <a:pt x="624839" y="0"/>
                  </a:lnTo>
                  <a:lnTo>
                    <a:pt x="3124200" y="0"/>
                  </a:lnTo>
                  <a:lnTo>
                    <a:pt x="2499359" y="626363"/>
                  </a:lnTo>
                  <a:lnTo>
                    <a:pt x="0" y="6263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46240" y="2829813"/>
            <a:ext cx="45212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Input  </a:t>
            </a:r>
            <a:r>
              <a:rPr sz="1400" b="1" spc="-65" dirty="0">
                <a:latin typeface="Times New Roman"/>
                <a:cs typeface="Times New Roman"/>
              </a:rPr>
              <a:t>W, 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17501" y="3846385"/>
            <a:ext cx="2120265" cy="427355"/>
            <a:chOff x="5917501" y="3846385"/>
            <a:chExt cx="2120265" cy="427355"/>
          </a:xfrm>
        </p:grpSpPr>
        <p:sp>
          <p:nvSpPr>
            <p:cNvPr id="15" name="object 15"/>
            <p:cNvSpPr/>
            <p:nvPr/>
          </p:nvSpPr>
          <p:spPr>
            <a:xfrm>
              <a:off x="5922264" y="3851147"/>
              <a:ext cx="2110740" cy="417830"/>
            </a:xfrm>
            <a:custGeom>
              <a:avLst/>
              <a:gdLst/>
              <a:ahLst/>
              <a:cxnLst/>
              <a:rect l="l" t="t" r="r" b="b"/>
              <a:pathLst>
                <a:path w="2110740" h="417829">
                  <a:moveTo>
                    <a:pt x="2110740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2110740" y="417575"/>
                  </a:lnTo>
                  <a:lnTo>
                    <a:pt x="2110740" y="0"/>
                  </a:lnTo>
                  <a:close/>
                </a:path>
              </a:pathLst>
            </a:custGeom>
            <a:solidFill>
              <a:srgbClr val="CC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22264" y="3851147"/>
              <a:ext cx="2110740" cy="417830"/>
            </a:xfrm>
            <a:custGeom>
              <a:avLst/>
              <a:gdLst/>
              <a:ahLst/>
              <a:cxnLst/>
              <a:rect l="l" t="t" r="r" b="b"/>
              <a:pathLst>
                <a:path w="2110740" h="417829">
                  <a:moveTo>
                    <a:pt x="0" y="417575"/>
                  </a:moveTo>
                  <a:lnTo>
                    <a:pt x="2110740" y="417575"/>
                  </a:lnTo>
                  <a:lnTo>
                    <a:pt x="2110740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81064" y="3880230"/>
            <a:ext cx="9950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39065" y="3429000"/>
            <a:ext cx="1430020" cy="2824480"/>
            <a:chOff x="6239065" y="3429000"/>
            <a:chExt cx="1430020" cy="2824480"/>
          </a:xfrm>
        </p:grpSpPr>
        <p:sp>
          <p:nvSpPr>
            <p:cNvPr id="19" name="object 19"/>
            <p:cNvSpPr/>
            <p:nvPr/>
          </p:nvSpPr>
          <p:spPr>
            <a:xfrm>
              <a:off x="6934200" y="3429000"/>
              <a:ext cx="76200" cy="417830"/>
            </a:xfrm>
            <a:custGeom>
              <a:avLst/>
              <a:gdLst/>
              <a:ahLst/>
              <a:cxnLst/>
              <a:rect l="l" t="t" r="r" b="b"/>
              <a:pathLst>
                <a:path w="76200" h="417829">
                  <a:moveTo>
                    <a:pt x="31750" y="341375"/>
                  </a:moveTo>
                  <a:lnTo>
                    <a:pt x="0" y="341375"/>
                  </a:lnTo>
                  <a:lnTo>
                    <a:pt x="38100" y="417575"/>
                  </a:lnTo>
                  <a:lnTo>
                    <a:pt x="69850" y="354075"/>
                  </a:lnTo>
                  <a:lnTo>
                    <a:pt x="31750" y="354075"/>
                  </a:lnTo>
                  <a:lnTo>
                    <a:pt x="31750" y="341375"/>
                  </a:lnTo>
                  <a:close/>
                </a:path>
                <a:path w="76200" h="417829">
                  <a:moveTo>
                    <a:pt x="44450" y="0"/>
                  </a:moveTo>
                  <a:lnTo>
                    <a:pt x="31750" y="0"/>
                  </a:lnTo>
                  <a:lnTo>
                    <a:pt x="31750" y="354075"/>
                  </a:lnTo>
                  <a:lnTo>
                    <a:pt x="44450" y="354075"/>
                  </a:lnTo>
                  <a:lnTo>
                    <a:pt x="44450" y="0"/>
                  </a:lnTo>
                  <a:close/>
                </a:path>
                <a:path w="76200" h="417829">
                  <a:moveTo>
                    <a:pt x="76200" y="341375"/>
                  </a:moveTo>
                  <a:lnTo>
                    <a:pt x="44450" y="341375"/>
                  </a:lnTo>
                  <a:lnTo>
                    <a:pt x="44450" y="354075"/>
                  </a:lnTo>
                  <a:lnTo>
                    <a:pt x="69850" y="354075"/>
                  </a:lnTo>
                  <a:lnTo>
                    <a:pt x="76200" y="3413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43828" y="5817107"/>
              <a:ext cx="1420495" cy="431800"/>
            </a:xfrm>
            <a:custGeom>
              <a:avLst/>
              <a:gdLst/>
              <a:ahLst/>
              <a:cxnLst/>
              <a:rect l="l" t="t" r="r" b="b"/>
              <a:pathLst>
                <a:path w="1420495" h="431800">
                  <a:moveTo>
                    <a:pt x="1191895" y="0"/>
                  </a:moveTo>
                  <a:lnTo>
                    <a:pt x="228473" y="0"/>
                  </a:lnTo>
                  <a:lnTo>
                    <a:pt x="182448" y="4381"/>
                  </a:lnTo>
                  <a:lnTo>
                    <a:pt x="139571" y="16946"/>
                  </a:lnTo>
                  <a:lnTo>
                    <a:pt x="100762" y="36828"/>
                  </a:lnTo>
                  <a:lnTo>
                    <a:pt x="66944" y="63160"/>
                  </a:lnTo>
                  <a:lnTo>
                    <a:pt x="39038" y="95075"/>
                  </a:lnTo>
                  <a:lnTo>
                    <a:pt x="17964" y="131705"/>
                  </a:lnTo>
                  <a:lnTo>
                    <a:pt x="4644" y="172185"/>
                  </a:lnTo>
                  <a:lnTo>
                    <a:pt x="0" y="215645"/>
                  </a:lnTo>
                  <a:lnTo>
                    <a:pt x="4644" y="259106"/>
                  </a:lnTo>
                  <a:lnTo>
                    <a:pt x="17964" y="299586"/>
                  </a:lnTo>
                  <a:lnTo>
                    <a:pt x="39038" y="336216"/>
                  </a:lnTo>
                  <a:lnTo>
                    <a:pt x="66944" y="368131"/>
                  </a:lnTo>
                  <a:lnTo>
                    <a:pt x="100762" y="394463"/>
                  </a:lnTo>
                  <a:lnTo>
                    <a:pt x="139571" y="414345"/>
                  </a:lnTo>
                  <a:lnTo>
                    <a:pt x="182448" y="426910"/>
                  </a:lnTo>
                  <a:lnTo>
                    <a:pt x="228473" y="431291"/>
                  </a:lnTo>
                  <a:lnTo>
                    <a:pt x="1191895" y="431291"/>
                  </a:lnTo>
                  <a:lnTo>
                    <a:pt x="1237919" y="426910"/>
                  </a:lnTo>
                  <a:lnTo>
                    <a:pt x="1280796" y="414345"/>
                  </a:lnTo>
                  <a:lnTo>
                    <a:pt x="1319605" y="394463"/>
                  </a:lnTo>
                  <a:lnTo>
                    <a:pt x="1353423" y="368131"/>
                  </a:lnTo>
                  <a:lnTo>
                    <a:pt x="1381329" y="336216"/>
                  </a:lnTo>
                  <a:lnTo>
                    <a:pt x="1402403" y="299586"/>
                  </a:lnTo>
                  <a:lnTo>
                    <a:pt x="1415723" y="259106"/>
                  </a:lnTo>
                  <a:lnTo>
                    <a:pt x="1420368" y="215645"/>
                  </a:lnTo>
                  <a:lnTo>
                    <a:pt x="1415723" y="172185"/>
                  </a:lnTo>
                  <a:lnTo>
                    <a:pt x="1402403" y="131705"/>
                  </a:lnTo>
                  <a:lnTo>
                    <a:pt x="1381329" y="95075"/>
                  </a:lnTo>
                  <a:lnTo>
                    <a:pt x="1353423" y="63160"/>
                  </a:lnTo>
                  <a:lnTo>
                    <a:pt x="1319605" y="36828"/>
                  </a:lnTo>
                  <a:lnTo>
                    <a:pt x="1280796" y="16946"/>
                  </a:lnTo>
                  <a:lnTo>
                    <a:pt x="1237919" y="4381"/>
                  </a:lnTo>
                  <a:lnTo>
                    <a:pt x="1191895" y="0"/>
                  </a:lnTo>
                  <a:close/>
                </a:path>
              </a:pathLst>
            </a:custGeom>
            <a:solidFill>
              <a:srgbClr val="CC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43828" y="5817107"/>
              <a:ext cx="1420495" cy="431800"/>
            </a:xfrm>
            <a:custGeom>
              <a:avLst/>
              <a:gdLst/>
              <a:ahLst/>
              <a:cxnLst/>
              <a:rect l="l" t="t" r="r" b="b"/>
              <a:pathLst>
                <a:path w="1420495" h="431800">
                  <a:moveTo>
                    <a:pt x="228473" y="0"/>
                  </a:moveTo>
                  <a:lnTo>
                    <a:pt x="1191895" y="0"/>
                  </a:lnTo>
                  <a:lnTo>
                    <a:pt x="1237919" y="4381"/>
                  </a:lnTo>
                  <a:lnTo>
                    <a:pt x="1280796" y="16946"/>
                  </a:lnTo>
                  <a:lnTo>
                    <a:pt x="1319605" y="36828"/>
                  </a:lnTo>
                  <a:lnTo>
                    <a:pt x="1353423" y="63160"/>
                  </a:lnTo>
                  <a:lnTo>
                    <a:pt x="1381329" y="95075"/>
                  </a:lnTo>
                  <a:lnTo>
                    <a:pt x="1402403" y="131705"/>
                  </a:lnTo>
                  <a:lnTo>
                    <a:pt x="1415723" y="172185"/>
                  </a:lnTo>
                  <a:lnTo>
                    <a:pt x="1420368" y="215645"/>
                  </a:lnTo>
                  <a:lnTo>
                    <a:pt x="1415723" y="259106"/>
                  </a:lnTo>
                  <a:lnTo>
                    <a:pt x="1402403" y="299586"/>
                  </a:lnTo>
                  <a:lnTo>
                    <a:pt x="1381329" y="336216"/>
                  </a:lnTo>
                  <a:lnTo>
                    <a:pt x="1353423" y="368131"/>
                  </a:lnTo>
                  <a:lnTo>
                    <a:pt x="1319605" y="394463"/>
                  </a:lnTo>
                  <a:lnTo>
                    <a:pt x="1280796" y="414345"/>
                  </a:lnTo>
                  <a:lnTo>
                    <a:pt x="1237919" y="426910"/>
                  </a:lnTo>
                  <a:lnTo>
                    <a:pt x="1191895" y="431291"/>
                  </a:lnTo>
                  <a:lnTo>
                    <a:pt x="228473" y="431291"/>
                  </a:lnTo>
                  <a:lnTo>
                    <a:pt x="182448" y="426910"/>
                  </a:lnTo>
                  <a:lnTo>
                    <a:pt x="139571" y="414345"/>
                  </a:lnTo>
                  <a:lnTo>
                    <a:pt x="100762" y="394463"/>
                  </a:lnTo>
                  <a:lnTo>
                    <a:pt x="66944" y="368131"/>
                  </a:lnTo>
                  <a:lnTo>
                    <a:pt x="39038" y="336216"/>
                  </a:lnTo>
                  <a:lnTo>
                    <a:pt x="17964" y="299586"/>
                  </a:lnTo>
                  <a:lnTo>
                    <a:pt x="4644" y="259106"/>
                  </a:lnTo>
                  <a:lnTo>
                    <a:pt x="0" y="215645"/>
                  </a:lnTo>
                  <a:lnTo>
                    <a:pt x="4644" y="172185"/>
                  </a:lnTo>
                  <a:lnTo>
                    <a:pt x="17964" y="131705"/>
                  </a:lnTo>
                  <a:lnTo>
                    <a:pt x="39038" y="95075"/>
                  </a:lnTo>
                  <a:lnTo>
                    <a:pt x="66944" y="63160"/>
                  </a:lnTo>
                  <a:lnTo>
                    <a:pt x="100762" y="36828"/>
                  </a:lnTo>
                  <a:lnTo>
                    <a:pt x="139571" y="16946"/>
                  </a:lnTo>
                  <a:lnTo>
                    <a:pt x="182448" y="4381"/>
                  </a:lnTo>
                  <a:lnTo>
                    <a:pt x="22847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10298" y="5908344"/>
            <a:ext cx="488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OP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05628" y="4264152"/>
            <a:ext cx="3133725" cy="1567180"/>
            <a:chOff x="5405628" y="4264152"/>
            <a:chExt cx="3133725" cy="1567180"/>
          </a:xfrm>
        </p:grpSpPr>
        <p:sp>
          <p:nvSpPr>
            <p:cNvPr id="24" name="object 24"/>
            <p:cNvSpPr/>
            <p:nvPr/>
          </p:nvSpPr>
          <p:spPr>
            <a:xfrm>
              <a:off x="6934200" y="4264152"/>
              <a:ext cx="76200" cy="1567180"/>
            </a:xfrm>
            <a:custGeom>
              <a:avLst/>
              <a:gdLst/>
              <a:ahLst/>
              <a:cxnLst/>
              <a:rect l="l" t="t" r="r" b="b"/>
              <a:pathLst>
                <a:path w="76200" h="1567179">
                  <a:moveTo>
                    <a:pt x="76200" y="1490472"/>
                  </a:moveTo>
                  <a:lnTo>
                    <a:pt x="44450" y="1490472"/>
                  </a:lnTo>
                  <a:lnTo>
                    <a:pt x="44450" y="1149096"/>
                  </a:lnTo>
                  <a:lnTo>
                    <a:pt x="31750" y="1149096"/>
                  </a:lnTo>
                  <a:lnTo>
                    <a:pt x="31750" y="1490472"/>
                  </a:lnTo>
                  <a:lnTo>
                    <a:pt x="0" y="1490472"/>
                  </a:lnTo>
                  <a:lnTo>
                    <a:pt x="38100" y="1566672"/>
                  </a:lnTo>
                  <a:lnTo>
                    <a:pt x="69850" y="1503172"/>
                  </a:lnTo>
                  <a:lnTo>
                    <a:pt x="76200" y="1490472"/>
                  </a:lnTo>
                  <a:close/>
                </a:path>
                <a:path w="76200" h="1567179">
                  <a:moveTo>
                    <a:pt x="76200" y="341376"/>
                  </a:moveTo>
                  <a:lnTo>
                    <a:pt x="44450" y="341376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341376"/>
                  </a:lnTo>
                  <a:lnTo>
                    <a:pt x="0" y="341376"/>
                  </a:lnTo>
                  <a:lnTo>
                    <a:pt x="38100" y="417576"/>
                  </a:lnTo>
                  <a:lnTo>
                    <a:pt x="69850" y="354076"/>
                  </a:lnTo>
                  <a:lnTo>
                    <a:pt x="76200" y="341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10200" y="4724400"/>
              <a:ext cx="3124200" cy="626745"/>
            </a:xfrm>
            <a:custGeom>
              <a:avLst/>
              <a:gdLst/>
              <a:ahLst/>
              <a:cxnLst/>
              <a:rect l="l" t="t" r="r" b="b"/>
              <a:pathLst>
                <a:path w="3124200" h="626745">
                  <a:moveTo>
                    <a:pt x="3124200" y="0"/>
                  </a:moveTo>
                  <a:lnTo>
                    <a:pt x="624839" y="0"/>
                  </a:lnTo>
                  <a:lnTo>
                    <a:pt x="0" y="626363"/>
                  </a:lnTo>
                  <a:lnTo>
                    <a:pt x="2499359" y="626363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CC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10200" y="4724400"/>
              <a:ext cx="3124200" cy="626745"/>
            </a:xfrm>
            <a:custGeom>
              <a:avLst/>
              <a:gdLst/>
              <a:ahLst/>
              <a:cxnLst/>
              <a:rect l="l" t="t" r="r" b="b"/>
              <a:pathLst>
                <a:path w="3124200" h="626745">
                  <a:moveTo>
                    <a:pt x="0" y="626363"/>
                  </a:moveTo>
                  <a:lnTo>
                    <a:pt x="624839" y="0"/>
                  </a:lnTo>
                  <a:lnTo>
                    <a:pt x="3124200" y="0"/>
                  </a:lnTo>
                  <a:lnTo>
                    <a:pt x="2499359" y="626363"/>
                  </a:lnTo>
                  <a:lnTo>
                    <a:pt x="0" y="6263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61480" y="4752213"/>
            <a:ext cx="421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rint  A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2165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>
                <a:solidFill>
                  <a:srgbClr val="5FCAEE"/>
                </a:solidFill>
                <a:latin typeface="Trebuchet MS"/>
                <a:cs typeface="Trebuchet MS"/>
              </a:rPr>
              <a:t>Example-2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184908"/>
            <a:ext cx="61315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5FCAEE"/>
              </a:buClr>
              <a:buSzPct val="79166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Trebuchet MS"/>
                <a:cs typeface="Trebuchet MS"/>
              </a:rPr>
              <a:t>Write </a:t>
            </a:r>
            <a:r>
              <a:rPr sz="2400" b="1" dirty="0">
                <a:latin typeface="Trebuchet MS"/>
                <a:cs typeface="Trebuchet MS"/>
              </a:rPr>
              <a:t>an </a:t>
            </a:r>
            <a:r>
              <a:rPr sz="2400" b="1" spc="-5" dirty="0">
                <a:latin typeface="Trebuchet MS"/>
                <a:cs typeface="Trebuchet MS"/>
              </a:rPr>
              <a:t>Pseudo code </a:t>
            </a:r>
            <a:r>
              <a:rPr sz="2400" b="1" dirty="0">
                <a:latin typeface="Trebuchet MS"/>
                <a:cs typeface="Trebuchet MS"/>
              </a:rPr>
              <a:t>and </a:t>
            </a:r>
            <a:r>
              <a:rPr sz="2400" b="1" spc="-20" dirty="0">
                <a:latin typeface="Trebuchet MS"/>
                <a:cs typeface="Trebuchet MS"/>
              </a:rPr>
              <a:t>draw </a:t>
            </a:r>
            <a:r>
              <a:rPr sz="2400" b="1" dirty="0">
                <a:latin typeface="Trebuchet MS"/>
                <a:cs typeface="Trebuchet MS"/>
              </a:rPr>
              <a:t>a  </a:t>
            </a:r>
            <a:r>
              <a:rPr sz="2400" b="1" spc="-5" dirty="0">
                <a:latin typeface="Trebuchet MS"/>
                <a:cs typeface="Trebuchet MS"/>
              </a:rPr>
              <a:t>flowchart that </a:t>
            </a:r>
            <a:r>
              <a:rPr sz="2400" b="1" dirty="0">
                <a:latin typeface="Trebuchet MS"/>
                <a:cs typeface="Trebuchet MS"/>
              </a:rPr>
              <a:t>will </a:t>
            </a:r>
            <a:r>
              <a:rPr sz="2400" b="1" spc="-5" dirty="0">
                <a:latin typeface="Trebuchet MS"/>
                <a:cs typeface="Trebuchet MS"/>
              </a:rPr>
              <a:t>take marks </a:t>
            </a:r>
            <a:r>
              <a:rPr sz="2400" b="1" dirty="0">
                <a:latin typeface="Trebuchet MS"/>
                <a:cs typeface="Trebuchet MS"/>
              </a:rPr>
              <a:t>of four  </a:t>
            </a:r>
            <a:r>
              <a:rPr sz="2400" b="1" spc="-5" dirty="0">
                <a:latin typeface="Trebuchet MS"/>
                <a:cs typeface="Trebuchet MS"/>
              </a:rPr>
              <a:t>subjects </a:t>
            </a:r>
            <a:r>
              <a:rPr sz="2400" b="1" dirty="0">
                <a:latin typeface="Trebuchet MS"/>
                <a:cs typeface="Trebuchet MS"/>
              </a:rPr>
              <a:t>and </a:t>
            </a:r>
            <a:r>
              <a:rPr sz="2400" b="1" spc="-5" dirty="0">
                <a:latin typeface="Trebuchet MS"/>
                <a:cs typeface="Trebuchet MS"/>
              </a:rPr>
              <a:t>calculate the </a:t>
            </a:r>
            <a:r>
              <a:rPr sz="2400" b="1" spc="-10" dirty="0">
                <a:latin typeface="Trebuchet MS"/>
                <a:cs typeface="Trebuchet MS"/>
              </a:rPr>
              <a:t>average.  </a:t>
            </a:r>
            <a:r>
              <a:rPr sz="2400" b="1" dirty="0">
                <a:latin typeface="Trebuchet MS"/>
                <a:cs typeface="Trebuchet MS"/>
              </a:rPr>
              <a:t>Then </a:t>
            </a:r>
            <a:r>
              <a:rPr sz="2400" b="1" spc="-5" dirty="0">
                <a:latin typeface="Trebuchet MS"/>
                <a:cs typeface="Trebuchet MS"/>
              </a:rPr>
              <a:t>if </a:t>
            </a:r>
            <a:r>
              <a:rPr sz="2400" b="1" spc="-15" dirty="0">
                <a:latin typeface="Trebuchet MS"/>
                <a:cs typeface="Trebuchet MS"/>
              </a:rPr>
              <a:t>average </a:t>
            </a:r>
            <a:r>
              <a:rPr sz="2400" b="1" spc="-5" dirty="0">
                <a:latin typeface="Trebuchet MS"/>
                <a:cs typeface="Trebuchet MS"/>
              </a:rPr>
              <a:t>marks </a:t>
            </a:r>
            <a:r>
              <a:rPr sz="2400" b="1" dirty="0">
                <a:latin typeface="Trebuchet MS"/>
                <a:cs typeface="Trebuchet MS"/>
              </a:rPr>
              <a:t>are </a:t>
            </a:r>
            <a:r>
              <a:rPr sz="2400" b="1" spc="-5" dirty="0">
                <a:latin typeface="Trebuchet MS"/>
                <a:cs typeface="Trebuchet MS"/>
              </a:rPr>
              <a:t>greater than  </a:t>
            </a:r>
            <a:r>
              <a:rPr sz="2400" b="1" dirty="0">
                <a:latin typeface="Trebuchet MS"/>
                <a:cs typeface="Trebuchet MS"/>
              </a:rPr>
              <a:t>50 </a:t>
            </a:r>
            <a:r>
              <a:rPr sz="2400" b="1" spc="-5" dirty="0">
                <a:latin typeface="Trebuchet MS"/>
                <a:cs typeface="Trebuchet MS"/>
              </a:rPr>
              <a:t>then </a:t>
            </a:r>
            <a:r>
              <a:rPr sz="2400" b="1" dirty="0">
                <a:latin typeface="Trebuchet MS"/>
                <a:cs typeface="Trebuchet MS"/>
              </a:rPr>
              <a:t>print </a:t>
            </a:r>
            <a:r>
              <a:rPr sz="2400" b="1" spc="-50" dirty="0">
                <a:latin typeface="Trebuchet MS"/>
                <a:cs typeface="Trebuchet MS"/>
              </a:rPr>
              <a:t>PASS </a:t>
            </a:r>
            <a:r>
              <a:rPr sz="2400" b="1" dirty="0">
                <a:latin typeface="Trebuchet MS"/>
                <a:cs typeface="Trebuchet MS"/>
              </a:rPr>
              <a:t>otherwise print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FAIL.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2165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>
                <a:solidFill>
                  <a:srgbClr val="5FCAEE"/>
                </a:solidFill>
                <a:latin typeface="Trebuchet MS"/>
                <a:cs typeface="Trebuchet MS"/>
              </a:rPr>
              <a:t>Example-2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4590" algn="l"/>
              </a:tabLst>
            </a:pPr>
            <a:r>
              <a:rPr spc="-5" dirty="0"/>
              <a:t>Step</a:t>
            </a:r>
            <a:r>
              <a:rPr dirty="0"/>
              <a:t> </a:t>
            </a:r>
            <a:r>
              <a:rPr spc="-5" dirty="0"/>
              <a:t>1:	Start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1163955" algn="l"/>
              </a:tabLst>
            </a:pPr>
            <a:r>
              <a:rPr dirty="0"/>
              <a:t>Step</a:t>
            </a:r>
            <a:r>
              <a:rPr spc="-5" dirty="0"/>
              <a:t> 2:	Input</a:t>
            </a:r>
            <a:r>
              <a:rPr spc="-90" dirty="0"/>
              <a:t> </a:t>
            </a:r>
            <a:r>
              <a:rPr spc="-5" dirty="0"/>
              <a:t>M1,M2,M3,M4  </a:t>
            </a:r>
            <a:r>
              <a:rPr dirty="0"/>
              <a:t>Step </a:t>
            </a:r>
            <a:r>
              <a:rPr spc="-5" dirty="0"/>
              <a:t>3: </a:t>
            </a:r>
            <a:r>
              <a:rPr spc="-75" dirty="0"/>
              <a:t>AVG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(M1+M2+M3+M4)/4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51375" y="3392246"/>
            <a:ext cx="992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Step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4: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0428" y="3392246"/>
            <a:ext cx="23641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if </a:t>
            </a:r>
            <a:r>
              <a:rPr sz="2400" spc="-60" dirty="0">
                <a:latin typeface="Trebuchet MS"/>
                <a:cs typeface="Trebuchet MS"/>
              </a:rPr>
              <a:t>(AVG </a:t>
            </a:r>
            <a:r>
              <a:rPr sz="2400" spc="-5" dirty="0">
                <a:latin typeface="Trebuchet MS"/>
                <a:cs typeface="Trebuchet MS"/>
              </a:rPr>
              <a:t>&lt;50)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then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Trebuchet MS"/>
                <a:cs typeface="Trebuchet MS"/>
              </a:rPr>
              <a:t>Print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“FAIL”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028" y="4124325"/>
            <a:ext cx="570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else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0428" y="4490084"/>
            <a:ext cx="1697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rebuchet MS"/>
                <a:cs typeface="Trebuchet MS"/>
              </a:rPr>
              <a:t>Print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“PASS”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1375" y="4855540"/>
            <a:ext cx="164147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en</a:t>
            </a:r>
            <a:r>
              <a:rPr sz="2400" spc="-15" dirty="0">
                <a:latin typeface="Trebuchet MS"/>
                <a:cs typeface="Trebuchet MS"/>
              </a:rPr>
              <a:t>d</a:t>
            </a:r>
            <a:r>
              <a:rPr sz="2400" spc="-5" dirty="0">
                <a:latin typeface="Trebuchet MS"/>
                <a:cs typeface="Trebuchet MS"/>
              </a:rPr>
              <a:t>if</a:t>
            </a:r>
            <a:endParaRPr sz="2400">
              <a:latin typeface="Trebuchet MS"/>
              <a:cs typeface="Trebuchet MS"/>
            </a:endParaRPr>
          </a:p>
          <a:p>
            <a:pPr marR="60325" algn="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rebuchet MS"/>
                <a:cs typeface="Trebuchet MS"/>
              </a:rPr>
              <a:t>Step </a:t>
            </a:r>
            <a:r>
              <a:rPr sz="2400" spc="-5" dirty="0">
                <a:latin typeface="Trebuchet MS"/>
                <a:cs typeface="Trebuchet MS"/>
              </a:rPr>
              <a:t>5: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End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41029" y="1443037"/>
            <a:ext cx="949960" cy="377190"/>
            <a:chOff x="2141029" y="1443037"/>
            <a:chExt cx="949960" cy="377190"/>
          </a:xfrm>
        </p:grpSpPr>
        <p:sp>
          <p:nvSpPr>
            <p:cNvPr id="10" name="object 10"/>
            <p:cNvSpPr/>
            <p:nvPr/>
          </p:nvSpPr>
          <p:spPr>
            <a:xfrm>
              <a:off x="2145792" y="1447800"/>
              <a:ext cx="940435" cy="367665"/>
            </a:xfrm>
            <a:custGeom>
              <a:avLst/>
              <a:gdLst/>
              <a:ahLst/>
              <a:cxnLst/>
              <a:rect l="l" t="t" r="r" b="b"/>
              <a:pathLst>
                <a:path w="940435" h="367664">
                  <a:moveTo>
                    <a:pt x="789051" y="0"/>
                  </a:moveTo>
                  <a:lnTo>
                    <a:pt x="151256" y="0"/>
                  </a:lnTo>
                  <a:lnTo>
                    <a:pt x="111036" y="6556"/>
                  </a:lnTo>
                  <a:lnTo>
                    <a:pt x="74901" y="25061"/>
                  </a:lnTo>
                  <a:lnTo>
                    <a:pt x="44291" y="53768"/>
                  </a:lnTo>
                  <a:lnTo>
                    <a:pt x="20644" y="90931"/>
                  </a:lnTo>
                  <a:lnTo>
                    <a:pt x="5401" y="134805"/>
                  </a:lnTo>
                  <a:lnTo>
                    <a:pt x="0" y="183641"/>
                  </a:lnTo>
                  <a:lnTo>
                    <a:pt x="5401" y="232478"/>
                  </a:lnTo>
                  <a:lnTo>
                    <a:pt x="20644" y="276351"/>
                  </a:lnTo>
                  <a:lnTo>
                    <a:pt x="44291" y="313515"/>
                  </a:lnTo>
                  <a:lnTo>
                    <a:pt x="74901" y="342222"/>
                  </a:lnTo>
                  <a:lnTo>
                    <a:pt x="111036" y="360727"/>
                  </a:lnTo>
                  <a:lnTo>
                    <a:pt x="151256" y="367284"/>
                  </a:lnTo>
                  <a:lnTo>
                    <a:pt x="789051" y="367284"/>
                  </a:lnTo>
                  <a:lnTo>
                    <a:pt x="829271" y="360727"/>
                  </a:lnTo>
                  <a:lnTo>
                    <a:pt x="865406" y="342222"/>
                  </a:lnTo>
                  <a:lnTo>
                    <a:pt x="896016" y="313515"/>
                  </a:lnTo>
                  <a:lnTo>
                    <a:pt x="919663" y="276351"/>
                  </a:lnTo>
                  <a:lnTo>
                    <a:pt x="934906" y="232478"/>
                  </a:lnTo>
                  <a:lnTo>
                    <a:pt x="940307" y="183641"/>
                  </a:lnTo>
                  <a:lnTo>
                    <a:pt x="934906" y="134805"/>
                  </a:lnTo>
                  <a:lnTo>
                    <a:pt x="919663" y="90932"/>
                  </a:lnTo>
                  <a:lnTo>
                    <a:pt x="896016" y="53768"/>
                  </a:lnTo>
                  <a:lnTo>
                    <a:pt x="865406" y="25061"/>
                  </a:lnTo>
                  <a:lnTo>
                    <a:pt x="829271" y="6556"/>
                  </a:lnTo>
                  <a:lnTo>
                    <a:pt x="78905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45792" y="1447800"/>
              <a:ext cx="940435" cy="367665"/>
            </a:xfrm>
            <a:custGeom>
              <a:avLst/>
              <a:gdLst/>
              <a:ahLst/>
              <a:cxnLst/>
              <a:rect l="l" t="t" r="r" b="b"/>
              <a:pathLst>
                <a:path w="940435" h="367664">
                  <a:moveTo>
                    <a:pt x="151256" y="0"/>
                  </a:moveTo>
                  <a:lnTo>
                    <a:pt x="789051" y="0"/>
                  </a:lnTo>
                  <a:lnTo>
                    <a:pt x="829271" y="6556"/>
                  </a:lnTo>
                  <a:lnTo>
                    <a:pt x="865406" y="25061"/>
                  </a:lnTo>
                  <a:lnTo>
                    <a:pt x="896016" y="53768"/>
                  </a:lnTo>
                  <a:lnTo>
                    <a:pt x="919663" y="90932"/>
                  </a:lnTo>
                  <a:lnTo>
                    <a:pt x="934906" y="134805"/>
                  </a:lnTo>
                  <a:lnTo>
                    <a:pt x="940307" y="183641"/>
                  </a:lnTo>
                  <a:lnTo>
                    <a:pt x="934906" y="232478"/>
                  </a:lnTo>
                  <a:lnTo>
                    <a:pt x="919663" y="276351"/>
                  </a:lnTo>
                  <a:lnTo>
                    <a:pt x="896016" y="313515"/>
                  </a:lnTo>
                  <a:lnTo>
                    <a:pt x="865406" y="342222"/>
                  </a:lnTo>
                  <a:lnTo>
                    <a:pt x="829271" y="360727"/>
                  </a:lnTo>
                  <a:lnTo>
                    <a:pt x="789051" y="367284"/>
                  </a:lnTo>
                  <a:lnTo>
                    <a:pt x="151256" y="367284"/>
                  </a:lnTo>
                  <a:lnTo>
                    <a:pt x="111036" y="360727"/>
                  </a:lnTo>
                  <a:lnTo>
                    <a:pt x="74901" y="342222"/>
                  </a:lnTo>
                  <a:lnTo>
                    <a:pt x="44291" y="313515"/>
                  </a:lnTo>
                  <a:lnTo>
                    <a:pt x="20644" y="276351"/>
                  </a:lnTo>
                  <a:lnTo>
                    <a:pt x="5401" y="232478"/>
                  </a:lnTo>
                  <a:lnTo>
                    <a:pt x="0" y="183641"/>
                  </a:lnTo>
                  <a:lnTo>
                    <a:pt x="5401" y="134805"/>
                  </a:lnTo>
                  <a:lnTo>
                    <a:pt x="20644" y="90931"/>
                  </a:lnTo>
                  <a:lnTo>
                    <a:pt x="44291" y="53768"/>
                  </a:lnTo>
                  <a:lnTo>
                    <a:pt x="74901" y="25061"/>
                  </a:lnTo>
                  <a:lnTo>
                    <a:pt x="111036" y="6556"/>
                  </a:lnTo>
                  <a:lnTo>
                    <a:pt x="15125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57373" y="1530477"/>
            <a:ext cx="518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</a:t>
            </a:r>
            <a:r>
              <a:rPr sz="1200" b="1" spc="-8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spc="-5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61909" y="1815083"/>
            <a:ext cx="2074545" cy="844550"/>
            <a:chOff x="1561909" y="1815083"/>
            <a:chExt cx="2074545" cy="844550"/>
          </a:xfrm>
        </p:grpSpPr>
        <p:sp>
          <p:nvSpPr>
            <p:cNvPr id="14" name="object 14"/>
            <p:cNvSpPr/>
            <p:nvPr/>
          </p:nvSpPr>
          <p:spPr>
            <a:xfrm>
              <a:off x="2578608" y="1815083"/>
              <a:ext cx="76200" cy="276225"/>
            </a:xfrm>
            <a:custGeom>
              <a:avLst/>
              <a:gdLst/>
              <a:ahLst/>
              <a:cxnLst/>
              <a:rect l="l" t="t" r="r" b="b"/>
              <a:pathLst>
                <a:path w="76200" h="276225">
                  <a:moveTo>
                    <a:pt x="31750" y="199643"/>
                  </a:moveTo>
                  <a:lnTo>
                    <a:pt x="0" y="199643"/>
                  </a:lnTo>
                  <a:lnTo>
                    <a:pt x="38100" y="275843"/>
                  </a:lnTo>
                  <a:lnTo>
                    <a:pt x="69850" y="212343"/>
                  </a:lnTo>
                  <a:lnTo>
                    <a:pt x="31750" y="212343"/>
                  </a:lnTo>
                  <a:lnTo>
                    <a:pt x="31750" y="199643"/>
                  </a:lnTo>
                  <a:close/>
                </a:path>
                <a:path w="76200" h="276225">
                  <a:moveTo>
                    <a:pt x="44450" y="0"/>
                  </a:moveTo>
                  <a:lnTo>
                    <a:pt x="31750" y="0"/>
                  </a:lnTo>
                  <a:lnTo>
                    <a:pt x="31750" y="212343"/>
                  </a:lnTo>
                  <a:lnTo>
                    <a:pt x="44450" y="212343"/>
                  </a:lnTo>
                  <a:lnTo>
                    <a:pt x="44450" y="0"/>
                  </a:lnTo>
                  <a:close/>
                </a:path>
                <a:path w="76200" h="276225">
                  <a:moveTo>
                    <a:pt x="76200" y="199643"/>
                  </a:moveTo>
                  <a:lnTo>
                    <a:pt x="44450" y="199643"/>
                  </a:lnTo>
                  <a:lnTo>
                    <a:pt x="44450" y="212343"/>
                  </a:lnTo>
                  <a:lnTo>
                    <a:pt x="69850" y="212343"/>
                  </a:lnTo>
                  <a:lnTo>
                    <a:pt x="76200" y="1996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66672" y="2103119"/>
              <a:ext cx="2065020" cy="551815"/>
            </a:xfrm>
            <a:custGeom>
              <a:avLst/>
              <a:gdLst/>
              <a:ahLst/>
              <a:cxnLst/>
              <a:rect l="l" t="t" r="r" b="b"/>
              <a:pathLst>
                <a:path w="2065020" h="551814">
                  <a:moveTo>
                    <a:pt x="2065019" y="0"/>
                  </a:moveTo>
                  <a:lnTo>
                    <a:pt x="413003" y="0"/>
                  </a:lnTo>
                  <a:lnTo>
                    <a:pt x="0" y="551688"/>
                  </a:lnTo>
                  <a:lnTo>
                    <a:pt x="1652015" y="551688"/>
                  </a:lnTo>
                  <a:lnTo>
                    <a:pt x="206501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6672" y="2103119"/>
              <a:ext cx="2065020" cy="551815"/>
            </a:xfrm>
            <a:custGeom>
              <a:avLst/>
              <a:gdLst/>
              <a:ahLst/>
              <a:cxnLst/>
              <a:rect l="l" t="t" r="r" b="b"/>
              <a:pathLst>
                <a:path w="2065020" h="551814">
                  <a:moveTo>
                    <a:pt x="0" y="551688"/>
                  </a:moveTo>
                  <a:lnTo>
                    <a:pt x="413003" y="0"/>
                  </a:lnTo>
                  <a:lnTo>
                    <a:pt x="2065019" y="0"/>
                  </a:lnTo>
                  <a:lnTo>
                    <a:pt x="1652015" y="551688"/>
                  </a:lnTo>
                  <a:lnTo>
                    <a:pt x="0" y="5516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91308" y="2132203"/>
            <a:ext cx="1017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242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Input  M</a:t>
            </a:r>
            <a:r>
              <a:rPr sz="1200" b="1" dirty="0">
                <a:latin typeface="Times New Roman"/>
                <a:cs typeface="Times New Roman"/>
              </a:rPr>
              <a:t>1,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2,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3,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6924" y="3028188"/>
            <a:ext cx="2364105" cy="367665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200" b="1" spc="-10" dirty="0">
                <a:latin typeface="Times New Roman"/>
                <a:cs typeface="Times New Roman"/>
              </a:rPr>
              <a:t>AVG</a:t>
            </a:r>
            <a:r>
              <a:rPr sz="1200" b="1" spc="-10" dirty="0">
                <a:latin typeface="Symbol"/>
                <a:cs typeface="Symbol"/>
              </a:rPr>
              <a:t></a:t>
            </a:r>
            <a:r>
              <a:rPr sz="1200" b="1" spc="-10" dirty="0">
                <a:latin typeface="Times New Roman"/>
                <a:cs typeface="Times New Roman"/>
              </a:rPr>
              <a:t>(M1+M2+M3+M4)/4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67355" y="2654807"/>
            <a:ext cx="76200" cy="368935"/>
          </a:xfrm>
          <a:custGeom>
            <a:avLst/>
            <a:gdLst/>
            <a:ahLst/>
            <a:cxnLst/>
            <a:rect l="l" t="t" r="r" b="b"/>
            <a:pathLst>
              <a:path w="76200" h="368935">
                <a:moveTo>
                  <a:pt x="31750" y="292607"/>
                </a:moveTo>
                <a:lnTo>
                  <a:pt x="0" y="292607"/>
                </a:lnTo>
                <a:lnTo>
                  <a:pt x="38100" y="368807"/>
                </a:lnTo>
                <a:lnTo>
                  <a:pt x="69850" y="305307"/>
                </a:lnTo>
                <a:lnTo>
                  <a:pt x="31750" y="305307"/>
                </a:lnTo>
                <a:lnTo>
                  <a:pt x="31750" y="292607"/>
                </a:lnTo>
                <a:close/>
              </a:path>
              <a:path w="76200" h="368935">
                <a:moveTo>
                  <a:pt x="44450" y="0"/>
                </a:moveTo>
                <a:lnTo>
                  <a:pt x="31750" y="0"/>
                </a:lnTo>
                <a:lnTo>
                  <a:pt x="31750" y="305307"/>
                </a:lnTo>
                <a:lnTo>
                  <a:pt x="44450" y="305307"/>
                </a:lnTo>
                <a:lnTo>
                  <a:pt x="44450" y="0"/>
                </a:lnTo>
                <a:close/>
              </a:path>
              <a:path w="76200" h="368935">
                <a:moveTo>
                  <a:pt x="76200" y="292607"/>
                </a:moveTo>
                <a:lnTo>
                  <a:pt x="44450" y="292607"/>
                </a:lnTo>
                <a:lnTo>
                  <a:pt x="44450" y="305307"/>
                </a:lnTo>
                <a:lnTo>
                  <a:pt x="69850" y="305307"/>
                </a:lnTo>
                <a:lnTo>
                  <a:pt x="76200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561909" y="3661981"/>
            <a:ext cx="1887220" cy="930275"/>
            <a:chOff x="1561909" y="3661981"/>
            <a:chExt cx="1887220" cy="930275"/>
          </a:xfrm>
        </p:grpSpPr>
        <p:sp>
          <p:nvSpPr>
            <p:cNvPr id="21" name="object 21"/>
            <p:cNvSpPr/>
            <p:nvPr/>
          </p:nvSpPr>
          <p:spPr>
            <a:xfrm>
              <a:off x="1566672" y="3666744"/>
              <a:ext cx="1877695" cy="920750"/>
            </a:xfrm>
            <a:custGeom>
              <a:avLst/>
              <a:gdLst/>
              <a:ahLst/>
              <a:cxnLst/>
              <a:rect l="l" t="t" r="r" b="b"/>
              <a:pathLst>
                <a:path w="1877695" h="920750">
                  <a:moveTo>
                    <a:pt x="938784" y="0"/>
                  </a:moveTo>
                  <a:lnTo>
                    <a:pt x="0" y="460247"/>
                  </a:lnTo>
                  <a:lnTo>
                    <a:pt x="938784" y="920495"/>
                  </a:lnTo>
                  <a:lnTo>
                    <a:pt x="1877567" y="460247"/>
                  </a:lnTo>
                  <a:lnTo>
                    <a:pt x="93878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6672" y="3666744"/>
              <a:ext cx="1877695" cy="920750"/>
            </a:xfrm>
            <a:custGeom>
              <a:avLst/>
              <a:gdLst/>
              <a:ahLst/>
              <a:cxnLst/>
              <a:rect l="l" t="t" r="r" b="b"/>
              <a:pathLst>
                <a:path w="1877695" h="920750">
                  <a:moveTo>
                    <a:pt x="0" y="460247"/>
                  </a:moveTo>
                  <a:lnTo>
                    <a:pt x="938784" y="0"/>
                  </a:lnTo>
                  <a:lnTo>
                    <a:pt x="1877567" y="460247"/>
                  </a:lnTo>
                  <a:lnTo>
                    <a:pt x="938784" y="920495"/>
                  </a:lnTo>
                  <a:lnTo>
                    <a:pt x="0" y="46024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28469" y="3926204"/>
            <a:ext cx="55499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AVG&lt;</a:t>
            </a:r>
            <a:r>
              <a:rPr sz="1100" b="1" dirty="0">
                <a:latin typeface="Times New Roman"/>
                <a:cs typeface="Times New Roman"/>
              </a:rPr>
              <a:t>50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31301" y="5690615"/>
            <a:ext cx="948690" cy="556895"/>
            <a:chOff x="2031301" y="5690615"/>
            <a:chExt cx="948690" cy="556895"/>
          </a:xfrm>
        </p:grpSpPr>
        <p:sp>
          <p:nvSpPr>
            <p:cNvPr id="25" name="object 25"/>
            <p:cNvSpPr/>
            <p:nvPr/>
          </p:nvSpPr>
          <p:spPr>
            <a:xfrm>
              <a:off x="2467356" y="5690615"/>
              <a:ext cx="76200" cy="1844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36064" y="5875019"/>
              <a:ext cx="939165" cy="367665"/>
            </a:xfrm>
            <a:custGeom>
              <a:avLst/>
              <a:gdLst/>
              <a:ahLst/>
              <a:cxnLst/>
              <a:rect l="l" t="t" r="r" b="b"/>
              <a:pathLst>
                <a:path w="939164" h="367664">
                  <a:moveTo>
                    <a:pt x="787781" y="0"/>
                  </a:moveTo>
                  <a:lnTo>
                    <a:pt x="151003" y="0"/>
                  </a:lnTo>
                  <a:lnTo>
                    <a:pt x="110845" y="6559"/>
                  </a:lnTo>
                  <a:lnTo>
                    <a:pt x="74770" y="25072"/>
                  </a:lnTo>
                  <a:lnTo>
                    <a:pt x="44211" y="53787"/>
                  </a:lnTo>
                  <a:lnTo>
                    <a:pt x="20606" y="90954"/>
                  </a:lnTo>
                  <a:lnTo>
                    <a:pt x="5391" y="134822"/>
                  </a:lnTo>
                  <a:lnTo>
                    <a:pt x="0" y="183641"/>
                  </a:lnTo>
                  <a:lnTo>
                    <a:pt x="5391" y="232461"/>
                  </a:lnTo>
                  <a:lnTo>
                    <a:pt x="20606" y="276329"/>
                  </a:lnTo>
                  <a:lnTo>
                    <a:pt x="44211" y="313496"/>
                  </a:lnTo>
                  <a:lnTo>
                    <a:pt x="74770" y="342211"/>
                  </a:lnTo>
                  <a:lnTo>
                    <a:pt x="110845" y="360724"/>
                  </a:lnTo>
                  <a:lnTo>
                    <a:pt x="151003" y="367283"/>
                  </a:lnTo>
                  <a:lnTo>
                    <a:pt x="787781" y="367283"/>
                  </a:lnTo>
                  <a:lnTo>
                    <a:pt x="827938" y="360724"/>
                  </a:lnTo>
                  <a:lnTo>
                    <a:pt x="864013" y="342211"/>
                  </a:lnTo>
                  <a:lnTo>
                    <a:pt x="894572" y="313496"/>
                  </a:lnTo>
                  <a:lnTo>
                    <a:pt x="918177" y="276329"/>
                  </a:lnTo>
                  <a:lnTo>
                    <a:pt x="933392" y="232461"/>
                  </a:lnTo>
                  <a:lnTo>
                    <a:pt x="938784" y="183641"/>
                  </a:lnTo>
                  <a:lnTo>
                    <a:pt x="933392" y="134822"/>
                  </a:lnTo>
                  <a:lnTo>
                    <a:pt x="918177" y="90954"/>
                  </a:lnTo>
                  <a:lnTo>
                    <a:pt x="894572" y="53787"/>
                  </a:lnTo>
                  <a:lnTo>
                    <a:pt x="864013" y="25072"/>
                  </a:lnTo>
                  <a:lnTo>
                    <a:pt x="827938" y="6559"/>
                  </a:lnTo>
                  <a:lnTo>
                    <a:pt x="78778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36064" y="5875019"/>
              <a:ext cx="939165" cy="367665"/>
            </a:xfrm>
            <a:custGeom>
              <a:avLst/>
              <a:gdLst/>
              <a:ahLst/>
              <a:cxnLst/>
              <a:rect l="l" t="t" r="r" b="b"/>
              <a:pathLst>
                <a:path w="939164" h="367664">
                  <a:moveTo>
                    <a:pt x="151003" y="0"/>
                  </a:moveTo>
                  <a:lnTo>
                    <a:pt x="787781" y="0"/>
                  </a:lnTo>
                  <a:lnTo>
                    <a:pt x="827938" y="6559"/>
                  </a:lnTo>
                  <a:lnTo>
                    <a:pt x="864013" y="25072"/>
                  </a:lnTo>
                  <a:lnTo>
                    <a:pt x="894572" y="53787"/>
                  </a:lnTo>
                  <a:lnTo>
                    <a:pt x="918177" y="90954"/>
                  </a:lnTo>
                  <a:lnTo>
                    <a:pt x="933392" y="134822"/>
                  </a:lnTo>
                  <a:lnTo>
                    <a:pt x="938784" y="183641"/>
                  </a:lnTo>
                  <a:lnTo>
                    <a:pt x="933392" y="232461"/>
                  </a:lnTo>
                  <a:lnTo>
                    <a:pt x="918177" y="276329"/>
                  </a:lnTo>
                  <a:lnTo>
                    <a:pt x="894572" y="313496"/>
                  </a:lnTo>
                  <a:lnTo>
                    <a:pt x="864013" y="342211"/>
                  </a:lnTo>
                  <a:lnTo>
                    <a:pt x="827938" y="360724"/>
                  </a:lnTo>
                  <a:lnTo>
                    <a:pt x="787781" y="367283"/>
                  </a:lnTo>
                  <a:lnTo>
                    <a:pt x="151003" y="367283"/>
                  </a:lnTo>
                  <a:lnTo>
                    <a:pt x="110845" y="360724"/>
                  </a:lnTo>
                  <a:lnTo>
                    <a:pt x="74770" y="342211"/>
                  </a:lnTo>
                  <a:lnTo>
                    <a:pt x="44211" y="313496"/>
                  </a:lnTo>
                  <a:lnTo>
                    <a:pt x="20606" y="276329"/>
                  </a:lnTo>
                  <a:lnTo>
                    <a:pt x="5391" y="232461"/>
                  </a:lnTo>
                  <a:lnTo>
                    <a:pt x="0" y="183641"/>
                  </a:lnTo>
                  <a:lnTo>
                    <a:pt x="5391" y="134822"/>
                  </a:lnTo>
                  <a:lnTo>
                    <a:pt x="20606" y="90954"/>
                  </a:lnTo>
                  <a:lnTo>
                    <a:pt x="44211" y="53787"/>
                  </a:lnTo>
                  <a:lnTo>
                    <a:pt x="74770" y="25072"/>
                  </a:lnTo>
                  <a:lnTo>
                    <a:pt x="110845" y="6559"/>
                  </a:lnTo>
                  <a:lnTo>
                    <a:pt x="151003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95905" y="5957722"/>
            <a:ext cx="4222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2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19200" y="5414771"/>
            <a:ext cx="2696210" cy="276225"/>
          </a:xfrm>
          <a:custGeom>
            <a:avLst/>
            <a:gdLst/>
            <a:ahLst/>
            <a:cxnLst/>
            <a:rect l="l" t="t" r="r" b="b"/>
            <a:pathLst>
              <a:path w="2696210" h="276225">
                <a:moveTo>
                  <a:pt x="0" y="275843"/>
                </a:moveTo>
                <a:lnTo>
                  <a:pt x="2695955" y="275843"/>
                </a:lnTo>
              </a:path>
              <a:path w="2696210" h="276225">
                <a:moveTo>
                  <a:pt x="0" y="275843"/>
                </a:moveTo>
                <a:lnTo>
                  <a:pt x="0" y="0"/>
                </a:lnTo>
              </a:path>
              <a:path w="2696210" h="276225">
                <a:moveTo>
                  <a:pt x="2695955" y="275843"/>
                </a:moveTo>
                <a:lnTo>
                  <a:pt x="269595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104900" y="3390900"/>
            <a:ext cx="2848610" cy="1381125"/>
            <a:chOff x="1104900" y="3390900"/>
            <a:chExt cx="2848610" cy="1381125"/>
          </a:xfrm>
        </p:grpSpPr>
        <p:sp>
          <p:nvSpPr>
            <p:cNvPr id="31" name="object 31"/>
            <p:cNvSpPr/>
            <p:nvPr/>
          </p:nvSpPr>
          <p:spPr>
            <a:xfrm>
              <a:off x="3444239" y="4121658"/>
              <a:ext cx="471170" cy="5080"/>
            </a:xfrm>
            <a:custGeom>
              <a:avLst/>
              <a:gdLst/>
              <a:ahLst/>
              <a:cxnLst/>
              <a:rect l="l" t="t" r="r" b="b"/>
              <a:pathLst>
                <a:path w="471170" h="5079">
                  <a:moveTo>
                    <a:pt x="0" y="0"/>
                  </a:moveTo>
                  <a:lnTo>
                    <a:pt x="470915" y="0"/>
                  </a:lnTo>
                </a:path>
                <a:path w="471170" h="5079">
                  <a:moveTo>
                    <a:pt x="0" y="4572"/>
                  </a:moveTo>
                  <a:lnTo>
                    <a:pt x="470915" y="45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67356" y="3390899"/>
              <a:ext cx="1485900" cy="1381125"/>
            </a:xfrm>
            <a:custGeom>
              <a:avLst/>
              <a:gdLst/>
              <a:ahLst/>
              <a:cxnLst/>
              <a:rect l="l" t="t" r="r" b="b"/>
              <a:pathLst>
                <a:path w="1485900" h="1381125">
                  <a:moveTo>
                    <a:pt x="76200" y="199656"/>
                  </a:moveTo>
                  <a:lnTo>
                    <a:pt x="44450" y="199656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199656"/>
                  </a:lnTo>
                  <a:lnTo>
                    <a:pt x="0" y="199656"/>
                  </a:lnTo>
                  <a:lnTo>
                    <a:pt x="38100" y="275844"/>
                  </a:lnTo>
                  <a:lnTo>
                    <a:pt x="69850" y="212356"/>
                  </a:lnTo>
                  <a:lnTo>
                    <a:pt x="76200" y="199656"/>
                  </a:lnTo>
                  <a:close/>
                </a:path>
                <a:path w="1485900" h="1381125">
                  <a:moveTo>
                    <a:pt x="1485900" y="1304544"/>
                  </a:moveTo>
                  <a:lnTo>
                    <a:pt x="1454150" y="1304544"/>
                  </a:lnTo>
                  <a:lnTo>
                    <a:pt x="1454150" y="734568"/>
                  </a:lnTo>
                  <a:lnTo>
                    <a:pt x="1441450" y="734568"/>
                  </a:lnTo>
                  <a:lnTo>
                    <a:pt x="1441450" y="1304544"/>
                  </a:lnTo>
                  <a:lnTo>
                    <a:pt x="1409700" y="1304544"/>
                  </a:lnTo>
                  <a:lnTo>
                    <a:pt x="1447800" y="1380744"/>
                  </a:lnTo>
                  <a:lnTo>
                    <a:pt x="1479550" y="1317244"/>
                  </a:lnTo>
                  <a:lnTo>
                    <a:pt x="1485900" y="1304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29000" y="3848100"/>
              <a:ext cx="469900" cy="274320"/>
            </a:xfrm>
            <a:custGeom>
              <a:avLst/>
              <a:gdLst/>
              <a:ahLst/>
              <a:cxnLst/>
              <a:rect l="l" t="t" r="r" b="b"/>
              <a:pathLst>
                <a:path w="469900" h="274320">
                  <a:moveTo>
                    <a:pt x="469391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469391" y="274319"/>
                  </a:lnTo>
                  <a:lnTo>
                    <a:pt x="46939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04900" y="4096512"/>
              <a:ext cx="76200" cy="645160"/>
            </a:xfrm>
            <a:custGeom>
              <a:avLst/>
              <a:gdLst/>
              <a:ahLst/>
              <a:cxnLst/>
              <a:rect l="l" t="t" r="r" b="b"/>
              <a:pathLst>
                <a:path w="76200" h="645160">
                  <a:moveTo>
                    <a:pt x="31750" y="568451"/>
                  </a:moveTo>
                  <a:lnTo>
                    <a:pt x="0" y="568451"/>
                  </a:lnTo>
                  <a:lnTo>
                    <a:pt x="38100" y="644651"/>
                  </a:lnTo>
                  <a:lnTo>
                    <a:pt x="69850" y="581151"/>
                  </a:lnTo>
                  <a:lnTo>
                    <a:pt x="31750" y="581151"/>
                  </a:lnTo>
                  <a:lnTo>
                    <a:pt x="31750" y="568451"/>
                  </a:lnTo>
                  <a:close/>
                </a:path>
                <a:path w="76200" h="645160">
                  <a:moveTo>
                    <a:pt x="44450" y="0"/>
                  </a:moveTo>
                  <a:lnTo>
                    <a:pt x="31750" y="0"/>
                  </a:lnTo>
                  <a:lnTo>
                    <a:pt x="31750" y="581151"/>
                  </a:lnTo>
                  <a:lnTo>
                    <a:pt x="44450" y="581151"/>
                  </a:lnTo>
                  <a:lnTo>
                    <a:pt x="44450" y="0"/>
                  </a:lnTo>
                  <a:close/>
                </a:path>
                <a:path w="76200" h="645160">
                  <a:moveTo>
                    <a:pt x="76200" y="568451"/>
                  </a:moveTo>
                  <a:lnTo>
                    <a:pt x="44450" y="568451"/>
                  </a:lnTo>
                  <a:lnTo>
                    <a:pt x="44450" y="581151"/>
                  </a:lnTo>
                  <a:lnTo>
                    <a:pt x="69850" y="581151"/>
                  </a:lnTo>
                  <a:lnTo>
                    <a:pt x="76200" y="568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29000" y="3877817"/>
            <a:ext cx="469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43000" y="3820667"/>
            <a:ext cx="469900" cy="276225"/>
          </a:xfrm>
          <a:custGeom>
            <a:avLst/>
            <a:gdLst/>
            <a:ahLst/>
            <a:cxnLst/>
            <a:rect l="l" t="t" r="r" b="b"/>
            <a:pathLst>
              <a:path w="469900" h="276225">
                <a:moveTo>
                  <a:pt x="469392" y="0"/>
                </a:moveTo>
                <a:lnTo>
                  <a:pt x="0" y="0"/>
                </a:lnTo>
                <a:lnTo>
                  <a:pt x="0" y="275843"/>
                </a:lnTo>
                <a:lnTo>
                  <a:pt x="469392" y="275843"/>
                </a:lnTo>
                <a:lnTo>
                  <a:pt x="469392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43000" y="3850004"/>
            <a:ext cx="469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23837" y="4091749"/>
            <a:ext cx="2074545" cy="1266825"/>
            <a:chOff x="223837" y="4091749"/>
            <a:chExt cx="2074545" cy="1266825"/>
          </a:xfrm>
        </p:grpSpPr>
        <p:sp>
          <p:nvSpPr>
            <p:cNvPr id="39" name="object 39"/>
            <p:cNvSpPr/>
            <p:nvPr/>
          </p:nvSpPr>
          <p:spPr>
            <a:xfrm>
              <a:off x="1130808" y="4096511"/>
              <a:ext cx="469900" cy="0"/>
            </a:xfrm>
            <a:custGeom>
              <a:avLst/>
              <a:gdLst/>
              <a:ahLst/>
              <a:cxnLst/>
              <a:rect l="l" t="t" r="r" b="b"/>
              <a:pathLst>
                <a:path w="469900">
                  <a:moveTo>
                    <a:pt x="0" y="0"/>
                  </a:moveTo>
                  <a:lnTo>
                    <a:pt x="46939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8600" y="4800599"/>
              <a:ext cx="2065020" cy="553720"/>
            </a:xfrm>
            <a:custGeom>
              <a:avLst/>
              <a:gdLst/>
              <a:ahLst/>
              <a:cxnLst/>
              <a:rect l="l" t="t" r="r" b="b"/>
              <a:pathLst>
                <a:path w="2065020" h="553720">
                  <a:moveTo>
                    <a:pt x="2065020" y="0"/>
                  </a:moveTo>
                  <a:lnTo>
                    <a:pt x="413004" y="0"/>
                  </a:lnTo>
                  <a:lnTo>
                    <a:pt x="0" y="553212"/>
                  </a:lnTo>
                  <a:lnTo>
                    <a:pt x="1652016" y="553212"/>
                  </a:lnTo>
                  <a:lnTo>
                    <a:pt x="206502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8600" y="4800599"/>
              <a:ext cx="2065020" cy="553720"/>
            </a:xfrm>
            <a:custGeom>
              <a:avLst/>
              <a:gdLst/>
              <a:ahLst/>
              <a:cxnLst/>
              <a:rect l="l" t="t" r="r" b="b"/>
              <a:pathLst>
                <a:path w="2065020" h="553720">
                  <a:moveTo>
                    <a:pt x="0" y="553212"/>
                  </a:moveTo>
                  <a:lnTo>
                    <a:pt x="413004" y="0"/>
                  </a:lnTo>
                  <a:lnTo>
                    <a:pt x="2065020" y="0"/>
                  </a:lnTo>
                  <a:lnTo>
                    <a:pt x="1652016" y="553212"/>
                  </a:lnTo>
                  <a:lnTo>
                    <a:pt x="0" y="55321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92225" y="4829936"/>
            <a:ext cx="539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Print  </a:t>
            </a:r>
            <a:r>
              <a:rPr sz="1200" b="1" dirty="0">
                <a:latin typeface="Times New Roman"/>
                <a:cs typeface="Times New Roman"/>
              </a:rPr>
              <a:t>“</a:t>
            </a:r>
            <a:r>
              <a:rPr sz="1200" b="1" spc="-100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AS</a:t>
            </a:r>
            <a:r>
              <a:rPr sz="1200" b="1" spc="5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”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814827" y="4796028"/>
            <a:ext cx="2074545" cy="562610"/>
            <a:chOff x="2814827" y="4796028"/>
            <a:chExt cx="2074545" cy="562610"/>
          </a:xfrm>
        </p:grpSpPr>
        <p:sp>
          <p:nvSpPr>
            <p:cNvPr id="44" name="object 44"/>
            <p:cNvSpPr/>
            <p:nvPr/>
          </p:nvSpPr>
          <p:spPr>
            <a:xfrm>
              <a:off x="2819399" y="4800600"/>
              <a:ext cx="2065020" cy="553720"/>
            </a:xfrm>
            <a:custGeom>
              <a:avLst/>
              <a:gdLst/>
              <a:ahLst/>
              <a:cxnLst/>
              <a:rect l="l" t="t" r="r" b="b"/>
              <a:pathLst>
                <a:path w="2065020" h="553720">
                  <a:moveTo>
                    <a:pt x="2065020" y="0"/>
                  </a:moveTo>
                  <a:lnTo>
                    <a:pt x="413004" y="0"/>
                  </a:lnTo>
                  <a:lnTo>
                    <a:pt x="0" y="553212"/>
                  </a:lnTo>
                  <a:lnTo>
                    <a:pt x="1652015" y="553212"/>
                  </a:lnTo>
                  <a:lnTo>
                    <a:pt x="206502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19399" y="4800600"/>
              <a:ext cx="2065020" cy="553720"/>
            </a:xfrm>
            <a:custGeom>
              <a:avLst/>
              <a:gdLst/>
              <a:ahLst/>
              <a:cxnLst/>
              <a:rect l="l" t="t" r="r" b="b"/>
              <a:pathLst>
                <a:path w="2065020" h="553720">
                  <a:moveTo>
                    <a:pt x="0" y="553212"/>
                  </a:moveTo>
                  <a:lnTo>
                    <a:pt x="413004" y="0"/>
                  </a:lnTo>
                  <a:lnTo>
                    <a:pt x="2065020" y="0"/>
                  </a:lnTo>
                  <a:lnTo>
                    <a:pt x="1652015" y="553212"/>
                  </a:lnTo>
                  <a:lnTo>
                    <a:pt x="0" y="55321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587877" y="4829936"/>
            <a:ext cx="529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Print  </a:t>
            </a:r>
            <a:r>
              <a:rPr sz="1200" b="1" dirty="0">
                <a:latin typeface="Times New Roman"/>
                <a:cs typeface="Times New Roman"/>
              </a:rPr>
              <a:t>“</a:t>
            </a:r>
            <a:r>
              <a:rPr sz="1200" b="1" spc="-100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AIL”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2165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>
                <a:solidFill>
                  <a:srgbClr val="5FCAEE"/>
                </a:solidFill>
                <a:latin typeface="Trebuchet MS"/>
                <a:cs typeface="Trebuchet MS"/>
              </a:rPr>
              <a:t>Example-3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1663953"/>
            <a:ext cx="5226050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0100"/>
              </a:lnSpc>
              <a:spcBef>
                <a:spcPts val="385"/>
              </a:spcBef>
              <a:buClr>
                <a:srgbClr val="5FCAEE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Trebuchet MS"/>
                <a:cs typeface="Trebuchet MS"/>
              </a:rPr>
              <a:t>Write </a:t>
            </a:r>
            <a:r>
              <a:rPr sz="2400" b="1" dirty="0">
                <a:latin typeface="Trebuchet MS"/>
                <a:cs typeface="Trebuchet MS"/>
              </a:rPr>
              <a:t>an </a:t>
            </a:r>
            <a:r>
              <a:rPr sz="2400" b="1" spc="-5" dirty="0">
                <a:latin typeface="Trebuchet MS"/>
                <a:cs typeface="Trebuchet MS"/>
              </a:rPr>
              <a:t>algorithm </a:t>
            </a:r>
            <a:r>
              <a:rPr sz="2400" b="1" dirty="0">
                <a:latin typeface="Trebuchet MS"/>
                <a:cs typeface="Trebuchet MS"/>
              </a:rPr>
              <a:t>and </a:t>
            </a:r>
            <a:r>
              <a:rPr sz="2400" b="1" spc="-20" dirty="0">
                <a:latin typeface="Trebuchet MS"/>
                <a:cs typeface="Trebuchet MS"/>
              </a:rPr>
              <a:t>draw </a:t>
            </a:r>
            <a:r>
              <a:rPr sz="2400" b="1" dirty="0">
                <a:latin typeface="Trebuchet MS"/>
                <a:cs typeface="Trebuchet MS"/>
              </a:rPr>
              <a:t>a  flowchart </a:t>
            </a:r>
            <a:r>
              <a:rPr sz="2400" b="1" spc="-5" dirty="0">
                <a:latin typeface="Trebuchet MS"/>
                <a:cs typeface="Trebuchet MS"/>
              </a:rPr>
              <a:t>to </a:t>
            </a:r>
            <a:r>
              <a:rPr sz="2400" b="1" spc="-10" dirty="0">
                <a:latin typeface="Trebuchet MS"/>
                <a:cs typeface="Trebuchet MS"/>
              </a:rPr>
              <a:t>convert </a:t>
            </a:r>
            <a:r>
              <a:rPr sz="2400" b="1" dirty="0">
                <a:latin typeface="Trebuchet MS"/>
                <a:cs typeface="Trebuchet MS"/>
              </a:rPr>
              <a:t>the </a:t>
            </a:r>
            <a:r>
              <a:rPr sz="2400" b="1" spc="-5" dirty="0">
                <a:latin typeface="Trebuchet MS"/>
                <a:cs typeface="Trebuchet MS"/>
              </a:rPr>
              <a:t>length </a:t>
            </a:r>
            <a:r>
              <a:rPr sz="2400" b="1" dirty="0">
                <a:latin typeface="Trebuchet MS"/>
                <a:cs typeface="Trebuchet MS"/>
              </a:rPr>
              <a:t>in  feet </a:t>
            </a:r>
            <a:r>
              <a:rPr sz="2400" b="1" spc="-5" dirty="0">
                <a:latin typeface="Trebuchet MS"/>
                <a:cs typeface="Trebuchet MS"/>
              </a:rPr>
              <a:t>to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centimeter.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26780" y="0"/>
            <a:ext cx="4022090" cy="6867525"/>
            <a:chOff x="5126780" y="0"/>
            <a:chExt cx="4022090" cy="6867525"/>
          </a:xfrm>
        </p:grpSpPr>
        <p:sp>
          <p:nvSpPr>
            <p:cNvPr id="3" name="object 3"/>
            <p:cNvSpPr/>
            <p:nvPr/>
          </p:nvSpPr>
          <p:spPr>
            <a:xfrm>
              <a:off x="6278880" y="2362200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914400" h="365760">
                  <a:moveTo>
                    <a:pt x="767334" y="0"/>
                  </a:moveTo>
                  <a:lnTo>
                    <a:pt x="147066" y="0"/>
                  </a:lnTo>
                  <a:lnTo>
                    <a:pt x="107994" y="6535"/>
                  </a:lnTo>
                  <a:lnTo>
                    <a:pt x="72869" y="24976"/>
                  </a:lnTo>
                  <a:lnTo>
                    <a:pt x="43100" y="53578"/>
                  </a:lnTo>
                  <a:lnTo>
                    <a:pt x="20094" y="90593"/>
                  </a:lnTo>
                  <a:lnTo>
                    <a:pt x="5258" y="134276"/>
                  </a:lnTo>
                  <a:lnTo>
                    <a:pt x="0" y="182879"/>
                  </a:lnTo>
                  <a:lnTo>
                    <a:pt x="5258" y="231483"/>
                  </a:lnTo>
                  <a:lnTo>
                    <a:pt x="20094" y="275166"/>
                  </a:lnTo>
                  <a:lnTo>
                    <a:pt x="43100" y="312181"/>
                  </a:lnTo>
                  <a:lnTo>
                    <a:pt x="72869" y="340783"/>
                  </a:lnTo>
                  <a:lnTo>
                    <a:pt x="107994" y="359224"/>
                  </a:lnTo>
                  <a:lnTo>
                    <a:pt x="147066" y="365760"/>
                  </a:lnTo>
                  <a:lnTo>
                    <a:pt x="767334" y="365760"/>
                  </a:lnTo>
                  <a:lnTo>
                    <a:pt x="806405" y="359224"/>
                  </a:lnTo>
                  <a:lnTo>
                    <a:pt x="841530" y="340783"/>
                  </a:lnTo>
                  <a:lnTo>
                    <a:pt x="871299" y="312181"/>
                  </a:lnTo>
                  <a:lnTo>
                    <a:pt x="894305" y="275166"/>
                  </a:lnTo>
                  <a:lnTo>
                    <a:pt x="909141" y="231483"/>
                  </a:lnTo>
                  <a:lnTo>
                    <a:pt x="914400" y="182879"/>
                  </a:lnTo>
                  <a:lnTo>
                    <a:pt x="909141" y="134276"/>
                  </a:lnTo>
                  <a:lnTo>
                    <a:pt x="894305" y="90593"/>
                  </a:lnTo>
                  <a:lnTo>
                    <a:pt x="871299" y="53578"/>
                  </a:lnTo>
                  <a:lnTo>
                    <a:pt x="841530" y="24976"/>
                  </a:lnTo>
                  <a:lnTo>
                    <a:pt x="806405" y="6535"/>
                  </a:lnTo>
                  <a:lnTo>
                    <a:pt x="76733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78880" y="2362200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914400" h="365760">
                  <a:moveTo>
                    <a:pt x="147066" y="0"/>
                  </a:moveTo>
                  <a:lnTo>
                    <a:pt x="767334" y="0"/>
                  </a:lnTo>
                  <a:lnTo>
                    <a:pt x="806405" y="6535"/>
                  </a:lnTo>
                  <a:lnTo>
                    <a:pt x="841530" y="24976"/>
                  </a:lnTo>
                  <a:lnTo>
                    <a:pt x="871299" y="53578"/>
                  </a:lnTo>
                  <a:lnTo>
                    <a:pt x="894305" y="90593"/>
                  </a:lnTo>
                  <a:lnTo>
                    <a:pt x="909141" y="134276"/>
                  </a:lnTo>
                  <a:lnTo>
                    <a:pt x="914400" y="182879"/>
                  </a:lnTo>
                  <a:lnTo>
                    <a:pt x="909141" y="231483"/>
                  </a:lnTo>
                  <a:lnTo>
                    <a:pt x="894305" y="275166"/>
                  </a:lnTo>
                  <a:lnTo>
                    <a:pt x="871299" y="312181"/>
                  </a:lnTo>
                  <a:lnTo>
                    <a:pt x="841530" y="340783"/>
                  </a:lnTo>
                  <a:lnTo>
                    <a:pt x="806405" y="359224"/>
                  </a:lnTo>
                  <a:lnTo>
                    <a:pt x="767334" y="365760"/>
                  </a:lnTo>
                  <a:lnTo>
                    <a:pt x="147066" y="365760"/>
                  </a:lnTo>
                  <a:lnTo>
                    <a:pt x="107994" y="359224"/>
                  </a:lnTo>
                  <a:lnTo>
                    <a:pt x="72869" y="340783"/>
                  </a:lnTo>
                  <a:lnTo>
                    <a:pt x="43100" y="312181"/>
                  </a:lnTo>
                  <a:lnTo>
                    <a:pt x="20094" y="275166"/>
                  </a:lnTo>
                  <a:lnTo>
                    <a:pt x="5258" y="231483"/>
                  </a:lnTo>
                  <a:lnTo>
                    <a:pt x="0" y="182879"/>
                  </a:lnTo>
                  <a:lnTo>
                    <a:pt x="5258" y="134276"/>
                  </a:lnTo>
                  <a:lnTo>
                    <a:pt x="20094" y="90593"/>
                  </a:lnTo>
                  <a:lnTo>
                    <a:pt x="43100" y="53578"/>
                  </a:lnTo>
                  <a:lnTo>
                    <a:pt x="72869" y="24976"/>
                  </a:lnTo>
                  <a:lnTo>
                    <a:pt x="107994" y="6535"/>
                  </a:lnTo>
                  <a:lnTo>
                    <a:pt x="14706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2165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>
                <a:solidFill>
                  <a:srgbClr val="5FCAEE"/>
                </a:solidFill>
                <a:latin typeface="Trebuchet MS"/>
                <a:cs typeface="Trebuchet MS"/>
              </a:rPr>
              <a:t>Example-3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2059773"/>
            <a:ext cx="1256030" cy="141224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200" spc="-5" dirty="0">
                <a:latin typeface="Trebuchet MS"/>
                <a:cs typeface="Trebuchet MS"/>
              </a:rPr>
              <a:t>Algorithm</a:t>
            </a:r>
            <a:endParaRPr sz="22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5FCAEE"/>
              </a:buClr>
              <a:buSzPct val="7954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1:</a:t>
            </a:r>
            <a:endParaRPr sz="22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5FCAEE"/>
              </a:buClr>
              <a:buSzPct val="7954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2: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7394" y="2518939"/>
            <a:ext cx="1114425" cy="95313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110"/>
              </a:spcBef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Start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2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Lft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3446867"/>
            <a:ext cx="3309620" cy="141224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0"/>
              </a:spcBef>
              <a:buClr>
                <a:srgbClr val="5FCAEE"/>
              </a:buClr>
              <a:buSzPct val="79545"/>
              <a:buFont typeface="Wingdings 3"/>
              <a:buChar char=""/>
              <a:tabLst>
                <a:tab pos="355600" algn="l"/>
                <a:tab pos="356235" algn="l"/>
                <a:tab pos="13843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3:	Lcm </a:t>
            </a:r>
            <a:r>
              <a:rPr sz="2200" spc="-5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Lft x</a:t>
            </a:r>
            <a:r>
              <a:rPr sz="2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30</a:t>
            </a:r>
            <a:endParaRPr sz="22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5FCAEE"/>
              </a:buClr>
              <a:buSzPct val="79545"/>
              <a:buFont typeface="Wingdings 3"/>
              <a:buChar char=""/>
              <a:tabLst>
                <a:tab pos="355600" algn="l"/>
                <a:tab pos="356235" algn="l"/>
                <a:tab pos="13843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4:	</a:t>
            </a:r>
            <a:r>
              <a:rPr sz="2200" spc="-25" dirty="0">
                <a:solidFill>
                  <a:srgbClr val="404040"/>
                </a:solidFill>
                <a:latin typeface="Trebuchet MS"/>
                <a:cs typeface="Trebuchet MS"/>
              </a:rPr>
              <a:t>Print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 Lcm</a:t>
            </a:r>
            <a:endParaRPr sz="22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5FCAEE"/>
              </a:buClr>
              <a:buSzPct val="79545"/>
              <a:buFont typeface="Wingdings 3"/>
              <a:buChar char=""/>
              <a:tabLst>
                <a:tab pos="355600" algn="l"/>
                <a:tab pos="356235" algn="l"/>
                <a:tab pos="20828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5:	End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2070" y="2444318"/>
            <a:ext cx="5194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80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spc="-4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10237" y="2727960"/>
            <a:ext cx="2021205" cy="840105"/>
            <a:chOff x="5710237" y="2727960"/>
            <a:chExt cx="2021205" cy="840105"/>
          </a:xfrm>
        </p:grpSpPr>
        <p:sp>
          <p:nvSpPr>
            <p:cNvPr id="11" name="object 11"/>
            <p:cNvSpPr/>
            <p:nvPr/>
          </p:nvSpPr>
          <p:spPr>
            <a:xfrm>
              <a:off x="6697980" y="2727960"/>
              <a:ext cx="76200" cy="274320"/>
            </a:xfrm>
            <a:custGeom>
              <a:avLst/>
              <a:gdLst/>
              <a:ahLst/>
              <a:cxnLst/>
              <a:rect l="l" t="t" r="r" b="b"/>
              <a:pathLst>
                <a:path w="76200" h="274319">
                  <a:moveTo>
                    <a:pt x="31750" y="198119"/>
                  </a:moveTo>
                  <a:lnTo>
                    <a:pt x="0" y="198119"/>
                  </a:lnTo>
                  <a:lnTo>
                    <a:pt x="38100" y="274319"/>
                  </a:lnTo>
                  <a:lnTo>
                    <a:pt x="69850" y="210819"/>
                  </a:lnTo>
                  <a:lnTo>
                    <a:pt x="31750" y="210819"/>
                  </a:lnTo>
                  <a:lnTo>
                    <a:pt x="31750" y="198119"/>
                  </a:lnTo>
                  <a:close/>
                </a:path>
                <a:path w="76200" h="274319">
                  <a:moveTo>
                    <a:pt x="44450" y="0"/>
                  </a:moveTo>
                  <a:lnTo>
                    <a:pt x="31750" y="0"/>
                  </a:lnTo>
                  <a:lnTo>
                    <a:pt x="31750" y="210819"/>
                  </a:lnTo>
                  <a:lnTo>
                    <a:pt x="44450" y="210819"/>
                  </a:lnTo>
                  <a:lnTo>
                    <a:pt x="44450" y="0"/>
                  </a:lnTo>
                  <a:close/>
                </a:path>
                <a:path w="76200" h="274319">
                  <a:moveTo>
                    <a:pt x="76200" y="198119"/>
                  </a:moveTo>
                  <a:lnTo>
                    <a:pt x="44450" y="198119"/>
                  </a:lnTo>
                  <a:lnTo>
                    <a:pt x="44450" y="210819"/>
                  </a:lnTo>
                  <a:lnTo>
                    <a:pt x="69850" y="210819"/>
                  </a:lnTo>
                  <a:lnTo>
                    <a:pt x="76200" y="1981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15000" y="3014472"/>
              <a:ext cx="2011680" cy="548640"/>
            </a:xfrm>
            <a:custGeom>
              <a:avLst/>
              <a:gdLst/>
              <a:ahLst/>
              <a:cxnLst/>
              <a:rect l="l" t="t" r="r" b="b"/>
              <a:pathLst>
                <a:path w="2011679" h="548639">
                  <a:moveTo>
                    <a:pt x="2011679" y="0"/>
                  </a:moveTo>
                  <a:lnTo>
                    <a:pt x="402336" y="0"/>
                  </a:lnTo>
                  <a:lnTo>
                    <a:pt x="0" y="548639"/>
                  </a:lnTo>
                  <a:lnTo>
                    <a:pt x="1609344" y="548639"/>
                  </a:lnTo>
                  <a:lnTo>
                    <a:pt x="201167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5000" y="3014472"/>
              <a:ext cx="2011680" cy="548640"/>
            </a:xfrm>
            <a:custGeom>
              <a:avLst/>
              <a:gdLst/>
              <a:ahLst/>
              <a:cxnLst/>
              <a:rect l="l" t="t" r="r" b="b"/>
              <a:pathLst>
                <a:path w="2011679" h="548639">
                  <a:moveTo>
                    <a:pt x="0" y="548639"/>
                  </a:moveTo>
                  <a:lnTo>
                    <a:pt x="402336" y="0"/>
                  </a:lnTo>
                  <a:lnTo>
                    <a:pt x="2011679" y="0"/>
                  </a:lnTo>
                  <a:lnTo>
                    <a:pt x="1609344" y="548639"/>
                  </a:lnTo>
                  <a:lnTo>
                    <a:pt x="0" y="5486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25514" y="3043554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Inpu</a:t>
            </a:r>
            <a:r>
              <a:rPr sz="1200" b="1" dirty="0">
                <a:latin typeface="Times New Roman"/>
                <a:cs typeface="Times New Roman"/>
              </a:rPr>
              <a:t>t  Lft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39421" y="3928681"/>
            <a:ext cx="1509395" cy="375285"/>
            <a:chOff x="6039421" y="3928681"/>
            <a:chExt cx="1509395" cy="375285"/>
          </a:xfrm>
        </p:grpSpPr>
        <p:sp>
          <p:nvSpPr>
            <p:cNvPr id="16" name="object 16"/>
            <p:cNvSpPr/>
            <p:nvPr/>
          </p:nvSpPr>
          <p:spPr>
            <a:xfrm>
              <a:off x="6044184" y="3933444"/>
              <a:ext cx="1499870" cy="365760"/>
            </a:xfrm>
            <a:custGeom>
              <a:avLst/>
              <a:gdLst/>
              <a:ahLst/>
              <a:cxnLst/>
              <a:rect l="l" t="t" r="r" b="b"/>
              <a:pathLst>
                <a:path w="1499870" h="365760">
                  <a:moveTo>
                    <a:pt x="149961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499615" y="365759"/>
                  </a:lnTo>
                  <a:lnTo>
                    <a:pt x="1499615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4184" y="3933444"/>
              <a:ext cx="1499870" cy="365760"/>
            </a:xfrm>
            <a:custGeom>
              <a:avLst/>
              <a:gdLst/>
              <a:ahLst/>
              <a:cxnLst/>
              <a:rect l="l" t="t" r="r" b="b"/>
              <a:pathLst>
                <a:path w="1499870" h="365760">
                  <a:moveTo>
                    <a:pt x="0" y="365759"/>
                  </a:moveTo>
                  <a:lnTo>
                    <a:pt x="1499615" y="365759"/>
                  </a:lnTo>
                  <a:lnTo>
                    <a:pt x="1499615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91250" y="3962145"/>
            <a:ext cx="120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Lcm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Lft x 30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41885" y="3563111"/>
            <a:ext cx="1562735" cy="1742439"/>
            <a:chOff x="5941885" y="3563111"/>
            <a:chExt cx="1562735" cy="1742439"/>
          </a:xfrm>
        </p:grpSpPr>
        <p:sp>
          <p:nvSpPr>
            <p:cNvPr id="20" name="object 20"/>
            <p:cNvSpPr/>
            <p:nvPr/>
          </p:nvSpPr>
          <p:spPr>
            <a:xfrm>
              <a:off x="6682739" y="3563111"/>
              <a:ext cx="76200" cy="365760"/>
            </a:xfrm>
            <a:custGeom>
              <a:avLst/>
              <a:gdLst/>
              <a:ahLst/>
              <a:cxnLst/>
              <a:rect l="l" t="t" r="r" b="b"/>
              <a:pathLst>
                <a:path w="76200" h="365760">
                  <a:moveTo>
                    <a:pt x="31750" y="289560"/>
                  </a:moveTo>
                  <a:lnTo>
                    <a:pt x="0" y="289560"/>
                  </a:lnTo>
                  <a:lnTo>
                    <a:pt x="38100" y="365760"/>
                  </a:lnTo>
                  <a:lnTo>
                    <a:pt x="69850" y="302260"/>
                  </a:lnTo>
                  <a:lnTo>
                    <a:pt x="31750" y="302260"/>
                  </a:lnTo>
                  <a:lnTo>
                    <a:pt x="31750" y="289560"/>
                  </a:lnTo>
                  <a:close/>
                </a:path>
                <a:path w="76200" h="365760">
                  <a:moveTo>
                    <a:pt x="44450" y="0"/>
                  </a:moveTo>
                  <a:lnTo>
                    <a:pt x="31750" y="0"/>
                  </a:lnTo>
                  <a:lnTo>
                    <a:pt x="31750" y="302260"/>
                  </a:lnTo>
                  <a:lnTo>
                    <a:pt x="44450" y="302260"/>
                  </a:lnTo>
                  <a:lnTo>
                    <a:pt x="44450" y="0"/>
                  </a:lnTo>
                  <a:close/>
                </a:path>
                <a:path w="76200" h="365760">
                  <a:moveTo>
                    <a:pt x="76200" y="289560"/>
                  </a:moveTo>
                  <a:lnTo>
                    <a:pt x="44450" y="289560"/>
                  </a:lnTo>
                  <a:lnTo>
                    <a:pt x="44450" y="302260"/>
                  </a:lnTo>
                  <a:lnTo>
                    <a:pt x="69850" y="302260"/>
                  </a:lnTo>
                  <a:lnTo>
                    <a:pt x="76200" y="289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46647" y="4660391"/>
              <a:ext cx="1553210" cy="640080"/>
            </a:xfrm>
            <a:custGeom>
              <a:avLst/>
              <a:gdLst/>
              <a:ahLst/>
              <a:cxnLst/>
              <a:rect l="l" t="t" r="r" b="b"/>
              <a:pathLst>
                <a:path w="1553209" h="640079">
                  <a:moveTo>
                    <a:pt x="1294129" y="0"/>
                  </a:moveTo>
                  <a:lnTo>
                    <a:pt x="258825" y="0"/>
                  </a:lnTo>
                  <a:lnTo>
                    <a:pt x="0" y="320039"/>
                  </a:lnTo>
                  <a:lnTo>
                    <a:pt x="258825" y="640079"/>
                  </a:lnTo>
                  <a:lnTo>
                    <a:pt x="1294129" y="640079"/>
                  </a:lnTo>
                  <a:lnTo>
                    <a:pt x="1336126" y="635892"/>
                  </a:lnTo>
                  <a:lnTo>
                    <a:pt x="1375960" y="623767"/>
                  </a:lnTo>
                  <a:lnTo>
                    <a:pt x="1413100" y="604363"/>
                  </a:lnTo>
                  <a:lnTo>
                    <a:pt x="1447013" y="578339"/>
                  </a:lnTo>
                  <a:lnTo>
                    <a:pt x="1477168" y="546353"/>
                  </a:lnTo>
                  <a:lnTo>
                    <a:pt x="1503033" y="509064"/>
                  </a:lnTo>
                  <a:lnTo>
                    <a:pt x="1524076" y="467130"/>
                  </a:lnTo>
                  <a:lnTo>
                    <a:pt x="1539766" y="421209"/>
                  </a:lnTo>
                  <a:lnTo>
                    <a:pt x="1549569" y="371959"/>
                  </a:lnTo>
                  <a:lnTo>
                    <a:pt x="1552955" y="320039"/>
                  </a:lnTo>
                  <a:lnTo>
                    <a:pt x="1549569" y="268120"/>
                  </a:lnTo>
                  <a:lnTo>
                    <a:pt x="1539766" y="218870"/>
                  </a:lnTo>
                  <a:lnTo>
                    <a:pt x="1524076" y="172949"/>
                  </a:lnTo>
                  <a:lnTo>
                    <a:pt x="1503033" y="131015"/>
                  </a:lnTo>
                  <a:lnTo>
                    <a:pt x="1477168" y="93725"/>
                  </a:lnTo>
                  <a:lnTo>
                    <a:pt x="1447013" y="61740"/>
                  </a:lnTo>
                  <a:lnTo>
                    <a:pt x="1413100" y="35716"/>
                  </a:lnTo>
                  <a:lnTo>
                    <a:pt x="1375960" y="16312"/>
                  </a:lnTo>
                  <a:lnTo>
                    <a:pt x="1336126" y="4187"/>
                  </a:lnTo>
                  <a:lnTo>
                    <a:pt x="129412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46647" y="4660391"/>
              <a:ext cx="1553210" cy="640080"/>
            </a:xfrm>
            <a:custGeom>
              <a:avLst/>
              <a:gdLst/>
              <a:ahLst/>
              <a:cxnLst/>
              <a:rect l="l" t="t" r="r" b="b"/>
              <a:pathLst>
                <a:path w="1553209" h="640079">
                  <a:moveTo>
                    <a:pt x="0" y="320039"/>
                  </a:moveTo>
                  <a:lnTo>
                    <a:pt x="258825" y="0"/>
                  </a:lnTo>
                  <a:lnTo>
                    <a:pt x="1294129" y="0"/>
                  </a:lnTo>
                  <a:lnTo>
                    <a:pt x="1336126" y="4187"/>
                  </a:lnTo>
                  <a:lnTo>
                    <a:pt x="1375960" y="16312"/>
                  </a:lnTo>
                  <a:lnTo>
                    <a:pt x="1413100" y="35716"/>
                  </a:lnTo>
                  <a:lnTo>
                    <a:pt x="1447013" y="61740"/>
                  </a:lnTo>
                  <a:lnTo>
                    <a:pt x="1477168" y="93725"/>
                  </a:lnTo>
                  <a:lnTo>
                    <a:pt x="1503033" y="131015"/>
                  </a:lnTo>
                  <a:lnTo>
                    <a:pt x="1524076" y="172949"/>
                  </a:lnTo>
                  <a:lnTo>
                    <a:pt x="1539766" y="218870"/>
                  </a:lnTo>
                  <a:lnTo>
                    <a:pt x="1549569" y="268120"/>
                  </a:lnTo>
                  <a:lnTo>
                    <a:pt x="1552955" y="320039"/>
                  </a:lnTo>
                  <a:lnTo>
                    <a:pt x="1549569" y="371959"/>
                  </a:lnTo>
                  <a:lnTo>
                    <a:pt x="1539766" y="421209"/>
                  </a:lnTo>
                  <a:lnTo>
                    <a:pt x="1524076" y="467130"/>
                  </a:lnTo>
                  <a:lnTo>
                    <a:pt x="1503033" y="509064"/>
                  </a:lnTo>
                  <a:lnTo>
                    <a:pt x="1477168" y="546353"/>
                  </a:lnTo>
                  <a:lnTo>
                    <a:pt x="1447013" y="578339"/>
                  </a:lnTo>
                  <a:lnTo>
                    <a:pt x="1413100" y="604363"/>
                  </a:lnTo>
                  <a:lnTo>
                    <a:pt x="1375960" y="623767"/>
                  </a:lnTo>
                  <a:lnTo>
                    <a:pt x="1336126" y="635892"/>
                  </a:lnTo>
                  <a:lnTo>
                    <a:pt x="1294129" y="640079"/>
                  </a:lnTo>
                  <a:lnTo>
                    <a:pt x="258825" y="640079"/>
                  </a:lnTo>
                  <a:lnTo>
                    <a:pt x="0" y="3200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542913" y="4690109"/>
            <a:ext cx="36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ri</a:t>
            </a:r>
            <a:r>
              <a:rPr sz="1200" b="1" dirty="0">
                <a:latin typeface="Times New Roman"/>
                <a:cs typeface="Times New Roman"/>
              </a:rPr>
              <a:t>nt  </a:t>
            </a:r>
            <a:r>
              <a:rPr sz="1200" b="1" spc="-5" dirty="0">
                <a:latin typeface="Times New Roman"/>
                <a:cs typeface="Times New Roman"/>
              </a:rPr>
              <a:t>Lcm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46685" y="5649277"/>
            <a:ext cx="923925" cy="387985"/>
            <a:chOff x="6246685" y="5649277"/>
            <a:chExt cx="923925" cy="387985"/>
          </a:xfrm>
        </p:grpSpPr>
        <p:sp>
          <p:nvSpPr>
            <p:cNvPr id="25" name="object 25"/>
            <p:cNvSpPr/>
            <p:nvPr/>
          </p:nvSpPr>
          <p:spPr>
            <a:xfrm>
              <a:off x="6251447" y="5654040"/>
              <a:ext cx="914400" cy="378460"/>
            </a:xfrm>
            <a:custGeom>
              <a:avLst/>
              <a:gdLst/>
              <a:ahLst/>
              <a:cxnLst/>
              <a:rect l="l" t="t" r="r" b="b"/>
              <a:pathLst>
                <a:path w="914400" h="378460">
                  <a:moveTo>
                    <a:pt x="767333" y="0"/>
                  </a:moveTo>
                  <a:lnTo>
                    <a:pt x="147065" y="0"/>
                  </a:lnTo>
                  <a:lnTo>
                    <a:pt x="107994" y="6750"/>
                  </a:lnTo>
                  <a:lnTo>
                    <a:pt x="72869" y="25800"/>
                  </a:lnTo>
                  <a:lnTo>
                    <a:pt x="43100" y="55349"/>
                  </a:lnTo>
                  <a:lnTo>
                    <a:pt x="20094" y="93596"/>
                  </a:lnTo>
                  <a:lnTo>
                    <a:pt x="5258" y="138738"/>
                  </a:lnTo>
                  <a:lnTo>
                    <a:pt x="0" y="188976"/>
                  </a:lnTo>
                  <a:lnTo>
                    <a:pt x="5258" y="239213"/>
                  </a:lnTo>
                  <a:lnTo>
                    <a:pt x="20094" y="284355"/>
                  </a:lnTo>
                  <a:lnTo>
                    <a:pt x="43100" y="322602"/>
                  </a:lnTo>
                  <a:lnTo>
                    <a:pt x="72869" y="352151"/>
                  </a:lnTo>
                  <a:lnTo>
                    <a:pt x="107994" y="371201"/>
                  </a:lnTo>
                  <a:lnTo>
                    <a:pt x="147065" y="377952"/>
                  </a:lnTo>
                  <a:lnTo>
                    <a:pt x="767333" y="377952"/>
                  </a:lnTo>
                  <a:lnTo>
                    <a:pt x="806405" y="371201"/>
                  </a:lnTo>
                  <a:lnTo>
                    <a:pt x="841530" y="352151"/>
                  </a:lnTo>
                  <a:lnTo>
                    <a:pt x="871299" y="322602"/>
                  </a:lnTo>
                  <a:lnTo>
                    <a:pt x="894305" y="284355"/>
                  </a:lnTo>
                  <a:lnTo>
                    <a:pt x="909141" y="239213"/>
                  </a:lnTo>
                  <a:lnTo>
                    <a:pt x="914400" y="188976"/>
                  </a:lnTo>
                  <a:lnTo>
                    <a:pt x="909141" y="138738"/>
                  </a:lnTo>
                  <a:lnTo>
                    <a:pt x="894305" y="93596"/>
                  </a:lnTo>
                  <a:lnTo>
                    <a:pt x="871299" y="55349"/>
                  </a:lnTo>
                  <a:lnTo>
                    <a:pt x="841530" y="25800"/>
                  </a:lnTo>
                  <a:lnTo>
                    <a:pt x="806405" y="6750"/>
                  </a:lnTo>
                  <a:lnTo>
                    <a:pt x="76733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51447" y="5654040"/>
              <a:ext cx="914400" cy="378460"/>
            </a:xfrm>
            <a:custGeom>
              <a:avLst/>
              <a:gdLst/>
              <a:ahLst/>
              <a:cxnLst/>
              <a:rect l="l" t="t" r="r" b="b"/>
              <a:pathLst>
                <a:path w="914400" h="378460">
                  <a:moveTo>
                    <a:pt x="147065" y="0"/>
                  </a:moveTo>
                  <a:lnTo>
                    <a:pt x="767333" y="0"/>
                  </a:lnTo>
                  <a:lnTo>
                    <a:pt x="806405" y="6750"/>
                  </a:lnTo>
                  <a:lnTo>
                    <a:pt x="841530" y="25800"/>
                  </a:lnTo>
                  <a:lnTo>
                    <a:pt x="871299" y="55349"/>
                  </a:lnTo>
                  <a:lnTo>
                    <a:pt x="894305" y="93596"/>
                  </a:lnTo>
                  <a:lnTo>
                    <a:pt x="909141" y="138738"/>
                  </a:lnTo>
                  <a:lnTo>
                    <a:pt x="914400" y="188976"/>
                  </a:lnTo>
                  <a:lnTo>
                    <a:pt x="909141" y="239213"/>
                  </a:lnTo>
                  <a:lnTo>
                    <a:pt x="894305" y="284355"/>
                  </a:lnTo>
                  <a:lnTo>
                    <a:pt x="871299" y="322602"/>
                  </a:lnTo>
                  <a:lnTo>
                    <a:pt x="841530" y="352151"/>
                  </a:lnTo>
                  <a:lnTo>
                    <a:pt x="806405" y="371201"/>
                  </a:lnTo>
                  <a:lnTo>
                    <a:pt x="767333" y="377952"/>
                  </a:lnTo>
                  <a:lnTo>
                    <a:pt x="147065" y="377952"/>
                  </a:lnTo>
                  <a:lnTo>
                    <a:pt x="107994" y="371201"/>
                  </a:lnTo>
                  <a:lnTo>
                    <a:pt x="72869" y="352151"/>
                  </a:lnTo>
                  <a:lnTo>
                    <a:pt x="43100" y="322602"/>
                  </a:lnTo>
                  <a:lnTo>
                    <a:pt x="20094" y="284355"/>
                  </a:lnTo>
                  <a:lnTo>
                    <a:pt x="5258" y="239213"/>
                  </a:lnTo>
                  <a:lnTo>
                    <a:pt x="0" y="188976"/>
                  </a:lnTo>
                  <a:lnTo>
                    <a:pt x="5258" y="138738"/>
                  </a:lnTo>
                  <a:lnTo>
                    <a:pt x="20094" y="93596"/>
                  </a:lnTo>
                  <a:lnTo>
                    <a:pt x="43100" y="55349"/>
                  </a:lnTo>
                  <a:lnTo>
                    <a:pt x="72869" y="25800"/>
                  </a:lnTo>
                  <a:lnTo>
                    <a:pt x="107994" y="6750"/>
                  </a:lnTo>
                  <a:lnTo>
                    <a:pt x="147065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99605" y="5739485"/>
            <a:ext cx="421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</a:t>
            </a:r>
            <a:r>
              <a:rPr sz="1200" b="1" spc="-2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82740" y="4294632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76200" y="1295400"/>
                </a:moveTo>
                <a:lnTo>
                  <a:pt x="44450" y="1295400"/>
                </a:lnTo>
                <a:lnTo>
                  <a:pt x="44450" y="1005840"/>
                </a:lnTo>
                <a:lnTo>
                  <a:pt x="31750" y="1005840"/>
                </a:lnTo>
                <a:lnTo>
                  <a:pt x="31750" y="1295400"/>
                </a:lnTo>
                <a:lnTo>
                  <a:pt x="0" y="1295400"/>
                </a:lnTo>
                <a:lnTo>
                  <a:pt x="38100" y="1371600"/>
                </a:lnTo>
                <a:lnTo>
                  <a:pt x="69850" y="1308100"/>
                </a:lnTo>
                <a:lnTo>
                  <a:pt x="76200" y="1295400"/>
                </a:lnTo>
                <a:close/>
              </a:path>
              <a:path w="76200" h="1371600">
                <a:moveTo>
                  <a:pt x="76200" y="289560"/>
                </a:moveTo>
                <a:lnTo>
                  <a:pt x="44450" y="289560"/>
                </a:lnTo>
                <a:lnTo>
                  <a:pt x="44450" y="0"/>
                </a:lnTo>
                <a:lnTo>
                  <a:pt x="31750" y="0"/>
                </a:lnTo>
                <a:lnTo>
                  <a:pt x="31750" y="289560"/>
                </a:lnTo>
                <a:lnTo>
                  <a:pt x="0" y="289560"/>
                </a:lnTo>
                <a:lnTo>
                  <a:pt x="38100" y="365760"/>
                </a:lnTo>
                <a:lnTo>
                  <a:pt x="69850" y="302260"/>
                </a:lnTo>
                <a:lnTo>
                  <a:pt x="76200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099428" y="1622805"/>
            <a:ext cx="136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Flo</a:t>
            </a:r>
            <a:r>
              <a:rPr sz="2400" b="1" spc="-20" dirty="0">
                <a:latin typeface="Times New Roman"/>
                <a:cs typeface="Times New Roman"/>
              </a:rPr>
              <a:t>w</a:t>
            </a:r>
            <a:r>
              <a:rPr sz="2400" b="1" spc="-5" dirty="0">
                <a:latin typeface="Times New Roman"/>
                <a:cs typeface="Times New Roman"/>
              </a:rPr>
              <a:t>chart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2165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>
                <a:solidFill>
                  <a:srgbClr val="5FCAEE"/>
                </a:solidFill>
                <a:latin typeface="Trebuchet MS"/>
                <a:cs typeface="Trebuchet MS"/>
              </a:rPr>
              <a:t>Example-4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140" y="2004186"/>
            <a:ext cx="7680325" cy="28403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06400" marR="226695" indent="-342900">
              <a:lnSpc>
                <a:spcPct val="96500"/>
              </a:lnSpc>
              <a:spcBef>
                <a:spcPts val="210"/>
              </a:spcBef>
              <a:buClr>
                <a:srgbClr val="5FCAEE"/>
              </a:buClr>
              <a:buSzPct val="80357"/>
              <a:buFont typeface="Wingdings 3"/>
              <a:buChar char=""/>
              <a:tabLst>
                <a:tab pos="406400" algn="l"/>
                <a:tab pos="2082164" algn="l"/>
              </a:tabLst>
            </a:pPr>
            <a:r>
              <a:rPr sz="2800" b="1" spc="-15" dirty="0">
                <a:latin typeface="Trebuchet MS"/>
                <a:cs typeface="Trebuchet MS"/>
              </a:rPr>
              <a:t>Write </a:t>
            </a:r>
            <a:r>
              <a:rPr sz="2800" b="1" spc="-5" dirty="0">
                <a:latin typeface="Trebuchet MS"/>
                <a:cs typeface="Trebuchet MS"/>
              </a:rPr>
              <a:t>an algorithm and </a:t>
            </a:r>
            <a:r>
              <a:rPr sz="2800" b="1" spc="-25" dirty="0">
                <a:latin typeface="Trebuchet MS"/>
                <a:cs typeface="Trebuchet MS"/>
              </a:rPr>
              <a:t>draw </a:t>
            </a:r>
            <a:r>
              <a:rPr sz="2800" b="1" spc="-5" dirty="0">
                <a:latin typeface="Trebuchet MS"/>
                <a:cs typeface="Trebuchet MS"/>
              </a:rPr>
              <a:t>a flowchart  </a:t>
            </a:r>
            <a:r>
              <a:rPr sz="2800" b="1" spc="-10" dirty="0">
                <a:latin typeface="Trebuchet MS"/>
                <a:cs typeface="Trebuchet MS"/>
              </a:rPr>
              <a:t>that </a:t>
            </a:r>
            <a:r>
              <a:rPr sz="2800" b="1" dirty="0">
                <a:latin typeface="Trebuchet MS"/>
                <a:cs typeface="Trebuchet MS"/>
              </a:rPr>
              <a:t>will </a:t>
            </a:r>
            <a:r>
              <a:rPr sz="2800" b="1" spc="-5" dirty="0">
                <a:latin typeface="Trebuchet MS"/>
                <a:cs typeface="Trebuchet MS"/>
              </a:rPr>
              <a:t>calculate </a:t>
            </a:r>
            <a:r>
              <a:rPr sz="2800" b="1" spc="-10" dirty="0">
                <a:latin typeface="Trebuchet MS"/>
                <a:cs typeface="Trebuchet MS"/>
              </a:rPr>
              <a:t>the </a:t>
            </a:r>
            <a:r>
              <a:rPr sz="2800" b="1" spc="-5" dirty="0">
                <a:latin typeface="Trebuchet MS"/>
                <a:cs typeface="Trebuchet MS"/>
              </a:rPr>
              <a:t>roots of a </a:t>
            </a:r>
            <a:r>
              <a:rPr sz="2800" b="1" spc="-10" dirty="0">
                <a:latin typeface="Trebuchet MS"/>
                <a:cs typeface="Trebuchet MS"/>
              </a:rPr>
              <a:t>quadratic </a:t>
            </a:r>
            <a:r>
              <a:rPr sz="4200" b="1" spc="-15" baseline="-4960" dirty="0">
                <a:latin typeface="Trebuchet MS"/>
                <a:cs typeface="Trebuchet MS"/>
              </a:rPr>
              <a:t> </a:t>
            </a:r>
            <a:r>
              <a:rPr sz="4200" b="1" spc="-7" baseline="-4960" dirty="0">
                <a:latin typeface="Trebuchet MS"/>
                <a:cs typeface="Trebuchet MS"/>
              </a:rPr>
              <a:t>equation	</a:t>
            </a:r>
            <a:r>
              <a:rPr sz="2700" i="1" spc="70" dirty="0">
                <a:latin typeface="Times New Roman"/>
                <a:cs typeface="Times New Roman"/>
              </a:rPr>
              <a:t>ax</a:t>
            </a:r>
            <a:r>
              <a:rPr sz="2325" spc="104" baseline="44802" dirty="0">
                <a:latin typeface="Times New Roman"/>
                <a:cs typeface="Times New Roman"/>
              </a:rPr>
              <a:t>2</a:t>
            </a:r>
            <a:r>
              <a:rPr sz="2325" spc="480" baseline="44802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Symbol"/>
                <a:cs typeface="Symbol"/>
              </a:rPr>
              <a:t>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i="1" spc="40" dirty="0">
                <a:latin typeface="Times New Roman"/>
                <a:cs typeface="Times New Roman"/>
              </a:rPr>
              <a:t>bx</a:t>
            </a:r>
            <a:r>
              <a:rPr sz="2700" i="1" spc="-225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Symbol"/>
                <a:cs typeface="Symbol"/>
              </a:rPr>
              <a:t></a:t>
            </a:r>
            <a:r>
              <a:rPr sz="2700" spc="-260" dirty="0">
                <a:latin typeface="Times New Roman"/>
                <a:cs typeface="Times New Roman"/>
              </a:rPr>
              <a:t> </a:t>
            </a:r>
            <a:r>
              <a:rPr sz="2700" i="1" spc="60" dirty="0">
                <a:latin typeface="Times New Roman"/>
                <a:cs typeface="Times New Roman"/>
              </a:rPr>
              <a:t>c</a:t>
            </a:r>
            <a:r>
              <a:rPr sz="2700" i="1" spc="-50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Symbol"/>
                <a:cs typeface="Symbol"/>
              </a:rPr>
              <a:t>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7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CAEE"/>
              </a:buClr>
              <a:buFont typeface="Wingdings 3"/>
              <a:buChar char=""/>
            </a:pPr>
            <a:endParaRPr sz="4850">
              <a:latin typeface="Times New Roman"/>
              <a:cs typeface="Times New Roman"/>
            </a:endParaRPr>
          </a:p>
          <a:p>
            <a:pPr marL="513080" indent="-450215">
              <a:lnSpc>
                <a:spcPct val="100000"/>
              </a:lnSpc>
              <a:buClr>
                <a:srgbClr val="5FCAEE"/>
              </a:buClr>
              <a:buSzPct val="80357"/>
              <a:buFont typeface="Wingdings 3"/>
              <a:buChar char=""/>
              <a:tabLst>
                <a:tab pos="513080" algn="l"/>
                <a:tab pos="513715" algn="l"/>
                <a:tab pos="4244975" algn="l"/>
              </a:tabLst>
            </a:pPr>
            <a:r>
              <a:rPr sz="2800" b="1" spc="-5" dirty="0">
                <a:latin typeface="Trebuchet MS"/>
                <a:cs typeface="Trebuchet MS"/>
              </a:rPr>
              <a:t>Hint: d = sqrt ( </a:t>
            </a:r>
            <a:r>
              <a:rPr sz="3750" i="1" spc="82" baseline="3333" dirty="0">
                <a:latin typeface="Times New Roman"/>
                <a:cs typeface="Times New Roman"/>
              </a:rPr>
              <a:t>b</a:t>
            </a:r>
            <a:r>
              <a:rPr sz="2175" spc="82" baseline="47892" dirty="0">
                <a:latin typeface="Times New Roman"/>
                <a:cs typeface="Times New Roman"/>
              </a:rPr>
              <a:t>2</a:t>
            </a:r>
            <a:r>
              <a:rPr sz="2175" spc="270" baseline="47892" dirty="0">
                <a:latin typeface="Times New Roman"/>
                <a:cs typeface="Times New Roman"/>
              </a:rPr>
              <a:t> </a:t>
            </a:r>
            <a:r>
              <a:rPr sz="3750" spc="89" baseline="3333" dirty="0">
                <a:latin typeface="Symbol"/>
                <a:cs typeface="Symbol"/>
              </a:rPr>
              <a:t></a:t>
            </a:r>
            <a:r>
              <a:rPr sz="3750" spc="-412" baseline="3333" dirty="0">
                <a:latin typeface="Times New Roman"/>
                <a:cs typeface="Times New Roman"/>
              </a:rPr>
              <a:t> </a:t>
            </a:r>
            <a:r>
              <a:rPr sz="3750" spc="30" baseline="3333" dirty="0">
                <a:latin typeface="Times New Roman"/>
                <a:cs typeface="Times New Roman"/>
              </a:rPr>
              <a:t>4</a:t>
            </a:r>
            <a:r>
              <a:rPr sz="3750" i="1" spc="30" baseline="3333" dirty="0">
                <a:latin typeface="Times New Roman"/>
                <a:cs typeface="Times New Roman"/>
              </a:rPr>
              <a:t>ac	</a:t>
            </a:r>
            <a:r>
              <a:rPr sz="2800" b="1" spc="-5" dirty="0">
                <a:latin typeface="Trebuchet MS"/>
                <a:cs typeface="Trebuchet MS"/>
              </a:rPr>
              <a:t>), and </a:t>
            </a:r>
            <a:r>
              <a:rPr sz="2800" b="1" spc="-10" dirty="0">
                <a:latin typeface="Trebuchet MS"/>
                <a:cs typeface="Trebuchet MS"/>
              </a:rPr>
              <a:t>the </a:t>
            </a:r>
            <a:r>
              <a:rPr sz="2800" b="1" spc="-5" dirty="0">
                <a:latin typeface="Trebuchet MS"/>
                <a:cs typeface="Trebuchet MS"/>
              </a:rPr>
              <a:t>roots</a:t>
            </a:r>
            <a:r>
              <a:rPr sz="2800" b="1" spc="-5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are:</a:t>
            </a:r>
            <a:endParaRPr sz="2800">
              <a:latin typeface="Trebuchet MS"/>
              <a:cs typeface="Trebuchet MS"/>
            </a:endParaRPr>
          </a:p>
          <a:p>
            <a:pPr marL="406400">
              <a:lnSpc>
                <a:spcPct val="100000"/>
              </a:lnSpc>
              <a:tabLst>
                <a:tab pos="3349625" algn="l"/>
              </a:tabLst>
            </a:pPr>
            <a:r>
              <a:rPr sz="2800" b="1" i="1" spc="-5" dirty="0">
                <a:latin typeface="Trebuchet MS"/>
                <a:cs typeface="Trebuchet MS"/>
              </a:rPr>
              <a:t>x</a:t>
            </a:r>
            <a:r>
              <a:rPr sz="2800" b="1" spc="-5" dirty="0">
                <a:latin typeface="Trebuchet MS"/>
                <a:cs typeface="Trebuchet MS"/>
              </a:rPr>
              <a:t>1 = </a:t>
            </a:r>
            <a:r>
              <a:rPr sz="2800" b="1" dirty="0">
                <a:latin typeface="Trebuchet MS"/>
                <a:cs typeface="Trebuchet MS"/>
              </a:rPr>
              <a:t>(–</a:t>
            </a:r>
            <a:r>
              <a:rPr sz="2800" b="1" i="1" dirty="0">
                <a:latin typeface="Trebuchet MS"/>
                <a:cs typeface="Trebuchet MS"/>
              </a:rPr>
              <a:t>b</a:t>
            </a:r>
            <a:r>
              <a:rPr sz="2800" b="1" i="1" spc="-1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+ </a:t>
            </a:r>
            <a:r>
              <a:rPr sz="2800" b="1" i="1" spc="-5" dirty="0">
                <a:latin typeface="Trebuchet MS"/>
                <a:cs typeface="Trebuchet MS"/>
              </a:rPr>
              <a:t>d</a:t>
            </a:r>
            <a:r>
              <a:rPr sz="2800" b="1" spc="-5" dirty="0">
                <a:latin typeface="Trebuchet MS"/>
                <a:cs typeface="Trebuchet MS"/>
              </a:rPr>
              <a:t>)/2</a:t>
            </a:r>
            <a:r>
              <a:rPr sz="2800" b="1" i="1" spc="-5" dirty="0">
                <a:latin typeface="Trebuchet MS"/>
                <a:cs typeface="Trebuchet MS"/>
              </a:rPr>
              <a:t>a	</a:t>
            </a:r>
            <a:r>
              <a:rPr sz="2800" b="1" spc="-5" dirty="0">
                <a:latin typeface="Trebuchet MS"/>
                <a:cs typeface="Trebuchet MS"/>
              </a:rPr>
              <a:t>and </a:t>
            </a:r>
            <a:r>
              <a:rPr sz="2800" b="1" i="1" spc="-5" dirty="0">
                <a:latin typeface="Trebuchet MS"/>
                <a:cs typeface="Trebuchet MS"/>
              </a:rPr>
              <a:t>x</a:t>
            </a:r>
            <a:r>
              <a:rPr sz="2800" b="1" spc="-5" dirty="0">
                <a:latin typeface="Trebuchet MS"/>
                <a:cs typeface="Trebuchet MS"/>
              </a:rPr>
              <a:t>2 = </a:t>
            </a:r>
            <a:r>
              <a:rPr sz="2800" b="1" dirty="0">
                <a:latin typeface="Trebuchet MS"/>
                <a:cs typeface="Trebuchet MS"/>
              </a:rPr>
              <a:t>(–</a:t>
            </a:r>
            <a:r>
              <a:rPr sz="2800" b="1" i="1" dirty="0">
                <a:latin typeface="Trebuchet MS"/>
                <a:cs typeface="Trebuchet MS"/>
              </a:rPr>
              <a:t>b </a:t>
            </a:r>
            <a:r>
              <a:rPr sz="2800" b="1" spc="-5" dirty="0">
                <a:latin typeface="Trebuchet MS"/>
                <a:cs typeface="Trebuchet MS"/>
              </a:rPr>
              <a:t>–</a:t>
            </a:r>
            <a:r>
              <a:rPr sz="2800" b="1" spc="-75" dirty="0">
                <a:latin typeface="Trebuchet MS"/>
                <a:cs typeface="Trebuchet MS"/>
              </a:rPr>
              <a:t> </a:t>
            </a:r>
            <a:r>
              <a:rPr sz="2800" b="1" i="1" spc="-5" dirty="0">
                <a:latin typeface="Trebuchet MS"/>
                <a:cs typeface="Trebuchet MS"/>
              </a:rPr>
              <a:t>d</a:t>
            </a:r>
            <a:r>
              <a:rPr sz="2800" b="1" spc="-5" dirty="0">
                <a:latin typeface="Trebuchet MS"/>
                <a:cs typeface="Trebuchet MS"/>
              </a:rPr>
              <a:t>)/2</a:t>
            </a:r>
            <a:r>
              <a:rPr sz="2800" b="1" i="1" spc="-5" dirty="0"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3061"/>
            <a:ext cx="3455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heavy" spc="-5" dirty="0">
                <a:solidFill>
                  <a:srgbClr val="17AFE3"/>
                </a:solidFill>
                <a:uFill>
                  <a:solidFill>
                    <a:srgbClr val="17AFE3"/>
                  </a:solidFill>
                </a:uFill>
              </a:rPr>
              <a:t>Algorithms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688340" y="1904441"/>
            <a:ext cx="5817235" cy="327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algorithm is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finite set of steps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defining</a:t>
            </a:r>
            <a:r>
              <a:rPr sz="20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solution of 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particular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problem.</a:t>
            </a:r>
            <a:endParaRPr sz="20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Need not to belong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particular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language</a:t>
            </a:r>
            <a:endParaRPr sz="20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Sequence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English statements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endParaRPr sz="20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It is not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computer</a:t>
            </a:r>
            <a:r>
              <a:rPr sz="20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endParaRPr sz="2000">
              <a:latin typeface="Trebuchet MS"/>
              <a:cs typeface="Trebuchet MS"/>
            </a:endParaRPr>
          </a:p>
          <a:p>
            <a:pPr marL="355600" marR="21590" indent="-343535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 algorithm can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 expressed in English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like  language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called pseudo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code,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programming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language or in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form of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flowchart.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26780" y="0"/>
            <a:ext cx="4022090" cy="6867525"/>
            <a:chOff x="5126780" y="0"/>
            <a:chExt cx="4022090" cy="6867525"/>
          </a:xfrm>
        </p:grpSpPr>
        <p:sp>
          <p:nvSpPr>
            <p:cNvPr id="3" name="object 3"/>
            <p:cNvSpPr/>
            <p:nvPr/>
          </p:nvSpPr>
          <p:spPr>
            <a:xfrm>
              <a:off x="6544056" y="685800"/>
              <a:ext cx="1248410" cy="563880"/>
            </a:xfrm>
            <a:custGeom>
              <a:avLst/>
              <a:gdLst/>
              <a:ahLst/>
              <a:cxnLst/>
              <a:rect l="l" t="t" r="r" b="b"/>
              <a:pathLst>
                <a:path w="1248409" h="563880">
                  <a:moveTo>
                    <a:pt x="1047369" y="0"/>
                  </a:moveTo>
                  <a:lnTo>
                    <a:pt x="200787" y="0"/>
                  </a:lnTo>
                  <a:lnTo>
                    <a:pt x="160327" y="5728"/>
                  </a:lnTo>
                  <a:lnTo>
                    <a:pt x="122640" y="22157"/>
                  </a:lnTo>
                  <a:lnTo>
                    <a:pt x="88534" y="48153"/>
                  </a:lnTo>
                  <a:lnTo>
                    <a:pt x="58816" y="82581"/>
                  </a:lnTo>
                  <a:lnTo>
                    <a:pt x="34296" y="124308"/>
                  </a:lnTo>
                  <a:lnTo>
                    <a:pt x="15781" y="172200"/>
                  </a:lnTo>
                  <a:lnTo>
                    <a:pt x="4080" y="225121"/>
                  </a:lnTo>
                  <a:lnTo>
                    <a:pt x="0" y="281939"/>
                  </a:lnTo>
                  <a:lnTo>
                    <a:pt x="4080" y="338758"/>
                  </a:lnTo>
                  <a:lnTo>
                    <a:pt x="15781" y="391679"/>
                  </a:lnTo>
                  <a:lnTo>
                    <a:pt x="34296" y="439571"/>
                  </a:lnTo>
                  <a:lnTo>
                    <a:pt x="58816" y="481298"/>
                  </a:lnTo>
                  <a:lnTo>
                    <a:pt x="88534" y="515726"/>
                  </a:lnTo>
                  <a:lnTo>
                    <a:pt x="122640" y="541722"/>
                  </a:lnTo>
                  <a:lnTo>
                    <a:pt x="160327" y="558151"/>
                  </a:lnTo>
                  <a:lnTo>
                    <a:pt x="200787" y="563879"/>
                  </a:lnTo>
                  <a:lnTo>
                    <a:pt x="1047369" y="563879"/>
                  </a:lnTo>
                  <a:lnTo>
                    <a:pt x="1087828" y="558151"/>
                  </a:lnTo>
                  <a:lnTo>
                    <a:pt x="1125515" y="541722"/>
                  </a:lnTo>
                  <a:lnTo>
                    <a:pt x="1159621" y="515726"/>
                  </a:lnTo>
                  <a:lnTo>
                    <a:pt x="1189339" y="481298"/>
                  </a:lnTo>
                  <a:lnTo>
                    <a:pt x="1213859" y="439571"/>
                  </a:lnTo>
                  <a:lnTo>
                    <a:pt x="1232374" y="391679"/>
                  </a:lnTo>
                  <a:lnTo>
                    <a:pt x="1244075" y="338758"/>
                  </a:lnTo>
                  <a:lnTo>
                    <a:pt x="1248155" y="281939"/>
                  </a:lnTo>
                  <a:lnTo>
                    <a:pt x="1244075" y="225121"/>
                  </a:lnTo>
                  <a:lnTo>
                    <a:pt x="1232374" y="172200"/>
                  </a:lnTo>
                  <a:lnTo>
                    <a:pt x="1213859" y="124308"/>
                  </a:lnTo>
                  <a:lnTo>
                    <a:pt x="1189339" y="82581"/>
                  </a:lnTo>
                  <a:lnTo>
                    <a:pt x="1159621" y="48153"/>
                  </a:lnTo>
                  <a:lnTo>
                    <a:pt x="1125515" y="22157"/>
                  </a:lnTo>
                  <a:lnTo>
                    <a:pt x="1087828" y="5728"/>
                  </a:lnTo>
                  <a:lnTo>
                    <a:pt x="10473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44056" y="685800"/>
              <a:ext cx="1248410" cy="563880"/>
            </a:xfrm>
            <a:custGeom>
              <a:avLst/>
              <a:gdLst/>
              <a:ahLst/>
              <a:cxnLst/>
              <a:rect l="l" t="t" r="r" b="b"/>
              <a:pathLst>
                <a:path w="1248409" h="563880">
                  <a:moveTo>
                    <a:pt x="200787" y="0"/>
                  </a:moveTo>
                  <a:lnTo>
                    <a:pt x="1047369" y="0"/>
                  </a:lnTo>
                  <a:lnTo>
                    <a:pt x="1087828" y="5728"/>
                  </a:lnTo>
                  <a:lnTo>
                    <a:pt x="1125515" y="22157"/>
                  </a:lnTo>
                  <a:lnTo>
                    <a:pt x="1159621" y="48153"/>
                  </a:lnTo>
                  <a:lnTo>
                    <a:pt x="1189339" y="82581"/>
                  </a:lnTo>
                  <a:lnTo>
                    <a:pt x="1213859" y="124308"/>
                  </a:lnTo>
                  <a:lnTo>
                    <a:pt x="1232374" y="172200"/>
                  </a:lnTo>
                  <a:lnTo>
                    <a:pt x="1244075" y="225121"/>
                  </a:lnTo>
                  <a:lnTo>
                    <a:pt x="1248155" y="281939"/>
                  </a:lnTo>
                  <a:lnTo>
                    <a:pt x="1244075" y="338758"/>
                  </a:lnTo>
                  <a:lnTo>
                    <a:pt x="1232374" y="391679"/>
                  </a:lnTo>
                  <a:lnTo>
                    <a:pt x="1213859" y="439571"/>
                  </a:lnTo>
                  <a:lnTo>
                    <a:pt x="1189339" y="481298"/>
                  </a:lnTo>
                  <a:lnTo>
                    <a:pt x="1159621" y="515726"/>
                  </a:lnTo>
                  <a:lnTo>
                    <a:pt x="1125515" y="541722"/>
                  </a:lnTo>
                  <a:lnTo>
                    <a:pt x="1087828" y="558151"/>
                  </a:lnTo>
                  <a:lnTo>
                    <a:pt x="1047369" y="563879"/>
                  </a:lnTo>
                  <a:lnTo>
                    <a:pt x="200787" y="563879"/>
                  </a:lnTo>
                  <a:lnTo>
                    <a:pt x="160327" y="558151"/>
                  </a:lnTo>
                  <a:lnTo>
                    <a:pt x="122640" y="541722"/>
                  </a:lnTo>
                  <a:lnTo>
                    <a:pt x="88534" y="515726"/>
                  </a:lnTo>
                  <a:lnTo>
                    <a:pt x="58816" y="481298"/>
                  </a:lnTo>
                  <a:lnTo>
                    <a:pt x="34296" y="439571"/>
                  </a:lnTo>
                  <a:lnTo>
                    <a:pt x="15781" y="391679"/>
                  </a:lnTo>
                  <a:lnTo>
                    <a:pt x="4080" y="338758"/>
                  </a:lnTo>
                  <a:lnTo>
                    <a:pt x="0" y="281939"/>
                  </a:lnTo>
                  <a:lnTo>
                    <a:pt x="4080" y="225121"/>
                  </a:lnTo>
                  <a:lnTo>
                    <a:pt x="15781" y="172200"/>
                  </a:lnTo>
                  <a:lnTo>
                    <a:pt x="34296" y="124308"/>
                  </a:lnTo>
                  <a:lnTo>
                    <a:pt x="58816" y="82581"/>
                  </a:lnTo>
                  <a:lnTo>
                    <a:pt x="88534" y="48153"/>
                  </a:lnTo>
                  <a:lnTo>
                    <a:pt x="122640" y="22157"/>
                  </a:lnTo>
                  <a:lnTo>
                    <a:pt x="160327" y="5728"/>
                  </a:lnTo>
                  <a:lnTo>
                    <a:pt x="200787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2165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dirty="0">
                <a:solidFill>
                  <a:srgbClr val="5FCAEE"/>
                </a:solidFill>
                <a:latin typeface="Trebuchet MS"/>
                <a:cs typeface="Trebuchet MS"/>
              </a:rPr>
              <a:t>Example-4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838476"/>
            <a:ext cx="4541520" cy="3856354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800" spc="-5" dirty="0">
                <a:latin typeface="Trebuchet MS"/>
                <a:cs typeface="Trebuchet MS"/>
              </a:rPr>
              <a:t>Algorithm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9"/>
              </a:spcBef>
              <a:buClr>
                <a:srgbClr val="5FCAEE"/>
              </a:buClr>
              <a:buSzPct val="79545"/>
              <a:buFont typeface="Wingdings 3"/>
              <a:buChar char=""/>
              <a:tabLst>
                <a:tab pos="354965" algn="l"/>
                <a:tab pos="355600" algn="l"/>
                <a:tab pos="13843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1:	Start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5FCAEE"/>
              </a:buClr>
              <a:buSzPct val="79545"/>
              <a:buFont typeface="Wingdings 3"/>
              <a:buChar char=""/>
              <a:tabLst>
                <a:tab pos="354965" algn="l"/>
                <a:tab pos="355600" algn="l"/>
                <a:tab pos="13843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2:	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Input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a, b,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5FCAEE"/>
              </a:buClr>
              <a:buSzPct val="79545"/>
              <a:buFont typeface="Wingdings 3"/>
              <a:buChar char=""/>
              <a:tabLst>
                <a:tab pos="354965" algn="l"/>
                <a:tab pos="355600" algn="l"/>
                <a:tab pos="1384300" algn="l"/>
                <a:tab pos="442595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d </a:t>
            </a:r>
            <a:r>
              <a:rPr sz="2200" spc="-5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sqrt (</a:t>
            </a:r>
            <a:r>
              <a:rPr sz="2200" spc="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150" i="1" spc="345" baseline="5291" dirty="0">
                <a:latin typeface="Times New Roman"/>
                <a:cs typeface="Times New Roman"/>
              </a:rPr>
              <a:t>b</a:t>
            </a:r>
            <a:r>
              <a:rPr sz="3150" spc="330" baseline="5291" dirty="0">
                <a:latin typeface="Symbol"/>
                <a:cs typeface="Symbol"/>
              </a:rPr>
              <a:t></a:t>
            </a:r>
            <a:r>
              <a:rPr sz="3150" i="1" spc="135" baseline="5291" dirty="0">
                <a:latin typeface="Times New Roman"/>
                <a:cs typeface="Times New Roman"/>
              </a:rPr>
              <a:t>b</a:t>
            </a:r>
            <a:r>
              <a:rPr sz="3150" i="1" spc="-375" baseline="5291" dirty="0">
                <a:latin typeface="Times New Roman"/>
                <a:cs typeface="Times New Roman"/>
              </a:rPr>
              <a:t> </a:t>
            </a:r>
            <a:r>
              <a:rPr sz="3150" spc="142" baseline="5291" dirty="0">
                <a:latin typeface="Symbol"/>
                <a:cs typeface="Symbol"/>
              </a:rPr>
              <a:t></a:t>
            </a:r>
            <a:r>
              <a:rPr sz="3150" spc="-405" baseline="5291" dirty="0">
                <a:latin typeface="Times New Roman"/>
                <a:cs typeface="Times New Roman"/>
              </a:rPr>
              <a:t> </a:t>
            </a:r>
            <a:r>
              <a:rPr sz="3150" spc="292" baseline="5291" dirty="0">
                <a:latin typeface="Times New Roman"/>
                <a:cs typeface="Times New Roman"/>
              </a:rPr>
              <a:t>4</a:t>
            </a:r>
            <a:r>
              <a:rPr sz="3150" spc="419" baseline="5291" dirty="0">
                <a:latin typeface="Symbol"/>
                <a:cs typeface="Symbol"/>
              </a:rPr>
              <a:t></a:t>
            </a:r>
            <a:r>
              <a:rPr sz="3150" i="1" spc="397" baseline="5291" dirty="0">
                <a:latin typeface="Times New Roman"/>
                <a:cs typeface="Times New Roman"/>
              </a:rPr>
              <a:t>a</a:t>
            </a:r>
            <a:r>
              <a:rPr sz="3150" spc="367" baseline="5291" dirty="0">
                <a:latin typeface="Symbol"/>
                <a:cs typeface="Symbol"/>
              </a:rPr>
              <a:t></a:t>
            </a:r>
            <a:r>
              <a:rPr sz="3150" i="1" spc="120" baseline="5291" dirty="0">
                <a:latin typeface="Times New Roman"/>
                <a:cs typeface="Times New Roman"/>
              </a:rPr>
              <a:t>c</a:t>
            </a:r>
            <a:r>
              <a:rPr sz="3150" i="1" baseline="5291" dirty="0"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5FCAEE"/>
              </a:buClr>
              <a:buSzPct val="79545"/>
              <a:buFont typeface="Wingdings 3"/>
              <a:buChar char=""/>
              <a:tabLst>
                <a:tab pos="354965" algn="l"/>
                <a:tab pos="355600" algn="l"/>
                <a:tab pos="13843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4:	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1 </a:t>
            </a:r>
            <a:r>
              <a:rPr sz="2200" spc="-5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(–</a:t>
            </a:r>
            <a:r>
              <a:rPr sz="2200" i="1" spc="-10" dirty="0">
                <a:solidFill>
                  <a:srgbClr val="404040"/>
                </a:solidFill>
                <a:latin typeface="Trebuchet MS"/>
                <a:cs typeface="Trebuchet MS"/>
              </a:rPr>
              <a:t>b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+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) / (2 x</a:t>
            </a:r>
            <a:r>
              <a:rPr sz="2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79545"/>
              <a:buFont typeface="Wingdings 3"/>
              <a:buChar char=""/>
              <a:tabLst>
                <a:tab pos="354965" algn="l"/>
                <a:tab pos="355600" algn="l"/>
                <a:tab pos="13843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5:	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2 </a:t>
            </a:r>
            <a:r>
              <a:rPr sz="2200" spc="-5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(–</a:t>
            </a:r>
            <a:r>
              <a:rPr sz="2200" i="1" spc="-10" dirty="0">
                <a:solidFill>
                  <a:srgbClr val="404040"/>
                </a:solidFill>
                <a:latin typeface="Trebuchet MS"/>
                <a:cs typeface="Trebuchet MS"/>
              </a:rPr>
              <a:t>b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) / (2 x</a:t>
            </a:r>
            <a:r>
              <a:rPr sz="2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79545"/>
              <a:buFont typeface="Wingdings 3"/>
              <a:buChar char=""/>
              <a:tabLst>
                <a:tab pos="354965" algn="l"/>
                <a:tab pos="355600" algn="l"/>
                <a:tab pos="13843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6:	</a:t>
            </a:r>
            <a:r>
              <a:rPr sz="2200" spc="-25" dirty="0">
                <a:solidFill>
                  <a:srgbClr val="404040"/>
                </a:solidFill>
                <a:latin typeface="Trebuchet MS"/>
                <a:cs typeface="Trebuchet MS"/>
              </a:rPr>
              <a:t>Print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1,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5FCAEE"/>
              </a:buClr>
              <a:buSzPct val="79545"/>
              <a:buFont typeface="Wingdings 3"/>
              <a:buChar char=""/>
              <a:tabLst>
                <a:tab pos="354965" algn="l"/>
                <a:tab pos="355600" algn="l"/>
                <a:tab pos="13843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7:	End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3120" y="795655"/>
            <a:ext cx="5988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10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86437" y="1249680"/>
            <a:ext cx="2752725" cy="1061085"/>
            <a:chOff x="5786437" y="1249680"/>
            <a:chExt cx="2752725" cy="1061085"/>
          </a:xfrm>
        </p:grpSpPr>
        <p:sp>
          <p:nvSpPr>
            <p:cNvPr id="9" name="object 9"/>
            <p:cNvSpPr/>
            <p:nvPr/>
          </p:nvSpPr>
          <p:spPr>
            <a:xfrm>
              <a:off x="7129272" y="1249680"/>
              <a:ext cx="76200" cy="352425"/>
            </a:xfrm>
            <a:custGeom>
              <a:avLst/>
              <a:gdLst/>
              <a:ahLst/>
              <a:cxnLst/>
              <a:rect l="l" t="t" r="r" b="b"/>
              <a:pathLst>
                <a:path w="76200" h="352425">
                  <a:moveTo>
                    <a:pt x="31750" y="275844"/>
                  </a:moveTo>
                  <a:lnTo>
                    <a:pt x="0" y="275844"/>
                  </a:lnTo>
                  <a:lnTo>
                    <a:pt x="38100" y="352044"/>
                  </a:lnTo>
                  <a:lnTo>
                    <a:pt x="69850" y="288544"/>
                  </a:lnTo>
                  <a:lnTo>
                    <a:pt x="31750" y="288544"/>
                  </a:lnTo>
                  <a:lnTo>
                    <a:pt x="31750" y="275844"/>
                  </a:lnTo>
                  <a:close/>
                </a:path>
                <a:path w="76200" h="352425">
                  <a:moveTo>
                    <a:pt x="44450" y="0"/>
                  </a:moveTo>
                  <a:lnTo>
                    <a:pt x="31750" y="0"/>
                  </a:lnTo>
                  <a:lnTo>
                    <a:pt x="31750" y="288544"/>
                  </a:lnTo>
                  <a:lnTo>
                    <a:pt x="44450" y="288544"/>
                  </a:lnTo>
                  <a:lnTo>
                    <a:pt x="44450" y="0"/>
                  </a:lnTo>
                  <a:close/>
                </a:path>
                <a:path w="76200" h="352425">
                  <a:moveTo>
                    <a:pt x="76200" y="275844"/>
                  </a:moveTo>
                  <a:lnTo>
                    <a:pt x="44450" y="275844"/>
                  </a:lnTo>
                  <a:lnTo>
                    <a:pt x="44450" y="288544"/>
                  </a:lnTo>
                  <a:lnTo>
                    <a:pt x="69850" y="288544"/>
                  </a:lnTo>
                  <a:lnTo>
                    <a:pt x="76200" y="275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1200" y="1635252"/>
              <a:ext cx="2743200" cy="670560"/>
            </a:xfrm>
            <a:custGeom>
              <a:avLst/>
              <a:gdLst/>
              <a:ahLst/>
              <a:cxnLst/>
              <a:rect l="l" t="t" r="r" b="b"/>
              <a:pathLst>
                <a:path w="2743200" h="670560">
                  <a:moveTo>
                    <a:pt x="2743200" y="0"/>
                  </a:moveTo>
                  <a:lnTo>
                    <a:pt x="548639" y="0"/>
                  </a:lnTo>
                  <a:lnTo>
                    <a:pt x="0" y="670560"/>
                  </a:lnTo>
                  <a:lnTo>
                    <a:pt x="2194559" y="67056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1200" y="1635252"/>
              <a:ext cx="2743200" cy="670560"/>
            </a:xfrm>
            <a:custGeom>
              <a:avLst/>
              <a:gdLst/>
              <a:ahLst/>
              <a:cxnLst/>
              <a:rect l="l" t="t" r="r" b="b"/>
              <a:pathLst>
                <a:path w="2743200" h="670560">
                  <a:moveTo>
                    <a:pt x="0" y="670560"/>
                  </a:moveTo>
                  <a:lnTo>
                    <a:pt x="548639" y="0"/>
                  </a:lnTo>
                  <a:lnTo>
                    <a:pt x="2743200" y="0"/>
                  </a:lnTo>
                  <a:lnTo>
                    <a:pt x="2194559" y="670560"/>
                  </a:lnTo>
                  <a:lnTo>
                    <a:pt x="0" y="67056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27595" y="1662125"/>
            <a:ext cx="470534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a, b,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61113" y="2657665"/>
            <a:ext cx="2553335" cy="477520"/>
            <a:chOff x="5861113" y="2657665"/>
            <a:chExt cx="2553335" cy="477520"/>
          </a:xfrm>
        </p:grpSpPr>
        <p:sp>
          <p:nvSpPr>
            <p:cNvPr id="14" name="object 14"/>
            <p:cNvSpPr/>
            <p:nvPr/>
          </p:nvSpPr>
          <p:spPr>
            <a:xfrm>
              <a:off x="5865876" y="2662427"/>
              <a:ext cx="2543810" cy="467995"/>
            </a:xfrm>
            <a:custGeom>
              <a:avLst/>
              <a:gdLst/>
              <a:ahLst/>
              <a:cxnLst/>
              <a:rect l="l" t="t" r="r" b="b"/>
              <a:pathLst>
                <a:path w="2543809" h="467994">
                  <a:moveTo>
                    <a:pt x="2543555" y="0"/>
                  </a:moveTo>
                  <a:lnTo>
                    <a:pt x="0" y="0"/>
                  </a:lnTo>
                  <a:lnTo>
                    <a:pt x="0" y="467868"/>
                  </a:lnTo>
                  <a:lnTo>
                    <a:pt x="2543555" y="467868"/>
                  </a:lnTo>
                  <a:lnTo>
                    <a:pt x="2543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5876" y="2662427"/>
              <a:ext cx="2543810" cy="467995"/>
            </a:xfrm>
            <a:custGeom>
              <a:avLst/>
              <a:gdLst/>
              <a:ahLst/>
              <a:cxnLst/>
              <a:rect l="l" t="t" r="r" b="b"/>
              <a:pathLst>
                <a:path w="2543809" h="467994">
                  <a:moveTo>
                    <a:pt x="0" y="467868"/>
                  </a:moveTo>
                  <a:lnTo>
                    <a:pt x="2543555" y="467868"/>
                  </a:lnTo>
                  <a:lnTo>
                    <a:pt x="2543555" y="0"/>
                  </a:lnTo>
                  <a:lnTo>
                    <a:pt x="0" y="0"/>
                  </a:lnTo>
                  <a:lnTo>
                    <a:pt x="0" y="4678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80252" y="2686558"/>
            <a:ext cx="2115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sqrt(</a:t>
            </a:r>
            <a:r>
              <a:rPr sz="1400" b="1" i="1" dirty="0">
                <a:latin typeface="Times New Roman"/>
                <a:cs typeface="Times New Roman"/>
              </a:rPr>
              <a:t>b x b </a:t>
            </a:r>
            <a:r>
              <a:rPr sz="1400" b="1" dirty="0">
                <a:latin typeface="Times New Roman"/>
                <a:cs typeface="Times New Roman"/>
              </a:rPr>
              <a:t>– 4 x </a:t>
            </a:r>
            <a:r>
              <a:rPr sz="1400" b="1" i="1" dirty="0">
                <a:latin typeface="Times New Roman"/>
                <a:cs typeface="Times New Roman"/>
              </a:rPr>
              <a:t>a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r>
              <a:rPr sz="1400" b="1" spc="-14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1237" y="4984813"/>
            <a:ext cx="2129790" cy="828040"/>
            <a:chOff x="6091237" y="4984813"/>
            <a:chExt cx="2129790" cy="828040"/>
          </a:xfrm>
        </p:grpSpPr>
        <p:sp>
          <p:nvSpPr>
            <p:cNvPr id="18" name="object 18"/>
            <p:cNvSpPr/>
            <p:nvPr/>
          </p:nvSpPr>
          <p:spPr>
            <a:xfrm>
              <a:off x="6096000" y="4989576"/>
              <a:ext cx="2120265" cy="818515"/>
            </a:xfrm>
            <a:custGeom>
              <a:avLst/>
              <a:gdLst/>
              <a:ahLst/>
              <a:cxnLst/>
              <a:rect l="l" t="t" r="r" b="b"/>
              <a:pathLst>
                <a:path w="2120265" h="818514">
                  <a:moveTo>
                    <a:pt x="1766570" y="0"/>
                  </a:moveTo>
                  <a:lnTo>
                    <a:pt x="353313" y="0"/>
                  </a:lnTo>
                  <a:lnTo>
                    <a:pt x="0" y="409194"/>
                  </a:lnTo>
                  <a:lnTo>
                    <a:pt x="353313" y="818388"/>
                  </a:lnTo>
                  <a:lnTo>
                    <a:pt x="1766570" y="818388"/>
                  </a:lnTo>
                  <a:lnTo>
                    <a:pt x="1810877" y="815199"/>
                  </a:lnTo>
                  <a:lnTo>
                    <a:pt x="1853545" y="805891"/>
                  </a:lnTo>
                  <a:lnTo>
                    <a:pt x="1894243" y="790845"/>
                  </a:lnTo>
                  <a:lnTo>
                    <a:pt x="1932639" y="770445"/>
                  </a:lnTo>
                  <a:lnTo>
                    <a:pt x="1968400" y="745075"/>
                  </a:lnTo>
                  <a:lnTo>
                    <a:pt x="2001196" y="715118"/>
                  </a:lnTo>
                  <a:lnTo>
                    <a:pt x="2030695" y="680957"/>
                  </a:lnTo>
                  <a:lnTo>
                    <a:pt x="2056566" y="642977"/>
                  </a:lnTo>
                  <a:lnTo>
                    <a:pt x="2078476" y="601560"/>
                  </a:lnTo>
                  <a:lnTo>
                    <a:pt x="2096094" y="557089"/>
                  </a:lnTo>
                  <a:lnTo>
                    <a:pt x="2109089" y="509949"/>
                  </a:lnTo>
                  <a:lnTo>
                    <a:pt x="2117130" y="460523"/>
                  </a:lnTo>
                  <a:lnTo>
                    <a:pt x="2119883" y="409194"/>
                  </a:lnTo>
                  <a:lnTo>
                    <a:pt x="2117130" y="357877"/>
                  </a:lnTo>
                  <a:lnTo>
                    <a:pt x="2109089" y="308459"/>
                  </a:lnTo>
                  <a:lnTo>
                    <a:pt x="2096094" y="261324"/>
                  </a:lnTo>
                  <a:lnTo>
                    <a:pt x="2078476" y="216855"/>
                  </a:lnTo>
                  <a:lnTo>
                    <a:pt x="2056566" y="175438"/>
                  </a:lnTo>
                  <a:lnTo>
                    <a:pt x="2030695" y="137455"/>
                  </a:lnTo>
                  <a:lnTo>
                    <a:pt x="2001196" y="103291"/>
                  </a:lnTo>
                  <a:lnTo>
                    <a:pt x="1968400" y="73329"/>
                  </a:lnTo>
                  <a:lnTo>
                    <a:pt x="1932639" y="47955"/>
                  </a:lnTo>
                  <a:lnTo>
                    <a:pt x="1894243" y="27550"/>
                  </a:lnTo>
                  <a:lnTo>
                    <a:pt x="1853545" y="12500"/>
                  </a:lnTo>
                  <a:lnTo>
                    <a:pt x="1810877" y="3189"/>
                  </a:lnTo>
                  <a:lnTo>
                    <a:pt x="17665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000" y="4989576"/>
              <a:ext cx="2120265" cy="818515"/>
            </a:xfrm>
            <a:custGeom>
              <a:avLst/>
              <a:gdLst/>
              <a:ahLst/>
              <a:cxnLst/>
              <a:rect l="l" t="t" r="r" b="b"/>
              <a:pathLst>
                <a:path w="2120265" h="818514">
                  <a:moveTo>
                    <a:pt x="0" y="409194"/>
                  </a:moveTo>
                  <a:lnTo>
                    <a:pt x="353313" y="0"/>
                  </a:lnTo>
                  <a:lnTo>
                    <a:pt x="1766570" y="0"/>
                  </a:lnTo>
                  <a:lnTo>
                    <a:pt x="1810877" y="3189"/>
                  </a:lnTo>
                  <a:lnTo>
                    <a:pt x="1853545" y="12500"/>
                  </a:lnTo>
                  <a:lnTo>
                    <a:pt x="1894243" y="27550"/>
                  </a:lnTo>
                  <a:lnTo>
                    <a:pt x="1932639" y="47955"/>
                  </a:lnTo>
                  <a:lnTo>
                    <a:pt x="1968400" y="73329"/>
                  </a:lnTo>
                  <a:lnTo>
                    <a:pt x="2001196" y="103291"/>
                  </a:lnTo>
                  <a:lnTo>
                    <a:pt x="2030695" y="137455"/>
                  </a:lnTo>
                  <a:lnTo>
                    <a:pt x="2056566" y="175438"/>
                  </a:lnTo>
                  <a:lnTo>
                    <a:pt x="2078476" y="216855"/>
                  </a:lnTo>
                  <a:lnTo>
                    <a:pt x="2096094" y="261324"/>
                  </a:lnTo>
                  <a:lnTo>
                    <a:pt x="2109089" y="308459"/>
                  </a:lnTo>
                  <a:lnTo>
                    <a:pt x="2117130" y="357877"/>
                  </a:lnTo>
                  <a:lnTo>
                    <a:pt x="2119883" y="409194"/>
                  </a:lnTo>
                  <a:lnTo>
                    <a:pt x="2117130" y="460523"/>
                  </a:lnTo>
                  <a:lnTo>
                    <a:pt x="2109089" y="509949"/>
                  </a:lnTo>
                  <a:lnTo>
                    <a:pt x="2096094" y="557089"/>
                  </a:lnTo>
                  <a:lnTo>
                    <a:pt x="2078476" y="601560"/>
                  </a:lnTo>
                  <a:lnTo>
                    <a:pt x="2056566" y="642977"/>
                  </a:lnTo>
                  <a:lnTo>
                    <a:pt x="2030695" y="680957"/>
                  </a:lnTo>
                  <a:lnTo>
                    <a:pt x="2001196" y="715118"/>
                  </a:lnTo>
                  <a:lnTo>
                    <a:pt x="1968400" y="745075"/>
                  </a:lnTo>
                  <a:lnTo>
                    <a:pt x="1932639" y="770445"/>
                  </a:lnTo>
                  <a:lnTo>
                    <a:pt x="1894243" y="790845"/>
                  </a:lnTo>
                  <a:lnTo>
                    <a:pt x="1853545" y="805891"/>
                  </a:lnTo>
                  <a:lnTo>
                    <a:pt x="1810877" y="815199"/>
                  </a:lnTo>
                  <a:lnTo>
                    <a:pt x="1766570" y="818388"/>
                  </a:lnTo>
                  <a:lnTo>
                    <a:pt x="353313" y="818388"/>
                  </a:lnTo>
                  <a:lnTo>
                    <a:pt x="0" y="40919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20483" y="5016753"/>
            <a:ext cx="47244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Print</a:t>
            </a:r>
            <a:endParaRPr sz="14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5"/>
              </a:spcBef>
            </a:pPr>
            <a:r>
              <a:rPr sz="1400" b="1" i="1" spc="10" dirty="0">
                <a:latin typeface="Times New Roman"/>
                <a:cs typeface="Times New Roman"/>
              </a:rPr>
              <a:t>x</a:t>
            </a:r>
            <a:r>
              <a:rPr sz="1350" b="1" spc="15" baseline="-21604" dirty="0">
                <a:latin typeface="Times New Roman"/>
                <a:cs typeface="Times New Roman"/>
              </a:rPr>
              <a:t>1 </a:t>
            </a:r>
            <a:r>
              <a:rPr sz="1400" b="1" spc="5" dirty="0">
                <a:latin typeface="Times New Roman"/>
                <a:cs typeface="Times New Roman"/>
              </a:rPr>
              <a:t>,</a:t>
            </a:r>
            <a:r>
              <a:rPr sz="1400" b="1" i="1" spc="5" dirty="0">
                <a:latin typeface="Times New Roman"/>
                <a:cs typeface="Times New Roman"/>
              </a:rPr>
              <a:t>x</a:t>
            </a:r>
            <a:r>
              <a:rPr sz="1350" b="1" spc="7" baseline="-21604" dirty="0">
                <a:latin typeface="Times New Roman"/>
                <a:cs typeface="Times New Roman"/>
              </a:rPr>
              <a:t>2</a:t>
            </a:r>
            <a:endParaRPr sz="1350" baseline="-21604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95097" y="6156769"/>
            <a:ext cx="1256665" cy="401320"/>
            <a:chOff x="6495097" y="6156769"/>
            <a:chExt cx="1256665" cy="401320"/>
          </a:xfrm>
        </p:grpSpPr>
        <p:sp>
          <p:nvSpPr>
            <p:cNvPr id="22" name="object 22"/>
            <p:cNvSpPr/>
            <p:nvPr/>
          </p:nvSpPr>
          <p:spPr>
            <a:xfrm>
              <a:off x="6499859" y="6161532"/>
              <a:ext cx="1247140" cy="391795"/>
            </a:xfrm>
            <a:custGeom>
              <a:avLst/>
              <a:gdLst/>
              <a:ahLst/>
              <a:cxnLst/>
              <a:rect l="l" t="t" r="r" b="b"/>
              <a:pathLst>
                <a:path w="1247140" h="391795">
                  <a:moveTo>
                    <a:pt x="1046098" y="0"/>
                  </a:moveTo>
                  <a:lnTo>
                    <a:pt x="200533" y="0"/>
                  </a:lnTo>
                  <a:lnTo>
                    <a:pt x="154554" y="5172"/>
                  </a:lnTo>
                  <a:lnTo>
                    <a:pt x="112346" y="19905"/>
                  </a:lnTo>
                  <a:lnTo>
                    <a:pt x="75112" y="43023"/>
                  </a:lnTo>
                  <a:lnTo>
                    <a:pt x="44057" y="73351"/>
                  </a:lnTo>
                  <a:lnTo>
                    <a:pt x="20383" y="109712"/>
                  </a:lnTo>
                  <a:lnTo>
                    <a:pt x="5296" y="150931"/>
                  </a:lnTo>
                  <a:lnTo>
                    <a:pt x="0" y="195834"/>
                  </a:lnTo>
                  <a:lnTo>
                    <a:pt x="5296" y="240736"/>
                  </a:lnTo>
                  <a:lnTo>
                    <a:pt x="20383" y="281955"/>
                  </a:lnTo>
                  <a:lnTo>
                    <a:pt x="44057" y="318316"/>
                  </a:lnTo>
                  <a:lnTo>
                    <a:pt x="75112" y="348644"/>
                  </a:lnTo>
                  <a:lnTo>
                    <a:pt x="112346" y="371762"/>
                  </a:lnTo>
                  <a:lnTo>
                    <a:pt x="154554" y="386495"/>
                  </a:lnTo>
                  <a:lnTo>
                    <a:pt x="200533" y="391668"/>
                  </a:lnTo>
                  <a:lnTo>
                    <a:pt x="1046098" y="391668"/>
                  </a:lnTo>
                  <a:lnTo>
                    <a:pt x="1092077" y="386495"/>
                  </a:lnTo>
                  <a:lnTo>
                    <a:pt x="1134285" y="371762"/>
                  </a:lnTo>
                  <a:lnTo>
                    <a:pt x="1171519" y="348644"/>
                  </a:lnTo>
                  <a:lnTo>
                    <a:pt x="1202574" y="318316"/>
                  </a:lnTo>
                  <a:lnTo>
                    <a:pt x="1226248" y="281955"/>
                  </a:lnTo>
                  <a:lnTo>
                    <a:pt x="1241335" y="240736"/>
                  </a:lnTo>
                  <a:lnTo>
                    <a:pt x="1246632" y="195834"/>
                  </a:lnTo>
                  <a:lnTo>
                    <a:pt x="1241335" y="150931"/>
                  </a:lnTo>
                  <a:lnTo>
                    <a:pt x="1226248" y="109712"/>
                  </a:lnTo>
                  <a:lnTo>
                    <a:pt x="1202574" y="73351"/>
                  </a:lnTo>
                  <a:lnTo>
                    <a:pt x="1171519" y="43023"/>
                  </a:lnTo>
                  <a:lnTo>
                    <a:pt x="1134285" y="19905"/>
                  </a:lnTo>
                  <a:lnTo>
                    <a:pt x="1092077" y="5172"/>
                  </a:lnTo>
                  <a:lnTo>
                    <a:pt x="10460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99859" y="6161532"/>
              <a:ext cx="1247140" cy="391795"/>
            </a:xfrm>
            <a:custGeom>
              <a:avLst/>
              <a:gdLst/>
              <a:ahLst/>
              <a:cxnLst/>
              <a:rect l="l" t="t" r="r" b="b"/>
              <a:pathLst>
                <a:path w="1247140" h="391795">
                  <a:moveTo>
                    <a:pt x="200533" y="0"/>
                  </a:moveTo>
                  <a:lnTo>
                    <a:pt x="1046098" y="0"/>
                  </a:lnTo>
                  <a:lnTo>
                    <a:pt x="1092077" y="5172"/>
                  </a:lnTo>
                  <a:lnTo>
                    <a:pt x="1134285" y="19905"/>
                  </a:lnTo>
                  <a:lnTo>
                    <a:pt x="1171519" y="43023"/>
                  </a:lnTo>
                  <a:lnTo>
                    <a:pt x="1202574" y="73351"/>
                  </a:lnTo>
                  <a:lnTo>
                    <a:pt x="1226248" y="109712"/>
                  </a:lnTo>
                  <a:lnTo>
                    <a:pt x="1241335" y="150931"/>
                  </a:lnTo>
                  <a:lnTo>
                    <a:pt x="1246632" y="195834"/>
                  </a:lnTo>
                  <a:lnTo>
                    <a:pt x="1241335" y="240736"/>
                  </a:lnTo>
                  <a:lnTo>
                    <a:pt x="1226248" y="281955"/>
                  </a:lnTo>
                  <a:lnTo>
                    <a:pt x="1202574" y="318316"/>
                  </a:lnTo>
                  <a:lnTo>
                    <a:pt x="1171519" y="348644"/>
                  </a:lnTo>
                  <a:lnTo>
                    <a:pt x="1134285" y="371762"/>
                  </a:lnTo>
                  <a:lnTo>
                    <a:pt x="1092077" y="386495"/>
                  </a:lnTo>
                  <a:lnTo>
                    <a:pt x="1046098" y="391668"/>
                  </a:lnTo>
                  <a:lnTo>
                    <a:pt x="200533" y="391668"/>
                  </a:lnTo>
                  <a:lnTo>
                    <a:pt x="154554" y="386495"/>
                  </a:lnTo>
                  <a:lnTo>
                    <a:pt x="112346" y="371762"/>
                  </a:lnTo>
                  <a:lnTo>
                    <a:pt x="75112" y="348644"/>
                  </a:lnTo>
                  <a:lnTo>
                    <a:pt x="44057" y="318316"/>
                  </a:lnTo>
                  <a:lnTo>
                    <a:pt x="20383" y="281955"/>
                  </a:lnTo>
                  <a:lnTo>
                    <a:pt x="5296" y="240736"/>
                  </a:lnTo>
                  <a:lnTo>
                    <a:pt x="0" y="195834"/>
                  </a:lnTo>
                  <a:lnTo>
                    <a:pt x="5296" y="150931"/>
                  </a:lnTo>
                  <a:lnTo>
                    <a:pt x="20383" y="109712"/>
                  </a:lnTo>
                  <a:lnTo>
                    <a:pt x="44057" y="73351"/>
                  </a:lnTo>
                  <a:lnTo>
                    <a:pt x="75112" y="43023"/>
                  </a:lnTo>
                  <a:lnTo>
                    <a:pt x="112346" y="19905"/>
                  </a:lnTo>
                  <a:lnTo>
                    <a:pt x="154554" y="5172"/>
                  </a:lnTo>
                  <a:lnTo>
                    <a:pt x="200533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80606" y="6247282"/>
            <a:ext cx="488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OP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68733" y="2305811"/>
            <a:ext cx="2553335" cy="1437640"/>
            <a:chOff x="5868733" y="2305811"/>
            <a:chExt cx="2553335" cy="1437640"/>
          </a:xfrm>
        </p:grpSpPr>
        <p:sp>
          <p:nvSpPr>
            <p:cNvPr id="26" name="object 26"/>
            <p:cNvSpPr/>
            <p:nvPr/>
          </p:nvSpPr>
          <p:spPr>
            <a:xfrm>
              <a:off x="7107936" y="2305811"/>
              <a:ext cx="76200" cy="352425"/>
            </a:xfrm>
            <a:custGeom>
              <a:avLst/>
              <a:gdLst/>
              <a:ahLst/>
              <a:cxnLst/>
              <a:rect l="l" t="t" r="r" b="b"/>
              <a:pathLst>
                <a:path w="76200" h="352425">
                  <a:moveTo>
                    <a:pt x="31750" y="275843"/>
                  </a:moveTo>
                  <a:lnTo>
                    <a:pt x="0" y="275843"/>
                  </a:lnTo>
                  <a:lnTo>
                    <a:pt x="38100" y="352043"/>
                  </a:lnTo>
                  <a:lnTo>
                    <a:pt x="69850" y="288543"/>
                  </a:lnTo>
                  <a:lnTo>
                    <a:pt x="31750" y="288543"/>
                  </a:lnTo>
                  <a:lnTo>
                    <a:pt x="31750" y="275843"/>
                  </a:lnTo>
                  <a:close/>
                </a:path>
                <a:path w="76200" h="352425">
                  <a:moveTo>
                    <a:pt x="44450" y="0"/>
                  </a:moveTo>
                  <a:lnTo>
                    <a:pt x="31750" y="0"/>
                  </a:lnTo>
                  <a:lnTo>
                    <a:pt x="31750" y="288543"/>
                  </a:lnTo>
                  <a:lnTo>
                    <a:pt x="44450" y="288543"/>
                  </a:lnTo>
                  <a:lnTo>
                    <a:pt x="44450" y="0"/>
                  </a:lnTo>
                  <a:close/>
                </a:path>
                <a:path w="76200" h="352425">
                  <a:moveTo>
                    <a:pt x="76200" y="275843"/>
                  </a:moveTo>
                  <a:lnTo>
                    <a:pt x="44450" y="275843"/>
                  </a:lnTo>
                  <a:lnTo>
                    <a:pt x="44450" y="288543"/>
                  </a:lnTo>
                  <a:lnTo>
                    <a:pt x="69850" y="288543"/>
                  </a:lnTo>
                  <a:lnTo>
                    <a:pt x="76200" y="275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73496" y="3366515"/>
              <a:ext cx="2543810" cy="372110"/>
            </a:xfrm>
            <a:custGeom>
              <a:avLst/>
              <a:gdLst/>
              <a:ahLst/>
              <a:cxnLst/>
              <a:rect l="l" t="t" r="r" b="b"/>
              <a:pathLst>
                <a:path w="2543809" h="372110">
                  <a:moveTo>
                    <a:pt x="2543555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2543555" y="371855"/>
                  </a:lnTo>
                  <a:lnTo>
                    <a:pt x="2543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73496" y="3366515"/>
              <a:ext cx="2543810" cy="372110"/>
            </a:xfrm>
            <a:custGeom>
              <a:avLst/>
              <a:gdLst/>
              <a:ahLst/>
              <a:cxnLst/>
              <a:rect l="l" t="t" r="r" b="b"/>
              <a:pathLst>
                <a:path w="2543809" h="372110">
                  <a:moveTo>
                    <a:pt x="0" y="371855"/>
                  </a:moveTo>
                  <a:lnTo>
                    <a:pt x="2543555" y="371855"/>
                  </a:lnTo>
                  <a:lnTo>
                    <a:pt x="2543555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267577" y="3396233"/>
            <a:ext cx="1756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i="1" spc="10" dirty="0">
                <a:latin typeface="Times New Roman"/>
                <a:cs typeface="Times New Roman"/>
              </a:rPr>
              <a:t>x</a:t>
            </a:r>
            <a:r>
              <a:rPr sz="1350" b="1" spc="15" baseline="-21604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1400" b="1" dirty="0">
                <a:latin typeface="Times New Roman"/>
                <a:cs typeface="Times New Roman"/>
              </a:rPr>
              <a:t>(–</a:t>
            </a:r>
            <a:r>
              <a:rPr sz="1400" b="1" i="1" dirty="0">
                <a:latin typeface="Times New Roman"/>
                <a:cs typeface="Times New Roman"/>
              </a:rPr>
              <a:t>b </a:t>
            </a:r>
            <a:r>
              <a:rPr sz="1400" b="1" dirty="0">
                <a:latin typeface="Times New Roman"/>
                <a:cs typeface="Times New Roman"/>
              </a:rPr>
              <a:t>+ </a:t>
            </a:r>
            <a:r>
              <a:rPr sz="1400" b="1" i="1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) / (2 x</a:t>
            </a:r>
            <a:r>
              <a:rPr sz="1400" b="1" spc="-24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861113" y="3009900"/>
            <a:ext cx="2553335" cy="1449705"/>
            <a:chOff x="5861113" y="3009900"/>
            <a:chExt cx="2553335" cy="1449705"/>
          </a:xfrm>
        </p:grpSpPr>
        <p:sp>
          <p:nvSpPr>
            <p:cNvPr id="31" name="object 31"/>
            <p:cNvSpPr/>
            <p:nvPr/>
          </p:nvSpPr>
          <p:spPr>
            <a:xfrm>
              <a:off x="7098792" y="3009900"/>
              <a:ext cx="76200" cy="352425"/>
            </a:xfrm>
            <a:custGeom>
              <a:avLst/>
              <a:gdLst/>
              <a:ahLst/>
              <a:cxnLst/>
              <a:rect l="l" t="t" r="r" b="b"/>
              <a:pathLst>
                <a:path w="76200" h="352425">
                  <a:moveTo>
                    <a:pt x="31750" y="275844"/>
                  </a:moveTo>
                  <a:lnTo>
                    <a:pt x="0" y="275844"/>
                  </a:lnTo>
                  <a:lnTo>
                    <a:pt x="38100" y="352044"/>
                  </a:lnTo>
                  <a:lnTo>
                    <a:pt x="69850" y="288544"/>
                  </a:lnTo>
                  <a:lnTo>
                    <a:pt x="31750" y="288544"/>
                  </a:lnTo>
                  <a:lnTo>
                    <a:pt x="31750" y="275844"/>
                  </a:lnTo>
                  <a:close/>
                </a:path>
                <a:path w="76200" h="352425">
                  <a:moveTo>
                    <a:pt x="44450" y="0"/>
                  </a:moveTo>
                  <a:lnTo>
                    <a:pt x="31750" y="0"/>
                  </a:lnTo>
                  <a:lnTo>
                    <a:pt x="31750" y="288544"/>
                  </a:lnTo>
                  <a:lnTo>
                    <a:pt x="44450" y="288544"/>
                  </a:lnTo>
                  <a:lnTo>
                    <a:pt x="44450" y="0"/>
                  </a:lnTo>
                  <a:close/>
                </a:path>
                <a:path w="76200" h="352425">
                  <a:moveTo>
                    <a:pt x="76200" y="275844"/>
                  </a:moveTo>
                  <a:lnTo>
                    <a:pt x="44450" y="275844"/>
                  </a:lnTo>
                  <a:lnTo>
                    <a:pt x="44450" y="288544"/>
                  </a:lnTo>
                  <a:lnTo>
                    <a:pt x="69850" y="288544"/>
                  </a:lnTo>
                  <a:lnTo>
                    <a:pt x="76200" y="275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65876" y="4082796"/>
              <a:ext cx="2543810" cy="372110"/>
            </a:xfrm>
            <a:custGeom>
              <a:avLst/>
              <a:gdLst/>
              <a:ahLst/>
              <a:cxnLst/>
              <a:rect l="l" t="t" r="r" b="b"/>
              <a:pathLst>
                <a:path w="2543809" h="372110">
                  <a:moveTo>
                    <a:pt x="2543555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2543555" y="371855"/>
                  </a:lnTo>
                  <a:lnTo>
                    <a:pt x="2543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65876" y="4082796"/>
              <a:ext cx="2543810" cy="372110"/>
            </a:xfrm>
            <a:custGeom>
              <a:avLst/>
              <a:gdLst/>
              <a:ahLst/>
              <a:cxnLst/>
              <a:rect l="l" t="t" r="r" b="b"/>
              <a:pathLst>
                <a:path w="2543809" h="372110">
                  <a:moveTo>
                    <a:pt x="0" y="371855"/>
                  </a:moveTo>
                  <a:lnTo>
                    <a:pt x="2543555" y="371855"/>
                  </a:lnTo>
                  <a:lnTo>
                    <a:pt x="2543555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28588" y="4111879"/>
            <a:ext cx="1818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i="1" spc="5" dirty="0">
                <a:latin typeface="Times New Roman"/>
                <a:cs typeface="Times New Roman"/>
              </a:rPr>
              <a:t>X</a:t>
            </a:r>
            <a:r>
              <a:rPr sz="1350" b="1" spc="7" baseline="-21604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(–</a:t>
            </a:r>
            <a:r>
              <a:rPr sz="1400" b="1" i="1" dirty="0">
                <a:latin typeface="Times New Roman"/>
                <a:cs typeface="Times New Roman"/>
              </a:rPr>
              <a:t>b </a:t>
            </a:r>
            <a:r>
              <a:rPr sz="1400" b="1" dirty="0">
                <a:latin typeface="Times New Roman"/>
                <a:cs typeface="Times New Roman"/>
              </a:rPr>
              <a:t>– </a:t>
            </a:r>
            <a:r>
              <a:rPr sz="1400" b="1" i="1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) / (2</a:t>
            </a:r>
            <a:r>
              <a:rPr sz="1400" b="1" spc="-2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 </a:t>
            </a:r>
            <a:r>
              <a:rPr sz="1400" b="1" i="1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52436" y="3726179"/>
            <a:ext cx="148590" cy="2494915"/>
          </a:xfrm>
          <a:custGeom>
            <a:avLst/>
            <a:gdLst/>
            <a:ahLst/>
            <a:cxnLst/>
            <a:rect l="l" t="t" r="r" b="b"/>
            <a:pathLst>
              <a:path w="148590" h="2494915">
                <a:moveTo>
                  <a:pt x="83185" y="718312"/>
                </a:moveTo>
                <a:lnTo>
                  <a:pt x="70485" y="717296"/>
                </a:lnTo>
                <a:lnTo>
                  <a:pt x="31610" y="1150391"/>
                </a:lnTo>
                <a:lnTo>
                  <a:pt x="0" y="1147572"/>
                </a:lnTo>
                <a:lnTo>
                  <a:pt x="31115" y="1226820"/>
                </a:lnTo>
                <a:lnTo>
                  <a:pt x="69786" y="1164082"/>
                </a:lnTo>
                <a:lnTo>
                  <a:pt x="75819" y="1154303"/>
                </a:lnTo>
                <a:lnTo>
                  <a:pt x="44297" y="1151509"/>
                </a:lnTo>
                <a:lnTo>
                  <a:pt x="83185" y="718312"/>
                </a:lnTo>
                <a:close/>
              </a:path>
              <a:path w="148590" h="2494915">
                <a:moveTo>
                  <a:pt x="114935" y="275844"/>
                </a:moveTo>
                <a:lnTo>
                  <a:pt x="83185" y="275844"/>
                </a:lnTo>
                <a:lnTo>
                  <a:pt x="83185" y="0"/>
                </a:lnTo>
                <a:lnTo>
                  <a:pt x="70485" y="0"/>
                </a:lnTo>
                <a:lnTo>
                  <a:pt x="70485" y="275844"/>
                </a:lnTo>
                <a:lnTo>
                  <a:pt x="38735" y="275844"/>
                </a:lnTo>
                <a:lnTo>
                  <a:pt x="76835" y="352044"/>
                </a:lnTo>
                <a:lnTo>
                  <a:pt x="108585" y="288544"/>
                </a:lnTo>
                <a:lnTo>
                  <a:pt x="114935" y="275844"/>
                </a:lnTo>
                <a:close/>
              </a:path>
              <a:path w="148590" h="2494915">
                <a:moveTo>
                  <a:pt x="148463" y="2418588"/>
                </a:moveTo>
                <a:lnTo>
                  <a:pt x="116713" y="2418588"/>
                </a:lnTo>
                <a:lnTo>
                  <a:pt x="116713" y="2142744"/>
                </a:lnTo>
                <a:lnTo>
                  <a:pt x="104013" y="2142744"/>
                </a:lnTo>
                <a:lnTo>
                  <a:pt x="104013" y="2418588"/>
                </a:lnTo>
                <a:lnTo>
                  <a:pt x="72263" y="2418588"/>
                </a:lnTo>
                <a:lnTo>
                  <a:pt x="110363" y="2494788"/>
                </a:lnTo>
                <a:lnTo>
                  <a:pt x="142113" y="2431288"/>
                </a:lnTo>
                <a:lnTo>
                  <a:pt x="148463" y="2418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5147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Flow </a:t>
            </a:r>
            <a:r>
              <a:rPr sz="36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Chart`s</a:t>
            </a:r>
            <a:r>
              <a:rPr sz="3600" u="heavy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 </a:t>
            </a:r>
            <a:r>
              <a:rPr sz="36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Limitation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2184908"/>
            <a:ext cx="5803265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5FCAEE"/>
              </a:buClr>
              <a:buSzPct val="79166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very large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program,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flow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chart goes 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many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pages</a:t>
            </a:r>
            <a:endParaRPr sz="2400">
              <a:latin typeface="Trebuchet MS"/>
              <a:cs typeface="Trebuchet MS"/>
            </a:endParaRPr>
          </a:p>
          <a:p>
            <a:pPr marL="355600" marR="578485" indent="-343535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79166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Costly to draw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flow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charts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large  program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5FCAEE"/>
              </a:buClr>
              <a:buSzPct val="79166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Difficult to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modify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9080" cy="6867525"/>
            <a:chOff x="0" y="0"/>
            <a:chExt cx="9149080" cy="68675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069780"/>
              <a:ext cx="447040" cy="2788285"/>
            </a:xfrm>
            <a:custGeom>
              <a:avLst/>
              <a:gdLst/>
              <a:ahLst/>
              <a:cxnLst/>
              <a:rect l="l" t="t" r="r" b="b"/>
              <a:pathLst>
                <a:path w="447040" h="2788284">
                  <a:moveTo>
                    <a:pt x="0" y="0"/>
                  </a:moveTo>
                  <a:lnTo>
                    <a:pt x="0" y="2788217"/>
                  </a:lnTo>
                  <a:lnTo>
                    <a:pt x="446591" y="2788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1542" y="4182281"/>
              <a:ext cx="4012565" cy="2675890"/>
            </a:xfrm>
            <a:custGeom>
              <a:avLst/>
              <a:gdLst/>
              <a:ahLst/>
              <a:cxnLst/>
              <a:rect l="l" t="t" r="r" b="b"/>
              <a:pathLst>
                <a:path w="4012565" h="2675890">
                  <a:moveTo>
                    <a:pt x="0" y="2675717"/>
                  </a:moveTo>
                  <a:lnTo>
                    <a:pt x="4012456" y="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2404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91728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023163" y="0"/>
                  </a:moveTo>
                  <a:lnTo>
                    <a:pt x="0" y="6857998"/>
                  </a:lnTo>
                  <a:lnTo>
                    <a:pt x="2252271" y="6857998"/>
                  </a:lnTo>
                  <a:lnTo>
                    <a:pt x="2252271" y="8226"/>
                  </a:lnTo>
                  <a:lnTo>
                    <a:pt x="2023163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07072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6927" y="0"/>
                  </a:moveTo>
                  <a:lnTo>
                    <a:pt x="0" y="0"/>
                  </a:lnTo>
                  <a:lnTo>
                    <a:pt x="1200326" y="6857996"/>
                  </a:lnTo>
                  <a:lnTo>
                    <a:pt x="1936927" y="6857996"/>
                  </a:lnTo>
                  <a:lnTo>
                    <a:pt x="1936927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8545" y="3921067"/>
              <a:ext cx="2505710" cy="2937510"/>
            </a:xfrm>
            <a:custGeom>
              <a:avLst/>
              <a:gdLst/>
              <a:ahLst/>
              <a:cxnLst/>
              <a:rect l="l" t="t" r="r" b="b"/>
              <a:pathLst>
                <a:path w="2505709" h="2937509">
                  <a:moveTo>
                    <a:pt x="2505454" y="0"/>
                  </a:moveTo>
                  <a:lnTo>
                    <a:pt x="0" y="2936930"/>
                  </a:lnTo>
                  <a:lnTo>
                    <a:pt x="2505454" y="2936930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2871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2131127" y="0"/>
                  </a:moveTo>
                  <a:lnTo>
                    <a:pt x="0" y="0"/>
                  </a:lnTo>
                  <a:lnTo>
                    <a:pt x="1854139" y="6857996"/>
                  </a:lnTo>
                  <a:lnTo>
                    <a:pt x="2131127" y="6849802"/>
                  </a:lnTo>
                  <a:lnTo>
                    <a:pt x="2131127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95132" y="0"/>
              <a:ext cx="848994" cy="6858000"/>
            </a:xfrm>
            <a:custGeom>
              <a:avLst/>
              <a:gdLst/>
              <a:ahLst/>
              <a:cxnLst/>
              <a:rect l="l" t="t" r="r" b="b"/>
              <a:pathLst>
                <a:path w="848995" h="6858000">
                  <a:moveTo>
                    <a:pt x="848867" y="0"/>
                  </a:moveTo>
                  <a:lnTo>
                    <a:pt x="676515" y="0"/>
                  </a:lnTo>
                  <a:lnTo>
                    <a:pt x="0" y="6857996"/>
                  </a:lnTo>
                  <a:lnTo>
                    <a:pt x="848867" y="6857996"/>
                  </a:lnTo>
                  <a:lnTo>
                    <a:pt x="848867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5213" y="0"/>
              <a:ext cx="1049020" cy="6858000"/>
            </a:xfrm>
            <a:custGeom>
              <a:avLst/>
              <a:gdLst/>
              <a:ahLst/>
              <a:cxnLst/>
              <a:rect l="l" t="t" r="r" b="b"/>
              <a:pathLst>
                <a:path w="1049020" h="6858000">
                  <a:moveTo>
                    <a:pt x="1048785" y="0"/>
                  </a:moveTo>
                  <a:lnTo>
                    <a:pt x="0" y="0"/>
                  </a:lnTo>
                  <a:lnTo>
                    <a:pt x="937406" y="6857996"/>
                  </a:lnTo>
                  <a:lnTo>
                    <a:pt x="1048785" y="6857996"/>
                  </a:lnTo>
                  <a:lnTo>
                    <a:pt x="1048785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68057" y="4917386"/>
              <a:ext cx="1076325" cy="1941195"/>
            </a:xfrm>
            <a:custGeom>
              <a:avLst/>
              <a:gdLst/>
              <a:ahLst/>
              <a:cxnLst/>
              <a:rect l="l" t="t" r="r" b="b"/>
              <a:pathLst>
                <a:path w="1076325" h="1941195">
                  <a:moveTo>
                    <a:pt x="1075943" y="0"/>
                  </a:moveTo>
                  <a:lnTo>
                    <a:pt x="0" y="1940611"/>
                  </a:lnTo>
                  <a:lnTo>
                    <a:pt x="1075943" y="1935608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608" y="786130"/>
            <a:ext cx="6616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Informal </a:t>
            </a:r>
            <a:r>
              <a:rPr dirty="0"/>
              <a:t>definition of an</a:t>
            </a:r>
            <a:r>
              <a:rPr spc="-120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168908" y="1863851"/>
            <a:ext cx="6804659" cy="3130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4836" y="1153667"/>
            <a:ext cx="5731764" cy="5478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038" y="96723"/>
            <a:ext cx="508127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7075" marR="5080" indent="-715010">
              <a:lnSpc>
                <a:spcPct val="100000"/>
              </a:lnSpc>
              <a:spcBef>
                <a:spcPts val="105"/>
              </a:spcBef>
            </a:pPr>
            <a:r>
              <a:rPr dirty="0"/>
              <a:t>Finding the largest</a:t>
            </a:r>
            <a:r>
              <a:rPr spc="-100" dirty="0"/>
              <a:t> </a:t>
            </a:r>
            <a:r>
              <a:rPr spc="-5" dirty="0"/>
              <a:t>integer </a:t>
            </a:r>
            <a:r>
              <a:rPr u="none" spc="-5" dirty="0"/>
              <a:t> </a:t>
            </a:r>
            <a:r>
              <a:rPr dirty="0"/>
              <a:t>among five</a:t>
            </a:r>
            <a:r>
              <a:rPr spc="-40" dirty="0"/>
              <a:t> </a:t>
            </a:r>
            <a:r>
              <a:rPr spc="-5" dirty="0"/>
              <a:t>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5"/>
              </a:spcBef>
            </a:pPr>
            <a:r>
              <a:rPr dirty="0"/>
              <a:t>Defining actions in </a:t>
            </a:r>
            <a:r>
              <a:rPr spc="-5" dirty="0"/>
              <a:t>Find </a:t>
            </a:r>
            <a:r>
              <a:rPr dirty="0"/>
              <a:t>Largest</a:t>
            </a:r>
            <a:r>
              <a:rPr spc="-10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293875" y="1066800"/>
            <a:ext cx="6478524" cy="5545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4259"/>
            <a:ext cx="5149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Algorithm </a:t>
            </a:r>
            <a:r>
              <a:rPr sz="4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Vs</a:t>
            </a:r>
            <a:r>
              <a:rPr sz="40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Program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18971"/>
            <a:ext cx="8073390" cy="39630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17AFE3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What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difference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 algorithm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program?</a:t>
            </a:r>
            <a:endParaRPr sz="20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r>
              <a:rPr sz="2000" spc="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0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0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Trebuchet MS"/>
                <a:cs typeface="Trebuchet MS"/>
              </a:rPr>
              <a:t>implementation</a:t>
            </a:r>
            <a:r>
              <a:rPr sz="2000" i="1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0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0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r>
              <a:rPr sz="20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0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0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run</a:t>
            </a:r>
            <a:r>
              <a:rPr sz="20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20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specific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computer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and operating</a:t>
            </a:r>
            <a:r>
              <a:rPr sz="20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system.</a:t>
            </a:r>
            <a:endParaRPr sz="2000">
              <a:latin typeface="Trebuchet MS"/>
              <a:cs typeface="Trebuchet MS"/>
            </a:endParaRPr>
          </a:p>
          <a:p>
            <a:pPr marL="355600" marR="5080" indent="-1143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 algorithm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more abstract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– it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does not deal with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machine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specific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details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think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it as a </a:t>
            </a:r>
            <a:r>
              <a:rPr sz="2000" i="1" dirty="0">
                <a:solidFill>
                  <a:srgbClr val="404040"/>
                </a:solidFill>
                <a:latin typeface="Trebuchet MS"/>
                <a:cs typeface="Trebuchet MS"/>
              </a:rPr>
              <a:t>method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solve a</a:t>
            </a:r>
            <a:r>
              <a:rPr sz="20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17AFE3"/>
              </a:buClr>
              <a:buSzPct val="8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What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is good</a:t>
            </a:r>
            <a:r>
              <a:rPr sz="20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algorithm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355600" marR="6985" indent="-342900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Efficient algorithms are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good,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generally measure efficiency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an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algorithm on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basis</a:t>
            </a:r>
            <a:r>
              <a:rPr sz="20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of:</a:t>
            </a:r>
            <a:endParaRPr sz="200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17AFE3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Time: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algorithm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should take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minimum time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execute.</a:t>
            </a:r>
            <a:endParaRPr sz="200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17AFE3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Space: algorithm should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less</a:t>
            </a:r>
            <a:r>
              <a:rPr sz="20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memory.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5018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Algorithm</a:t>
            </a:r>
            <a:r>
              <a:rPr sz="3600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Specification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140" y="1499590"/>
            <a:ext cx="6590665" cy="35306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b="1" dirty="0">
                <a:solidFill>
                  <a:srgbClr val="FF0066"/>
                </a:solidFill>
                <a:latin typeface="Trebuchet MS"/>
                <a:cs typeface="Trebuchet MS"/>
              </a:rPr>
              <a:t>Every algorithm must satisfy </a:t>
            </a:r>
            <a:r>
              <a:rPr sz="2000" b="1" spc="-5" dirty="0">
                <a:solidFill>
                  <a:srgbClr val="FF0066"/>
                </a:solidFill>
                <a:latin typeface="Trebuchet MS"/>
                <a:cs typeface="Trebuchet MS"/>
              </a:rPr>
              <a:t>the </a:t>
            </a:r>
            <a:r>
              <a:rPr sz="2000" b="1" dirty="0">
                <a:solidFill>
                  <a:srgbClr val="FF0066"/>
                </a:solidFill>
                <a:latin typeface="Trebuchet MS"/>
                <a:cs typeface="Trebuchet MS"/>
              </a:rPr>
              <a:t>following</a:t>
            </a:r>
            <a:r>
              <a:rPr sz="2000" b="1" spc="-150" dirty="0">
                <a:solidFill>
                  <a:srgbClr val="FF006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Trebuchet MS"/>
                <a:cs typeface="Trebuchet MS"/>
              </a:rPr>
              <a:t>criteria</a:t>
            </a:r>
            <a:r>
              <a:rPr sz="2000" b="1" spc="-5" dirty="0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299720" algn="l"/>
              </a:tabLst>
            </a:pPr>
            <a:r>
              <a:rPr sz="2000" b="1" spc="-5" dirty="0">
                <a:solidFill>
                  <a:srgbClr val="0033CC"/>
                </a:solidFill>
                <a:latin typeface="Trebuchet MS"/>
                <a:cs typeface="Trebuchet MS"/>
              </a:rPr>
              <a:t>Input.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Zero or more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quantities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externally</a:t>
            </a:r>
            <a:r>
              <a:rPr sz="2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supplied.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299720" algn="l"/>
              </a:tabLst>
            </a:pPr>
            <a:r>
              <a:rPr sz="2000" b="1" spc="-5" dirty="0">
                <a:solidFill>
                  <a:srgbClr val="0033CC"/>
                </a:solidFill>
                <a:latin typeface="Trebuchet MS"/>
                <a:cs typeface="Trebuchet MS"/>
              </a:rPr>
              <a:t>Output.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At least one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quantity is</a:t>
            </a:r>
            <a:r>
              <a:rPr sz="2000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produced.</a:t>
            </a:r>
            <a:endParaRPr sz="2000">
              <a:latin typeface="Trebuchet MS"/>
              <a:cs typeface="Trebuchet MS"/>
            </a:endParaRPr>
          </a:p>
          <a:p>
            <a:pPr marL="299085" marR="695325" indent="-287020">
              <a:lnSpc>
                <a:spcPct val="100000"/>
              </a:lnSpc>
              <a:spcBef>
                <a:spcPts val="1010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299720" algn="l"/>
              </a:tabLst>
            </a:pPr>
            <a:r>
              <a:rPr sz="2000" b="1" dirty="0">
                <a:solidFill>
                  <a:srgbClr val="0033CC"/>
                </a:solidFill>
                <a:latin typeface="Trebuchet MS"/>
                <a:cs typeface="Trebuchet MS"/>
              </a:rPr>
              <a:t>Definiteness.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Each instruction must be clear and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unambiguous(Unique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meaning).</a:t>
            </a:r>
            <a:endParaRPr sz="2000">
              <a:latin typeface="Trebuchet MS"/>
              <a:cs typeface="Trebuchet MS"/>
            </a:endParaRPr>
          </a:p>
          <a:p>
            <a:pPr marL="299085" marR="961390" indent="-287020">
              <a:lnSpc>
                <a:spcPct val="100000"/>
              </a:lnSpc>
              <a:spcBef>
                <a:spcPts val="1000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299720" algn="l"/>
              </a:tabLst>
            </a:pPr>
            <a:r>
              <a:rPr sz="2000" b="1" dirty="0">
                <a:solidFill>
                  <a:srgbClr val="0033CC"/>
                </a:solidFill>
                <a:latin typeface="Trebuchet MS"/>
                <a:cs typeface="Trebuchet MS"/>
              </a:rPr>
              <a:t>Finiteness.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 algorithm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terminates in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finite  number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steps.</a:t>
            </a:r>
            <a:endParaRPr sz="2000">
              <a:latin typeface="Trebuchet MS"/>
              <a:cs typeface="Trebuchet MS"/>
            </a:endParaRPr>
          </a:p>
          <a:p>
            <a:pPr marL="299085" marR="83185" indent="-287020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80000"/>
              <a:buFont typeface="Wingdings 3"/>
              <a:buChar char=""/>
              <a:tabLst>
                <a:tab pos="299720" algn="l"/>
              </a:tabLst>
            </a:pPr>
            <a:r>
              <a:rPr sz="2000" b="1" dirty="0">
                <a:solidFill>
                  <a:srgbClr val="0033CC"/>
                </a:solidFill>
                <a:latin typeface="Trebuchet MS"/>
                <a:cs typeface="Trebuchet MS"/>
              </a:rPr>
              <a:t>Effectiveness.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Every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instruction must be basic</a:t>
            </a:r>
            <a:r>
              <a:rPr sz="20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enough  to be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carried out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than,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means not so</a:t>
            </a:r>
            <a:r>
              <a:rPr sz="20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complex.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227" y="0"/>
            <a:ext cx="8848725" cy="6867525"/>
            <a:chOff x="300227" y="0"/>
            <a:chExt cx="8848725" cy="6867525"/>
          </a:xfrm>
        </p:grpSpPr>
        <p:sp>
          <p:nvSpPr>
            <p:cNvPr id="3" name="object 3"/>
            <p:cNvSpPr/>
            <p:nvPr/>
          </p:nvSpPr>
          <p:spPr>
            <a:xfrm>
              <a:off x="304787" y="1066800"/>
              <a:ext cx="8534412" cy="441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799" y="1066800"/>
              <a:ext cx="8534400" cy="4419600"/>
            </a:xfrm>
            <a:custGeom>
              <a:avLst/>
              <a:gdLst/>
              <a:ahLst/>
              <a:cxnLst/>
              <a:rect l="l" t="t" r="r" b="b"/>
              <a:pathLst>
                <a:path w="8534400" h="4419600">
                  <a:moveTo>
                    <a:pt x="552450" y="3867150"/>
                  </a:moveTo>
                  <a:lnTo>
                    <a:pt x="552450" y="276225"/>
                  </a:lnTo>
                  <a:lnTo>
                    <a:pt x="556900" y="226580"/>
                  </a:lnTo>
                  <a:lnTo>
                    <a:pt x="569731" y="179852"/>
                  </a:lnTo>
                  <a:lnTo>
                    <a:pt x="590163" y="136821"/>
                  </a:lnTo>
                  <a:lnTo>
                    <a:pt x="617415" y="98268"/>
                  </a:lnTo>
                  <a:lnTo>
                    <a:pt x="650707" y="64973"/>
                  </a:lnTo>
                  <a:lnTo>
                    <a:pt x="689260" y="37719"/>
                  </a:lnTo>
                  <a:lnTo>
                    <a:pt x="732292" y="17284"/>
                  </a:lnTo>
                  <a:lnTo>
                    <a:pt x="779023" y="4451"/>
                  </a:lnTo>
                  <a:lnTo>
                    <a:pt x="828675" y="0"/>
                  </a:lnTo>
                  <a:lnTo>
                    <a:pt x="8258175" y="0"/>
                  </a:lnTo>
                  <a:lnTo>
                    <a:pt x="8307819" y="4451"/>
                  </a:lnTo>
                  <a:lnTo>
                    <a:pt x="8354547" y="17284"/>
                  </a:lnTo>
                  <a:lnTo>
                    <a:pt x="8397578" y="37718"/>
                  </a:lnTo>
                  <a:lnTo>
                    <a:pt x="8436131" y="64973"/>
                  </a:lnTo>
                  <a:lnTo>
                    <a:pt x="8469426" y="98268"/>
                  </a:lnTo>
                  <a:lnTo>
                    <a:pt x="8496681" y="136821"/>
                  </a:lnTo>
                  <a:lnTo>
                    <a:pt x="8517115" y="179852"/>
                  </a:lnTo>
                  <a:lnTo>
                    <a:pt x="8529948" y="226580"/>
                  </a:lnTo>
                  <a:lnTo>
                    <a:pt x="8534400" y="276225"/>
                  </a:lnTo>
                  <a:lnTo>
                    <a:pt x="8529948" y="325869"/>
                  </a:lnTo>
                  <a:lnTo>
                    <a:pt x="8517115" y="372597"/>
                  </a:lnTo>
                  <a:lnTo>
                    <a:pt x="8496681" y="415628"/>
                  </a:lnTo>
                  <a:lnTo>
                    <a:pt x="8469426" y="454181"/>
                  </a:lnTo>
                  <a:lnTo>
                    <a:pt x="8436131" y="487476"/>
                  </a:lnTo>
                  <a:lnTo>
                    <a:pt x="8397578" y="514730"/>
                  </a:lnTo>
                  <a:lnTo>
                    <a:pt x="8354547" y="535165"/>
                  </a:lnTo>
                  <a:lnTo>
                    <a:pt x="8307819" y="547998"/>
                  </a:lnTo>
                  <a:lnTo>
                    <a:pt x="8258175" y="552450"/>
                  </a:lnTo>
                  <a:lnTo>
                    <a:pt x="7981950" y="552450"/>
                  </a:lnTo>
                  <a:lnTo>
                    <a:pt x="7981950" y="4143375"/>
                  </a:lnTo>
                  <a:lnTo>
                    <a:pt x="7977498" y="4193019"/>
                  </a:lnTo>
                  <a:lnTo>
                    <a:pt x="7964665" y="4239747"/>
                  </a:lnTo>
                  <a:lnTo>
                    <a:pt x="7944231" y="4282778"/>
                  </a:lnTo>
                  <a:lnTo>
                    <a:pt x="7916976" y="4321331"/>
                  </a:lnTo>
                  <a:lnTo>
                    <a:pt x="7883681" y="4354626"/>
                  </a:lnTo>
                  <a:lnTo>
                    <a:pt x="7845128" y="4381881"/>
                  </a:lnTo>
                  <a:lnTo>
                    <a:pt x="7802097" y="4402315"/>
                  </a:lnTo>
                  <a:lnTo>
                    <a:pt x="7755369" y="4415148"/>
                  </a:lnTo>
                  <a:lnTo>
                    <a:pt x="7705725" y="4419600"/>
                  </a:lnTo>
                  <a:lnTo>
                    <a:pt x="276225" y="4419600"/>
                  </a:lnTo>
                  <a:lnTo>
                    <a:pt x="226573" y="4415148"/>
                  </a:lnTo>
                  <a:lnTo>
                    <a:pt x="179842" y="4402315"/>
                  </a:lnTo>
                  <a:lnTo>
                    <a:pt x="136810" y="4381881"/>
                  </a:lnTo>
                  <a:lnTo>
                    <a:pt x="98257" y="4354626"/>
                  </a:lnTo>
                  <a:lnTo>
                    <a:pt x="64965" y="4321331"/>
                  </a:lnTo>
                  <a:lnTo>
                    <a:pt x="37713" y="4282778"/>
                  </a:lnTo>
                  <a:lnTo>
                    <a:pt x="17281" y="4239747"/>
                  </a:lnTo>
                  <a:lnTo>
                    <a:pt x="4450" y="4193019"/>
                  </a:lnTo>
                  <a:lnTo>
                    <a:pt x="0" y="4143375"/>
                  </a:lnTo>
                  <a:lnTo>
                    <a:pt x="4450" y="4093730"/>
                  </a:lnTo>
                  <a:lnTo>
                    <a:pt x="17281" y="4047002"/>
                  </a:lnTo>
                  <a:lnTo>
                    <a:pt x="37713" y="4003971"/>
                  </a:lnTo>
                  <a:lnTo>
                    <a:pt x="64965" y="3965418"/>
                  </a:lnTo>
                  <a:lnTo>
                    <a:pt x="98257" y="3932123"/>
                  </a:lnTo>
                  <a:lnTo>
                    <a:pt x="136810" y="3904869"/>
                  </a:lnTo>
                  <a:lnTo>
                    <a:pt x="179842" y="3884434"/>
                  </a:lnTo>
                  <a:lnTo>
                    <a:pt x="226573" y="3871601"/>
                  </a:lnTo>
                  <a:lnTo>
                    <a:pt x="276225" y="3867150"/>
                  </a:lnTo>
                  <a:lnTo>
                    <a:pt x="552450" y="3867150"/>
                  </a:lnTo>
                  <a:close/>
                </a:path>
                <a:path w="8534400" h="4419600">
                  <a:moveTo>
                    <a:pt x="828675" y="0"/>
                  </a:moveTo>
                  <a:lnTo>
                    <a:pt x="878319" y="4451"/>
                  </a:lnTo>
                  <a:lnTo>
                    <a:pt x="925047" y="17284"/>
                  </a:lnTo>
                  <a:lnTo>
                    <a:pt x="968078" y="37718"/>
                  </a:lnTo>
                  <a:lnTo>
                    <a:pt x="1006631" y="64973"/>
                  </a:lnTo>
                  <a:lnTo>
                    <a:pt x="1039926" y="98268"/>
                  </a:lnTo>
                  <a:lnTo>
                    <a:pt x="1067181" y="136821"/>
                  </a:lnTo>
                  <a:lnTo>
                    <a:pt x="1087615" y="179852"/>
                  </a:lnTo>
                  <a:lnTo>
                    <a:pt x="1100448" y="226580"/>
                  </a:lnTo>
                  <a:lnTo>
                    <a:pt x="1104900" y="276225"/>
                  </a:lnTo>
                  <a:lnTo>
                    <a:pt x="1100448" y="325869"/>
                  </a:lnTo>
                  <a:lnTo>
                    <a:pt x="1087615" y="372597"/>
                  </a:lnTo>
                  <a:lnTo>
                    <a:pt x="1067181" y="415628"/>
                  </a:lnTo>
                  <a:lnTo>
                    <a:pt x="1039926" y="454181"/>
                  </a:lnTo>
                  <a:lnTo>
                    <a:pt x="1006631" y="487476"/>
                  </a:lnTo>
                  <a:lnTo>
                    <a:pt x="968078" y="514730"/>
                  </a:lnTo>
                  <a:lnTo>
                    <a:pt x="925047" y="535165"/>
                  </a:lnTo>
                  <a:lnTo>
                    <a:pt x="878319" y="547998"/>
                  </a:lnTo>
                  <a:lnTo>
                    <a:pt x="828675" y="552450"/>
                  </a:lnTo>
                  <a:lnTo>
                    <a:pt x="785021" y="545408"/>
                  </a:lnTo>
                  <a:lnTo>
                    <a:pt x="747108" y="525802"/>
                  </a:lnTo>
                  <a:lnTo>
                    <a:pt x="717210" y="495912"/>
                  </a:lnTo>
                  <a:lnTo>
                    <a:pt x="697603" y="458018"/>
                  </a:lnTo>
                  <a:lnTo>
                    <a:pt x="690562" y="414400"/>
                  </a:lnTo>
                  <a:lnTo>
                    <a:pt x="697603" y="370721"/>
                  </a:lnTo>
                  <a:lnTo>
                    <a:pt x="717210" y="332789"/>
                  </a:lnTo>
                  <a:lnTo>
                    <a:pt x="747108" y="302880"/>
                  </a:lnTo>
                  <a:lnTo>
                    <a:pt x="785021" y="283267"/>
                  </a:lnTo>
                  <a:lnTo>
                    <a:pt x="828675" y="276225"/>
                  </a:lnTo>
                  <a:lnTo>
                    <a:pt x="1104900" y="276225"/>
                  </a:lnTo>
                </a:path>
                <a:path w="8534400" h="4419600">
                  <a:moveTo>
                    <a:pt x="7981950" y="552450"/>
                  </a:moveTo>
                  <a:lnTo>
                    <a:pt x="828675" y="552450"/>
                  </a:lnTo>
                </a:path>
                <a:path w="8534400" h="4419600">
                  <a:moveTo>
                    <a:pt x="276225" y="3867150"/>
                  </a:moveTo>
                  <a:lnTo>
                    <a:pt x="319884" y="3874192"/>
                  </a:lnTo>
                  <a:lnTo>
                    <a:pt x="357801" y="3893805"/>
                  </a:lnTo>
                  <a:lnTo>
                    <a:pt x="387701" y="3923714"/>
                  </a:lnTo>
                  <a:lnTo>
                    <a:pt x="407308" y="3961646"/>
                  </a:lnTo>
                  <a:lnTo>
                    <a:pt x="414350" y="4005326"/>
                  </a:lnTo>
                  <a:lnTo>
                    <a:pt x="407308" y="4048943"/>
                  </a:lnTo>
                  <a:lnTo>
                    <a:pt x="387701" y="4086837"/>
                  </a:lnTo>
                  <a:lnTo>
                    <a:pt x="357801" y="4116727"/>
                  </a:lnTo>
                  <a:lnTo>
                    <a:pt x="319884" y="4136333"/>
                  </a:lnTo>
                  <a:lnTo>
                    <a:pt x="276225" y="4143375"/>
                  </a:lnTo>
                  <a:lnTo>
                    <a:pt x="552450" y="4143375"/>
                  </a:lnTo>
                </a:path>
                <a:path w="8534400" h="4419600">
                  <a:moveTo>
                    <a:pt x="276225" y="4419600"/>
                  </a:moveTo>
                  <a:lnTo>
                    <a:pt x="325879" y="4415148"/>
                  </a:lnTo>
                  <a:lnTo>
                    <a:pt x="372614" y="4402315"/>
                  </a:lnTo>
                  <a:lnTo>
                    <a:pt x="415648" y="4381881"/>
                  </a:lnTo>
                  <a:lnTo>
                    <a:pt x="454202" y="4354626"/>
                  </a:lnTo>
                  <a:lnTo>
                    <a:pt x="487496" y="4321331"/>
                  </a:lnTo>
                  <a:lnTo>
                    <a:pt x="514748" y="4282778"/>
                  </a:lnTo>
                  <a:lnTo>
                    <a:pt x="535180" y="4239747"/>
                  </a:lnTo>
                  <a:lnTo>
                    <a:pt x="548012" y="4193019"/>
                  </a:lnTo>
                  <a:lnTo>
                    <a:pt x="552462" y="4143375"/>
                  </a:lnTo>
                  <a:lnTo>
                    <a:pt x="552450" y="38671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6811" y="2731007"/>
              <a:ext cx="4311395" cy="10713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2795" y="2707894"/>
              <a:ext cx="2979673" cy="3963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63317" y="3378454"/>
              <a:ext cx="4307205" cy="3963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1123</Words>
  <Application>Microsoft Office PowerPoint</Application>
  <PresentationFormat>On-screen Show (4:3)</PresentationFormat>
  <Paragraphs>206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Symbol</vt:lpstr>
      <vt:lpstr>Times New Roman</vt:lpstr>
      <vt:lpstr>Trebuchet MS</vt:lpstr>
      <vt:lpstr>Verdana</vt:lpstr>
      <vt:lpstr>Wingdings</vt:lpstr>
      <vt:lpstr>Wingdings 3</vt:lpstr>
      <vt:lpstr>Office Theme</vt:lpstr>
      <vt:lpstr>ALGORITHMS AND</vt:lpstr>
      <vt:lpstr>Program design</vt:lpstr>
      <vt:lpstr>Algorithms</vt:lpstr>
      <vt:lpstr>Informal definition of an algorithm</vt:lpstr>
      <vt:lpstr>Finding the largest integer  among five integers</vt:lpstr>
      <vt:lpstr>Defining actions in Find Largest algorithm</vt:lpstr>
      <vt:lpstr>Algorithm Vs Program</vt:lpstr>
      <vt:lpstr>Algorithm Specification</vt:lpstr>
      <vt:lpstr>PowerPoint Presentation</vt:lpstr>
      <vt:lpstr>Example 1</vt:lpstr>
      <vt:lpstr>Example 2</vt:lpstr>
      <vt:lpstr>Example 3</vt:lpstr>
      <vt:lpstr>Algorithm for Grading</vt:lpstr>
      <vt:lpstr>PowerPoint Presentation</vt:lpstr>
      <vt:lpstr>Advantages Of Algorithm</vt:lpstr>
      <vt:lpstr>Disadvantages Of  Algorithm</vt:lpstr>
      <vt:lpstr>Flowchart</vt:lpstr>
      <vt:lpstr>PowerPoint Presentation</vt:lpstr>
      <vt:lpstr>Flowchart or program  constructs</vt:lpstr>
      <vt:lpstr>Flowchart Constructs</vt:lpstr>
      <vt:lpstr>Flowchart Constructs  (cont..)</vt:lpstr>
      <vt:lpstr>Flowchart Constructs  (cont..)</vt:lpstr>
      <vt:lpstr>Example-1</vt:lpstr>
      <vt:lpstr>Example-1</vt:lpstr>
      <vt:lpstr>Example-2</vt:lpstr>
      <vt:lpstr>Example-2</vt:lpstr>
      <vt:lpstr>Example-3</vt:lpstr>
      <vt:lpstr>Example-3</vt:lpstr>
      <vt:lpstr>Example-4</vt:lpstr>
      <vt:lpstr>Example-4</vt:lpstr>
      <vt:lpstr>Flow Chart`s Limitation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</dc:title>
  <cp:lastModifiedBy>amir khan</cp:lastModifiedBy>
  <cp:revision>4</cp:revision>
  <dcterms:created xsi:type="dcterms:W3CDTF">2020-09-23T12:55:31Z</dcterms:created>
  <dcterms:modified xsi:type="dcterms:W3CDTF">2020-10-06T05:09:46Z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2020-09-23T00:00:00Z</vt:filetime>
  </property>
</Properties>
</file>