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61541"/>
            <a:ext cx="3843654" cy="386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3706" y="461594"/>
            <a:ext cx="165658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65147"/>
            <a:ext cx="8072119" cy="324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bclibrary.org/mousing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keyb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667000"/>
            <a:ext cx="7086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21180">
              <a:lnSpc>
                <a:spcPct val="120100"/>
              </a:lnSpc>
              <a:spcBef>
                <a:spcPts val="95"/>
              </a:spcBef>
            </a:pPr>
            <a:r>
              <a:rPr sz="4000" spc="-5" dirty="0" smtClean="0">
                <a:solidFill>
                  <a:srgbClr val="888888"/>
                </a:solidFill>
                <a:latin typeface="Carlito"/>
                <a:cs typeface="Carlito"/>
              </a:rPr>
              <a:t>COMPUTER</a:t>
            </a:r>
            <a:r>
              <a:rPr sz="4000" spc="-45" dirty="0" smtClean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888888"/>
                </a:solidFill>
                <a:latin typeface="Carlito"/>
                <a:cs typeface="Carlito"/>
              </a:rPr>
              <a:t>BASICS</a:t>
            </a:r>
            <a:endParaRPr sz="4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834" y="461594"/>
            <a:ext cx="18948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</a:t>
            </a:r>
            <a:r>
              <a:rPr spc="10" dirty="0"/>
              <a:t>n</a:t>
            </a:r>
            <a:r>
              <a:rPr dirty="0"/>
              <a:t>i</a:t>
            </a:r>
            <a:r>
              <a:rPr spc="-55" dirty="0"/>
              <a:t>t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534490"/>
            <a:ext cx="58642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b="1" spc="-10" dirty="0">
                <a:latin typeface="Carlito"/>
                <a:cs typeface="Carlito"/>
              </a:rPr>
              <a:t>Monitor</a:t>
            </a:r>
            <a:r>
              <a:rPr sz="2800" spc="-10" dirty="0">
                <a:latin typeface="Carlito"/>
                <a:cs typeface="Carlito"/>
              </a:rPr>
              <a:t>: </a:t>
            </a:r>
            <a:r>
              <a:rPr sz="2800" spc="-20" dirty="0">
                <a:latin typeface="Carlito"/>
                <a:cs typeface="Carlito"/>
              </a:rPr>
              <a:t>displays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text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graphic  information </a:t>
            </a:r>
            <a:r>
              <a:rPr sz="2800" spc="-20" dirty="0">
                <a:latin typeface="Carlito"/>
                <a:cs typeface="Carlito"/>
              </a:rPr>
              <a:t>generated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console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3827" y="3057144"/>
            <a:ext cx="3925824" cy="2997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1" y="186893"/>
            <a:ext cx="23958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Mou</a:t>
            </a:r>
            <a:r>
              <a:rPr spc="5" dirty="0"/>
              <a:t>s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0" y="4572000"/>
            <a:ext cx="18288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1235709"/>
            <a:ext cx="7998460" cy="50196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432434" indent="-342900">
              <a:lnSpc>
                <a:spcPct val="80000"/>
              </a:lnSpc>
              <a:spcBef>
                <a:spcPts val="72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b="1" spc="-5" dirty="0">
                <a:latin typeface="Carlito"/>
                <a:cs typeface="Carlito"/>
              </a:rPr>
              <a:t>Mouse: </a:t>
            </a:r>
            <a:r>
              <a:rPr sz="2600" spc="-5" dirty="0">
                <a:latin typeface="Carlito"/>
                <a:cs typeface="Carlito"/>
              </a:rPr>
              <a:t>pointing device that </a:t>
            </a:r>
            <a:r>
              <a:rPr sz="2600" spc="-10" dirty="0">
                <a:latin typeface="Carlito"/>
                <a:cs typeface="Carlito"/>
              </a:rPr>
              <a:t>allows </a:t>
            </a:r>
            <a:r>
              <a:rPr sz="2600" spc="-15" dirty="0">
                <a:latin typeface="Carlito"/>
                <a:cs typeface="Carlito"/>
              </a:rPr>
              <a:t>you to </a:t>
            </a:r>
            <a:r>
              <a:rPr sz="2600" dirty="0">
                <a:latin typeface="Carlito"/>
                <a:cs typeface="Carlito"/>
              </a:rPr>
              <a:t>select  and </a:t>
            </a:r>
            <a:r>
              <a:rPr sz="2600" spc="-5" dirty="0">
                <a:latin typeface="Carlito"/>
                <a:cs typeface="Carlito"/>
              </a:rPr>
              <a:t>manipulate objects </a:t>
            </a:r>
            <a:r>
              <a:rPr sz="2600" spc="-15" dirty="0">
                <a:latin typeface="Carlito"/>
                <a:cs typeface="Carlito"/>
              </a:rPr>
              <a:t>you </a:t>
            </a:r>
            <a:r>
              <a:rPr sz="2600" spc="-5" dirty="0">
                <a:latin typeface="Carlito"/>
                <a:cs typeface="Carlito"/>
              </a:rPr>
              <a:t>see </a:t>
            </a:r>
            <a:r>
              <a:rPr sz="2600" dirty="0">
                <a:latin typeface="Carlito"/>
                <a:cs typeface="Carlito"/>
              </a:rPr>
              <a:t>on </a:t>
            </a:r>
            <a:r>
              <a:rPr sz="2600" spc="-15" dirty="0">
                <a:latin typeface="Carlito"/>
                <a:cs typeface="Carlito"/>
              </a:rPr>
              <a:t>your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spc="-40" dirty="0">
                <a:latin typeface="Carlito"/>
                <a:cs typeface="Carlito"/>
              </a:rPr>
              <a:t>monitor.</a:t>
            </a:r>
            <a:endParaRPr sz="2600" dirty="0">
              <a:latin typeface="Carlito"/>
              <a:cs typeface="Carlito"/>
            </a:endParaRPr>
          </a:p>
          <a:p>
            <a:pPr marL="756285" marR="150495" lvl="1" indent="-287020">
              <a:lnSpc>
                <a:spcPct val="80000"/>
              </a:lnSpc>
              <a:spcBef>
                <a:spcPts val="5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Left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Click</a:t>
            </a:r>
            <a:r>
              <a:rPr sz="2200" spc="-5" dirty="0">
                <a:latin typeface="Carlito"/>
                <a:cs typeface="Carlito"/>
              </a:rPr>
              <a:t> -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select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place </a:t>
            </a:r>
            <a:r>
              <a:rPr sz="2200" spc="-15" dirty="0">
                <a:latin typeface="Carlito"/>
                <a:cs typeface="Carlito"/>
              </a:rPr>
              <a:t>cursor </a:t>
            </a:r>
            <a:r>
              <a:rPr sz="2200" spc="-10" dirty="0">
                <a:latin typeface="Carlito"/>
                <a:cs typeface="Carlito"/>
              </a:rPr>
              <a:t>where you </a:t>
            </a:r>
            <a:r>
              <a:rPr sz="2200" spc="-15" dirty="0">
                <a:latin typeface="Carlito"/>
                <a:cs typeface="Carlito"/>
              </a:rPr>
              <a:t>want  </a:t>
            </a:r>
            <a:r>
              <a:rPr sz="2200" spc="-5" dirty="0">
                <a:latin typeface="Carlito"/>
                <a:cs typeface="Carlito"/>
              </a:rPr>
              <a:t>it on </a:t>
            </a:r>
            <a:r>
              <a:rPr sz="2200" spc="-10" dirty="0">
                <a:latin typeface="Carlito"/>
                <a:cs typeface="Carlito"/>
              </a:rPr>
              <a:t>the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page</a:t>
            </a:r>
            <a:endParaRPr sz="2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Double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Click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-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open 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program</a:t>
            </a:r>
            <a:endParaRPr sz="2200" dirty="0">
              <a:latin typeface="Carlito"/>
              <a:cs typeface="Carlito"/>
            </a:endParaRPr>
          </a:p>
          <a:p>
            <a:pPr marL="756285" marR="467995" lvl="1" indent="-287020">
              <a:lnSpc>
                <a:spcPts val="211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Drag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Drop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-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pick </a:t>
            </a:r>
            <a:r>
              <a:rPr sz="2200" spc="-5" dirty="0">
                <a:latin typeface="Carlito"/>
                <a:cs typeface="Carlito"/>
              </a:rPr>
              <a:t>up and </a:t>
            </a:r>
            <a:r>
              <a:rPr sz="2200" spc="-15" dirty="0">
                <a:latin typeface="Carlito"/>
                <a:cs typeface="Carlito"/>
              </a:rPr>
              <a:t>move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picture or  </a:t>
            </a:r>
            <a:r>
              <a:rPr sz="2200" spc="-5" dirty="0">
                <a:latin typeface="Carlito"/>
                <a:cs typeface="Carlito"/>
              </a:rPr>
              <a:t>object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another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area</a:t>
            </a:r>
            <a:endParaRPr sz="2200" dirty="0">
              <a:latin typeface="Carlito"/>
              <a:cs typeface="Carlito"/>
            </a:endParaRPr>
          </a:p>
          <a:p>
            <a:pPr marL="756285" marR="180975" lvl="1" indent="-287020">
              <a:lnSpc>
                <a:spcPts val="2110"/>
              </a:lnSpc>
              <a:spcBef>
                <a:spcPts val="5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Click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and </a:t>
            </a:r>
            <a:r>
              <a:rPr sz="22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drag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-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select </a:t>
            </a:r>
            <a:r>
              <a:rPr sz="2200" spc="-5" dirty="0">
                <a:latin typeface="Carlito"/>
                <a:cs typeface="Carlito"/>
              </a:rPr>
              <a:t>multiple </a:t>
            </a:r>
            <a:r>
              <a:rPr sz="2200" spc="-10" dirty="0">
                <a:latin typeface="Carlito"/>
                <a:cs typeface="Carlito"/>
              </a:rPr>
              <a:t>items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highlight  </a:t>
            </a:r>
            <a:r>
              <a:rPr sz="2200" spc="-20" dirty="0">
                <a:latin typeface="Carlito"/>
                <a:cs typeface="Carlito"/>
              </a:rPr>
              <a:t>text</a:t>
            </a:r>
            <a:endParaRPr sz="2200" dirty="0">
              <a:latin typeface="Carlito"/>
              <a:cs typeface="Carlito"/>
            </a:endParaRPr>
          </a:p>
          <a:p>
            <a:pPr marL="756285" marR="5080" lvl="1" indent="-287020">
              <a:lnSpc>
                <a:spcPts val="212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Right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Click</a:t>
            </a:r>
            <a:r>
              <a:rPr sz="2200" spc="-5" dirty="0">
                <a:latin typeface="Carlito"/>
                <a:cs typeface="Carlito"/>
              </a:rPr>
              <a:t> - </a:t>
            </a:r>
            <a:r>
              <a:rPr sz="2200" spc="-10" dirty="0">
                <a:latin typeface="Carlito"/>
                <a:cs typeface="Carlito"/>
              </a:rPr>
              <a:t>gives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drop </a:t>
            </a:r>
            <a:r>
              <a:rPr sz="2200" spc="-10" dirty="0">
                <a:latin typeface="Carlito"/>
                <a:cs typeface="Carlito"/>
              </a:rPr>
              <a:t>down </a:t>
            </a:r>
            <a:r>
              <a:rPr sz="2200" spc="-5" dirty="0">
                <a:latin typeface="Carlito"/>
                <a:cs typeface="Carlito"/>
              </a:rPr>
              <a:t>menu of options specific </a:t>
            </a:r>
            <a:r>
              <a:rPr sz="2200" spc="-15" dirty="0">
                <a:latin typeface="Carlito"/>
                <a:cs typeface="Carlito"/>
              </a:rPr>
              <a:t>to 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05" dirty="0">
                <a:latin typeface="Arial"/>
                <a:cs typeface="Arial"/>
              </a:rPr>
              <a:t>task </a:t>
            </a:r>
            <a:r>
              <a:rPr sz="2200" spc="-65" dirty="0">
                <a:latin typeface="Arial"/>
                <a:cs typeface="Arial"/>
              </a:rPr>
              <a:t>you’re </a:t>
            </a:r>
            <a:r>
              <a:rPr sz="2200" spc="-35" dirty="0">
                <a:latin typeface="Arial"/>
                <a:cs typeface="Arial"/>
              </a:rPr>
              <a:t>trying </a:t>
            </a:r>
            <a:r>
              <a:rPr sz="2200" spc="15" dirty="0">
                <a:latin typeface="Arial"/>
                <a:cs typeface="Arial"/>
              </a:rPr>
              <a:t>to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perform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  <a:p>
            <a:pPr marL="98425" marR="2534920">
              <a:lnSpc>
                <a:spcPct val="100000"/>
              </a:lnSpc>
              <a:spcBef>
                <a:spcPts val="5"/>
              </a:spcBef>
            </a:pPr>
            <a:r>
              <a:rPr sz="2800" spc="-13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practice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a mouse, </a:t>
            </a:r>
            <a:r>
              <a:rPr sz="2800" spc="-15" dirty="0">
                <a:latin typeface="Carlito"/>
                <a:cs typeface="Carlito"/>
              </a:rPr>
              <a:t>go to: 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pbclibrary.org/mousing/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461594"/>
            <a:ext cx="306997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Keyboard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825"/>
            <a:ext cx="4036060" cy="4343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41910" indent="-342900">
              <a:lnSpc>
                <a:spcPct val="80000"/>
              </a:lnSpc>
              <a:spcBef>
                <a:spcPts val="6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5" dirty="0">
                <a:latin typeface="Carlito"/>
                <a:cs typeface="Carlito"/>
              </a:rPr>
              <a:t>Keyboard</a:t>
            </a:r>
            <a:r>
              <a:rPr sz="2400" spc="-15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keyboard  </a:t>
            </a:r>
            <a:r>
              <a:rPr sz="2400" spc="-10" dirty="0">
                <a:latin typeface="Carlito"/>
                <a:cs typeface="Carlito"/>
              </a:rPr>
              <a:t>allows you </a:t>
            </a:r>
            <a:r>
              <a:rPr sz="2400" spc="-15" dirty="0">
                <a:latin typeface="Carlito"/>
                <a:cs typeface="Carlito"/>
              </a:rPr>
              <a:t>to enter letters,  </a:t>
            </a:r>
            <a:r>
              <a:rPr sz="2400" spc="-10" dirty="0">
                <a:latin typeface="Carlito"/>
                <a:cs typeface="Carlito"/>
              </a:rPr>
              <a:t>numbers, symbols,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commands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10" dirty="0">
                <a:latin typeface="Carlito"/>
                <a:cs typeface="Carlito"/>
              </a:rPr>
              <a:t>your  </a:t>
            </a:r>
            <a:r>
              <a:rPr sz="2400" spc="-35" dirty="0">
                <a:latin typeface="Carlito"/>
                <a:cs typeface="Carlito"/>
              </a:rPr>
              <a:t>computer.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"/>
            </a:pPr>
            <a:endParaRPr sz="2800" dirty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Keyboards </a:t>
            </a:r>
            <a:r>
              <a:rPr sz="2400" dirty="0">
                <a:latin typeface="Carlito"/>
                <a:cs typeface="Carlito"/>
              </a:rPr>
              <a:t>and Mice </a:t>
            </a:r>
            <a:r>
              <a:rPr sz="2400" spc="-15" dirty="0">
                <a:latin typeface="Carlito"/>
                <a:cs typeface="Carlito"/>
              </a:rPr>
              <a:t>are  </a:t>
            </a:r>
            <a:r>
              <a:rPr sz="2400" spc="-10" dirty="0">
                <a:latin typeface="Carlito"/>
                <a:cs typeface="Carlito"/>
              </a:rPr>
              <a:t>universal </a:t>
            </a:r>
            <a:r>
              <a:rPr sz="2400" spc="-5" dirty="0">
                <a:latin typeface="Carlito"/>
                <a:cs typeface="Carlito"/>
              </a:rPr>
              <a:t>meaning </a:t>
            </a:r>
            <a:r>
              <a:rPr sz="2400" spc="-10" dirty="0">
                <a:latin typeface="Carlito"/>
                <a:cs typeface="Carlito"/>
              </a:rPr>
              <a:t>that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any  </a:t>
            </a:r>
            <a:r>
              <a:rPr sz="2400" dirty="0">
                <a:latin typeface="Carlito"/>
                <a:cs typeface="Carlito"/>
              </a:rPr>
              <a:t>kind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plugged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computer </a:t>
            </a:r>
            <a:r>
              <a:rPr sz="2400" dirty="0">
                <a:latin typeface="Carlito"/>
                <a:cs typeface="Carlito"/>
              </a:rPr>
              <a:t>and will </a:t>
            </a:r>
            <a:r>
              <a:rPr sz="2400" spc="-10" dirty="0">
                <a:latin typeface="Carlito"/>
                <a:cs typeface="Carlito"/>
              </a:rPr>
              <a:t>work.  </a:t>
            </a:r>
            <a:r>
              <a:rPr sz="2400" spc="-5" dirty="0">
                <a:latin typeface="Carlito"/>
                <a:cs typeface="Carlito"/>
              </a:rPr>
              <a:t>QWERTY </a:t>
            </a:r>
            <a:r>
              <a:rPr sz="2400" spc="-25" dirty="0">
                <a:latin typeface="Carlito"/>
                <a:cs typeface="Carlito"/>
              </a:rPr>
              <a:t>refers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the  </a:t>
            </a:r>
            <a:r>
              <a:rPr sz="2400" spc="-15" dirty="0">
                <a:latin typeface="Carlito"/>
                <a:cs typeface="Carlito"/>
              </a:rPr>
              <a:t>standard </a:t>
            </a:r>
            <a:r>
              <a:rPr sz="2400" dirty="0">
                <a:latin typeface="Carlito"/>
                <a:cs typeface="Carlito"/>
              </a:rPr>
              <a:t>US </a:t>
            </a:r>
            <a:r>
              <a:rPr sz="2400" spc="-20" dirty="0">
                <a:latin typeface="Carlito"/>
                <a:cs typeface="Carlito"/>
              </a:rPr>
              <a:t>keyboard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25" dirty="0">
                <a:latin typeface="Carlito"/>
                <a:cs typeface="Carlito"/>
              </a:rPr>
              <a:t>refers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first </a:t>
            </a:r>
            <a:r>
              <a:rPr sz="2400" spc="-5" dirty="0">
                <a:latin typeface="Carlito"/>
                <a:cs typeface="Carlito"/>
              </a:rPr>
              <a:t>six </a:t>
            </a:r>
            <a:r>
              <a:rPr sz="2400" spc="-15" dirty="0">
                <a:latin typeface="Carlito"/>
                <a:cs typeface="Carlito"/>
              </a:rPr>
              <a:t>letters 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keyboard.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2438400"/>
            <a:ext cx="3048000" cy="1722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2951"/>
            <a:ext cx="57696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Keyboard</a:t>
            </a:r>
            <a:r>
              <a:rPr spc="-80" dirty="0"/>
              <a:t> </a:t>
            </a:r>
            <a:r>
              <a:rPr spc="-15" dirty="0"/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05230"/>
            <a:ext cx="4724400" cy="267509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6985" indent="-342900">
              <a:lnSpc>
                <a:spcPct val="90100"/>
              </a:lnSpc>
              <a:spcBef>
                <a:spcPts val="34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Tab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indent </a:t>
            </a:r>
            <a:r>
              <a:rPr sz="2000" spc="-10" dirty="0">
                <a:latin typeface="Carlito"/>
                <a:cs typeface="Carlito"/>
              </a:rPr>
              <a:t>paragraphs </a:t>
            </a:r>
            <a:r>
              <a:rPr sz="2000" spc="-5" dirty="0">
                <a:latin typeface="Carlito"/>
                <a:cs typeface="Carlito"/>
              </a:rPr>
              <a:t>by  moving </a:t>
            </a:r>
            <a:r>
              <a:rPr sz="2000" spc="-10" dirty="0">
                <a:latin typeface="Carlito"/>
                <a:cs typeface="Carlito"/>
              </a:rPr>
              <a:t>your cursor over ten </a:t>
            </a:r>
            <a:r>
              <a:rPr sz="2000" dirty="0">
                <a:latin typeface="Carlito"/>
                <a:cs typeface="Carlito"/>
              </a:rPr>
              <a:t>spaces </a:t>
            </a:r>
            <a:r>
              <a:rPr sz="2000" spc="-5" dirty="0">
                <a:latin typeface="Carlito"/>
                <a:cs typeface="Carlito"/>
              </a:rPr>
              <a:t>or 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move from </a:t>
            </a:r>
            <a:r>
              <a:rPr sz="2000" spc="-5" dirty="0">
                <a:latin typeface="Carlito"/>
                <a:cs typeface="Carlito"/>
              </a:rPr>
              <a:t>field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field </a:t>
            </a:r>
            <a:r>
              <a:rPr sz="2000" dirty="0">
                <a:latin typeface="Carlito"/>
                <a:cs typeface="Carlito"/>
              </a:rPr>
              <a:t>in a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form</a:t>
            </a:r>
            <a:endParaRPr sz="2000" dirty="0">
              <a:latin typeface="Carlito"/>
              <a:cs typeface="Carlito"/>
            </a:endParaRPr>
          </a:p>
          <a:p>
            <a:pPr marL="355600" marR="258445" indent="-342900">
              <a:lnSpc>
                <a:spcPts val="2160"/>
              </a:lnSpc>
              <a:spcBef>
                <a:spcPts val="509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Caps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Lock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15" dirty="0">
                <a:latin typeface="Carlito"/>
                <a:cs typeface="Carlito"/>
              </a:rPr>
              <a:t>makes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15" dirty="0">
                <a:latin typeface="Carlito"/>
                <a:cs typeface="Carlito"/>
              </a:rPr>
              <a:t>letters </a:t>
            </a:r>
            <a:r>
              <a:rPr sz="2000" spc="-5" dirty="0">
                <a:latin typeface="Carlito"/>
                <a:cs typeface="Carlito"/>
              </a:rPr>
              <a:t>capital  until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dirty="0">
                <a:latin typeface="Carlito"/>
                <a:cs typeface="Carlito"/>
              </a:rPr>
              <a:t>turn </a:t>
            </a:r>
            <a:r>
              <a:rPr sz="2000" spc="-5" dirty="0">
                <a:latin typeface="Carlito"/>
                <a:cs typeface="Carlito"/>
              </a:rPr>
              <a:t>it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off</a:t>
            </a:r>
            <a:endParaRPr sz="2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90000"/>
              </a:lnSpc>
              <a:spcBef>
                <a:spcPts val="45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Shift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10" dirty="0">
                <a:latin typeface="Carlito"/>
                <a:cs typeface="Carlito"/>
              </a:rPr>
              <a:t>allows you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capitalize </a:t>
            </a:r>
            <a:r>
              <a:rPr sz="2000" spc="-15" dirty="0">
                <a:latin typeface="Carlito"/>
                <a:cs typeface="Carlito"/>
              </a:rPr>
              <a:t>letters  </a:t>
            </a:r>
            <a:r>
              <a:rPr sz="2000" spc="-5" dirty="0">
                <a:latin typeface="Carlito"/>
                <a:cs typeface="Carlito"/>
              </a:rPr>
              <a:t>when </a:t>
            </a:r>
            <a:r>
              <a:rPr sz="2000" spc="-10" dirty="0">
                <a:latin typeface="Carlito"/>
                <a:cs typeface="Carlito"/>
              </a:rPr>
              <a:t>pressed </a:t>
            </a:r>
            <a:r>
              <a:rPr sz="2000" spc="-5" dirty="0">
                <a:latin typeface="Carlito"/>
                <a:cs typeface="Carlito"/>
              </a:rPr>
              <a:t>down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allows you to  </a:t>
            </a:r>
            <a:r>
              <a:rPr sz="2000" dirty="0">
                <a:latin typeface="Carlito"/>
                <a:cs typeface="Carlito"/>
              </a:rPr>
              <a:t>access the </a:t>
            </a:r>
            <a:r>
              <a:rPr sz="2000" spc="-5" dirty="0">
                <a:latin typeface="Carlito"/>
                <a:cs typeface="Carlito"/>
              </a:rPr>
              <a:t>secondary </a:t>
            </a:r>
            <a:r>
              <a:rPr sz="2000" dirty="0">
                <a:latin typeface="Carlito"/>
                <a:cs typeface="Carlito"/>
              </a:rPr>
              <a:t>function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your  </a:t>
            </a:r>
            <a:r>
              <a:rPr sz="2000" spc="-5" dirty="0">
                <a:latin typeface="Carlito"/>
                <a:cs typeface="Carlito"/>
              </a:rPr>
              <a:t>computer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keys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7970" y="6477914"/>
            <a:ext cx="98869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By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Angie</a:t>
            </a:r>
            <a:r>
              <a:rPr sz="1200" spc="-9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Moore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962400"/>
            <a:ext cx="9048750" cy="2895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8828" y="1208278"/>
            <a:ext cx="3806572" cy="257288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39370" indent="-342900">
              <a:lnSpc>
                <a:spcPts val="2050"/>
              </a:lnSpc>
              <a:spcBef>
                <a:spcPts val="35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Space Bar</a:t>
            </a:r>
            <a:r>
              <a:rPr sz="1900" b="1" spc="-5" dirty="0">
                <a:latin typeface="Carlito"/>
                <a:cs typeface="Carlito"/>
              </a:rPr>
              <a:t> </a:t>
            </a:r>
            <a:r>
              <a:rPr sz="1900" spc="-114" dirty="0">
                <a:latin typeface="Arial"/>
                <a:cs typeface="Arial"/>
              </a:rPr>
              <a:t>– </a:t>
            </a:r>
            <a:r>
              <a:rPr sz="1900" spc="-5" dirty="0">
                <a:latin typeface="Carlito"/>
                <a:cs typeface="Carlito"/>
              </a:rPr>
              <a:t>adds </a:t>
            </a:r>
            <a:r>
              <a:rPr sz="1900" spc="-10" dirty="0">
                <a:latin typeface="Carlito"/>
                <a:cs typeface="Carlito"/>
              </a:rPr>
              <a:t>one blank </a:t>
            </a:r>
            <a:r>
              <a:rPr sz="1900" spc="-5" dirty="0">
                <a:latin typeface="Carlito"/>
                <a:cs typeface="Carlito"/>
              </a:rPr>
              <a:t>space  </a:t>
            </a:r>
            <a:r>
              <a:rPr sz="1900" spc="-10" dirty="0">
                <a:latin typeface="Carlito"/>
                <a:cs typeface="Carlito"/>
              </a:rPr>
              <a:t>between </a:t>
            </a:r>
            <a:r>
              <a:rPr sz="1900" spc="-5" dirty="0">
                <a:latin typeface="Carlito"/>
                <a:cs typeface="Carlito"/>
              </a:rPr>
              <a:t>objects</a:t>
            </a:r>
            <a:endParaRPr sz="1900" dirty="0">
              <a:latin typeface="Carlito"/>
              <a:cs typeface="Carlito"/>
            </a:endParaRPr>
          </a:p>
          <a:p>
            <a:pPr marL="355600" indent="-342900">
              <a:lnSpc>
                <a:spcPts val="2165"/>
              </a:lnSpc>
              <a:spcBef>
                <a:spcPts val="20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Windows </a:t>
            </a:r>
            <a:r>
              <a:rPr sz="1900" b="1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Key</a:t>
            </a:r>
            <a:r>
              <a:rPr sz="1900" b="1" spc="-20" dirty="0">
                <a:latin typeface="Carlito"/>
                <a:cs typeface="Carlito"/>
              </a:rPr>
              <a:t> </a:t>
            </a:r>
            <a:r>
              <a:rPr sz="1900" spc="-114" dirty="0">
                <a:latin typeface="Arial"/>
                <a:cs typeface="Arial"/>
              </a:rPr>
              <a:t>– </a:t>
            </a:r>
            <a:r>
              <a:rPr sz="1900" spc="-5" dirty="0">
                <a:latin typeface="Carlito"/>
                <a:cs typeface="Carlito"/>
              </a:rPr>
              <a:t>open and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closes</a:t>
            </a:r>
            <a:endParaRPr sz="1900" dirty="0">
              <a:latin typeface="Carlito"/>
              <a:cs typeface="Carlito"/>
            </a:endParaRPr>
          </a:p>
          <a:p>
            <a:pPr marL="355600">
              <a:lnSpc>
                <a:spcPts val="2165"/>
              </a:lnSpc>
            </a:pPr>
            <a:r>
              <a:rPr sz="1900" spc="-10" dirty="0">
                <a:latin typeface="Carlito"/>
                <a:cs typeface="Carlito"/>
              </a:rPr>
              <a:t>your windows </a:t>
            </a:r>
            <a:r>
              <a:rPr sz="1900" spc="-15" dirty="0">
                <a:latin typeface="Carlito"/>
                <a:cs typeface="Carlito"/>
              </a:rPr>
              <a:t>start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menu</a:t>
            </a:r>
            <a:endParaRPr sz="1900" dirty="0">
              <a:latin typeface="Carlito"/>
              <a:cs typeface="Carlito"/>
            </a:endParaRPr>
          </a:p>
          <a:p>
            <a:pPr marL="355600" marR="5080" indent="-342900">
              <a:lnSpc>
                <a:spcPct val="90000"/>
              </a:lnSpc>
              <a:spcBef>
                <a:spcPts val="45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Enter</a:t>
            </a:r>
            <a:r>
              <a:rPr sz="1900" b="1" spc="-10" dirty="0">
                <a:latin typeface="Carlito"/>
                <a:cs typeface="Carlito"/>
              </a:rPr>
              <a:t> </a:t>
            </a:r>
            <a:r>
              <a:rPr sz="1900" spc="-114" dirty="0">
                <a:latin typeface="Arial"/>
                <a:cs typeface="Arial"/>
              </a:rPr>
              <a:t>– </a:t>
            </a:r>
            <a:r>
              <a:rPr sz="1900" spc="-10" dirty="0">
                <a:latin typeface="Carlito"/>
                <a:cs typeface="Carlito"/>
              </a:rPr>
              <a:t>starts </a:t>
            </a: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0" dirty="0">
                <a:latin typeface="Carlito"/>
                <a:cs typeface="Carlito"/>
              </a:rPr>
              <a:t>new line or  </a:t>
            </a:r>
            <a:r>
              <a:rPr sz="1900" spc="-55" dirty="0">
                <a:latin typeface="Arial"/>
                <a:cs typeface="Arial"/>
              </a:rPr>
              <a:t>functions </a:t>
            </a:r>
            <a:r>
              <a:rPr sz="1900" spc="-180" dirty="0">
                <a:latin typeface="Arial"/>
                <a:cs typeface="Arial"/>
              </a:rPr>
              <a:t>as </a:t>
            </a:r>
            <a:r>
              <a:rPr sz="1900" spc="-25" dirty="0">
                <a:latin typeface="Arial"/>
                <a:cs typeface="Arial"/>
              </a:rPr>
              <a:t>the </a:t>
            </a:r>
            <a:r>
              <a:rPr sz="1900" spc="-15" dirty="0">
                <a:latin typeface="Arial"/>
                <a:cs typeface="Arial"/>
              </a:rPr>
              <a:t>“Go” </a:t>
            </a:r>
            <a:r>
              <a:rPr sz="1900" spc="-125" dirty="0">
                <a:latin typeface="Arial"/>
                <a:cs typeface="Arial"/>
              </a:rPr>
              <a:t>key </a:t>
            </a:r>
            <a:r>
              <a:rPr sz="1900" spc="-65" dirty="0">
                <a:latin typeface="Arial"/>
                <a:cs typeface="Arial"/>
              </a:rPr>
              <a:t>when  </a:t>
            </a:r>
            <a:r>
              <a:rPr sz="1900" spc="-15" dirty="0">
                <a:latin typeface="Carlito"/>
                <a:cs typeface="Carlito"/>
              </a:rPr>
              <a:t>navigating to </a:t>
            </a: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0" dirty="0">
                <a:latin typeface="Carlito"/>
                <a:cs typeface="Carlito"/>
              </a:rPr>
              <a:t>website, opening </a:t>
            </a:r>
            <a:r>
              <a:rPr sz="1900" spc="-5" dirty="0">
                <a:latin typeface="Carlito"/>
                <a:cs typeface="Carlito"/>
              </a:rPr>
              <a:t>a  </a:t>
            </a:r>
            <a:r>
              <a:rPr sz="1900" spc="-15" dirty="0">
                <a:latin typeface="Carlito"/>
                <a:cs typeface="Carlito"/>
              </a:rPr>
              <a:t>program,</a:t>
            </a:r>
            <a:r>
              <a:rPr sz="190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etc.</a:t>
            </a:r>
            <a:endParaRPr sz="19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61594"/>
            <a:ext cx="630046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Keyboard</a:t>
            </a:r>
            <a:r>
              <a:rPr spc="-80" dirty="0"/>
              <a:t> </a:t>
            </a:r>
            <a:r>
              <a:rPr spc="-15" dirty="0"/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33830"/>
            <a:ext cx="4145915" cy="1824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Backspace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10" dirty="0">
                <a:latin typeface="Carlito"/>
                <a:cs typeface="Carlito"/>
              </a:rPr>
              <a:t>erases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object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left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cursor</a:t>
            </a:r>
            <a:endParaRPr sz="2000">
              <a:latin typeface="Carlito"/>
              <a:cs typeface="Carlito"/>
            </a:endParaRPr>
          </a:p>
          <a:p>
            <a:pPr marL="355600" marR="407034" indent="-342900">
              <a:lnSpc>
                <a:spcPts val="2160"/>
              </a:lnSpc>
              <a:spcBef>
                <a:spcPts val="509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Delete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10" dirty="0">
                <a:latin typeface="Carlito"/>
                <a:cs typeface="Carlito"/>
              </a:rPr>
              <a:t>erases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object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right 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cursor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280"/>
              </a:lnSpc>
              <a:spcBef>
                <a:spcPts val="204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Home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10" dirty="0">
                <a:latin typeface="Carlito"/>
                <a:cs typeface="Carlito"/>
              </a:rPr>
              <a:t>moves your cursor to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ts val="2280"/>
              </a:lnSpc>
            </a:pPr>
            <a:r>
              <a:rPr sz="2000" spc="-15" dirty="0">
                <a:latin typeface="Carlito"/>
                <a:cs typeface="Carlito"/>
              </a:rPr>
              <a:t>front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your line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text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4" y="1433830"/>
            <a:ext cx="3959225" cy="21422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End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10" dirty="0">
                <a:latin typeface="Carlito"/>
                <a:cs typeface="Carlito"/>
              </a:rPr>
              <a:t>moves </a:t>
            </a:r>
            <a:r>
              <a:rPr sz="2000" spc="-5" dirty="0">
                <a:latin typeface="Carlito"/>
                <a:cs typeface="Carlito"/>
              </a:rPr>
              <a:t>your </a:t>
            </a:r>
            <a:r>
              <a:rPr sz="2000" spc="-10" dirty="0">
                <a:latin typeface="Carlito"/>
                <a:cs typeface="Carlito"/>
              </a:rPr>
              <a:t>cursor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</a:p>
          <a:p>
            <a:pPr marL="355600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end of </a:t>
            </a:r>
            <a:r>
              <a:rPr sz="2000" spc="-5" dirty="0">
                <a:latin typeface="Carlito"/>
                <a:cs typeface="Carlito"/>
              </a:rPr>
              <a:t>your line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text</a:t>
            </a:r>
            <a:endParaRPr sz="2000" dirty="0">
              <a:latin typeface="Carlito"/>
              <a:cs typeface="Carlito"/>
            </a:endParaRPr>
          </a:p>
          <a:p>
            <a:pPr marL="355600" marR="10160" indent="-343535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Insert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5" dirty="0">
                <a:latin typeface="Carlito"/>
                <a:cs typeface="Carlito"/>
              </a:rPr>
              <a:t>allows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replace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15" dirty="0">
                <a:latin typeface="Carlito"/>
                <a:cs typeface="Carlito"/>
              </a:rPr>
              <a:t>word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another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writing  </a:t>
            </a:r>
            <a:r>
              <a:rPr sz="2000" spc="-10" dirty="0">
                <a:latin typeface="Carlito"/>
                <a:cs typeface="Carlito"/>
              </a:rPr>
              <a:t>over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it</a:t>
            </a:r>
          </a:p>
          <a:p>
            <a:pPr marL="355600" marR="1040130" indent="-343535">
              <a:lnSpc>
                <a:spcPts val="216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ww</a:t>
            </a:r>
            <a:r>
              <a:rPr sz="2000" u="heavy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sz="20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ty</a:t>
            </a:r>
            <a:r>
              <a:rPr sz="20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p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ing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w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eb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.</a:t>
            </a:r>
            <a:r>
              <a:rPr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c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om </a:t>
            </a:r>
            <a:r>
              <a:rPr sz="20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www.keybr.com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8694" y="6427114"/>
            <a:ext cx="1085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By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Angela</a:t>
            </a:r>
            <a:r>
              <a:rPr sz="1200" spc="-6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Moore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733800"/>
            <a:ext cx="9110352" cy="292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604951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Printers/Speakers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123189" indent="-342900">
              <a:lnSpc>
                <a:spcPct val="801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b="1" spc="-10" dirty="0">
                <a:latin typeface="Carlito"/>
                <a:cs typeface="Carlito"/>
              </a:rPr>
              <a:t>Printer: </a:t>
            </a:r>
            <a:r>
              <a:rPr spc="-5" dirty="0"/>
              <a:t>device that reproduces  </a:t>
            </a:r>
            <a:r>
              <a:rPr spc="-20" dirty="0"/>
              <a:t>text </a:t>
            </a:r>
            <a:r>
              <a:rPr dirty="0"/>
              <a:t>and </a:t>
            </a:r>
            <a:r>
              <a:rPr spc="-5" dirty="0"/>
              <a:t>pictures that </a:t>
            </a:r>
            <a:r>
              <a:rPr spc="-10" dirty="0"/>
              <a:t>you </a:t>
            </a:r>
            <a:r>
              <a:rPr spc="-15" dirty="0"/>
              <a:t>create  </a:t>
            </a:r>
            <a:r>
              <a:rPr spc="-5" dirty="0"/>
              <a:t>on</a:t>
            </a:r>
            <a:r>
              <a:rPr spc="-40" dirty="0"/>
              <a:t> </a:t>
            </a:r>
            <a:r>
              <a:rPr dirty="0"/>
              <a:t>paper</a:t>
            </a: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Inkjet</a:t>
            </a:r>
            <a:r>
              <a:rPr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Printer:</a:t>
            </a:r>
          </a:p>
          <a:p>
            <a:pPr marL="603885" lvl="1" indent="-134620">
              <a:lnSpc>
                <a:spcPct val="100000"/>
              </a:lnSpc>
              <a:buChar char="-"/>
              <a:tabLst>
                <a:tab pos="604520" algn="l"/>
              </a:tabLst>
            </a:pPr>
            <a:r>
              <a:rPr sz="2000" spc="-10" dirty="0">
                <a:latin typeface="Carlito"/>
                <a:cs typeface="Carlito"/>
              </a:rPr>
              <a:t>Most </a:t>
            </a:r>
            <a:r>
              <a:rPr sz="2000" spc="-25" dirty="0">
                <a:latin typeface="Carlito"/>
                <a:cs typeface="Carlito"/>
              </a:rPr>
              <a:t>popular, </a:t>
            </a:r>
            <a:r>
              <a:rPr sz="2000" spc="-10" dirty="0">
                <a:latin typeface="Carlito"/>
                <a:cs typeface="Carlito"/>
              </a:rPr>
              <a:t>least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expensive</a:t>
            </a:r>
            <a:endParaRPr sz="2000">
              <a:latin typeface="Carlito"/>
              <a:cs typeface="Carlito"/>
            </a:endParaRPr>
          </a:p>
          <a:p>
            <a:pPr marL="603885" lvl="1" indent="-134620">
              <a:lnSpc>
                <a:spcPct val="100000"/>
              </a:lnSpc>
              <a:buChar char="-"/>
              <a:tabLst>
                <a:tab pos="604520" algn="l"/>
              </a:tabLst>
            </a:pPr>
            <a:r>
              <a:rPr sz="2000" spc="-5" dirty="0">
                <a:latin typeface="Carlito"/>
                <a:cs typeface="Carlito"/>
              </a:rPr>
              <a:t>Occasional printing (Home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use)</a:t>
            </a:r>
            <a:endParaRPr sz="2000">
              <a:latin typeface="Carlito"/>
              <a:cs typeface="Carlito"/>
            </a:endParaRPr>
          </a:p>
          <a:p>
            <a:pPr marL="603885" lvl="1" indent="-135890">
              <a:lnSpc>
                <a:spcPct val="100000"/>
              </a:lnSpc>
              <a:buChar char="-"/>
              <a:tabLst>
                <a:tab pos="604520" algn="l"/>
              </a:tabLst>
            </a:pPr>
            <a:r>
              <a:rPr sz="2000" spc="-5" dirty="0">
                <a:latin typeface="Carlito"/>
                <a:cs typeface="Carlito"/>
              </a:rPr>
              <a:t>Uses </a:t>
            </a:r>
            <a:r>
              <a:rPr sz="2000" spc="-10" dirty="0">
                <a:latin typeface="Carlito"/>
                <a:cs typeface="Carlito"/>
              </a:rPr>
              <a:t>print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cartridges</a:t>
            </a:r>
            <a:endParaRPr sz="2000">
              <a:latin typeface="Carlito"/>
              <a:cs typeface="Carlito"/>
            </a:endParaRPr>
          </a:p>
          <a:p>
            <a:pPr marL="660400" lvl="2" indent="-136525">
              <a:lnSpc>
                <a:spcPct val="100000"/>
              </a:lnSpc>
              <a:buChar char="-"/>
              <a:tabLst>
                <a:tab pos="661035" algn="l"/>
              </a:tabLst>
            </a:pPr>
            <a:r>
              <a:rPr sz="2000" spc="-5" dirty="0">
                <a:latin typeface="Carlito"/>
                <a:cs typeface="Carlito"/>
              </a:rPr>
              <a:t>Decent </a:t>
            </a:r>
            <a:r>
              <a:rPr sz="2000" dirty="0">
                <a:latin typeface="Carlito"/>
                <a:cs typeface="Carlito"/>
              </a:rPr>
              <a:t>quality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image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Laser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Printer</a:t>
            </a:r>
          </a:p>
          <a:p>
            <a:pPr marL="603885" lvl="1" indent="-134620">
              <a:lnSpc>
                <a:spcPct val="100000"/>
              </a:lnSpc>
              <a:buChar char="-"/>
              <a:tabLst>
                <a:tab pos="604520" algn="l"/>
              </a:tabLst>
            </a:pPr>
            <a:r>
              <a:rPr sz="2000" spc="-5" dirty="0">
                <a:latin typeface="Carlito"/>
                <a:cs typeface="Carlito"/>
              </a:rPr>
              <a:t>More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expensive</a:t>
            </a:r>
            <a:endParaRPr sz="2000">
              <a:latin typeface="Carlito"/>
              <a:cs typeface="Carlito"/>
            </a:endParaRPr>
          </a:p>
          <a:p>
            <a:pPr marL="603885" lvl="1" indent="-135890">
              <a:lnSpc>
                <a:spcPct val="100000"/>
              </a:lnSpc>
              <a:buChar char="-"/>
              <a:tabLst>
                <a:tab pos="604520" algn="l"/>
              </a:tabLst>
            </a:pPr>
            <a:r>
              <a:rPr sz="2000" spc="-10" dirty="0">
                <a:latin typeface="Carlito"/>
                <a:cs typeface="Carlito"/>
              </a:rPr>
              <a:t>Extensive </a:t>
            </a:r>
            <a:r>
              <a:rPr sz="2000" spc="-5" dirty="0">
                <a:latin typeface="Carlito"/>
                <a:cs typeface="Carlito"/>
              </a:rPr>
              <a:t>Printing (Office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use)</a:t>
            </a:r>
            <a:endParaRPr sz="2000">
              <a:latin typeface="Carlito"/>
              <a:cs typeface="Carlito"/>
            </a:endParaRPr>
          </a:p>
          <a:p>
            <a:pPr marL="603885" lvl="1" indent="-135890">
              <a:lnSpc>
                <a:spcPct val="100000"/>
              </a:lnSpc>
              <a:buChar char="-"/>
              <a:tabLst>
                <a:tab pos="604520" algn="l"/>
              </a:tabLst>
            </a:pPr>
            <a:r>
              <a:rPr sz="2000" spc="-5" dirty="0">
                <a:latin typeface="Carlito"/>
                <a:cs typeface="Carlito"/>
              </a:rPr>
              <a:t>Uses </a:t>
            </a:r>
            <a:r>
              <a:rPr sz="2000" spc="-10" dirty="0">
                <a:latin typeface="Carlito"/>
                <a:cs typeface="Carlito"/>
              </a:rPr>
              <a:t>toner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cartridges</a:t>
            </a:r>
            <a:endParaRPr sz="2000">
              <a:latin typeface="Carlito"/>
              <a:cs typeface="Carlito"/>
            </a:endParaRPr>
          </a:p>
          <a:p>
            <a:pPr marL="660400" lvl="2" indent="-136525">
              <a:lnSpc>
                <a:spcPct val="100000"/>
              </a:lnSpc>
              <a:buChar char="-"/>
              <a:tabLst>
                <a:tab pos="661035" algn="l"/>
              </a:tabLst>
            </a:pPr>
            <a:r>
              <a:rPr sz="2000" spc="-5" dirty="0">
                <a:latin typeface="Carlito"/>
                <a:cs typeface="Carlito"/>
              </a:rPr>
              <a:t>Higher </a:t>
            </a:r>
            <a:r>
              <a:rPr sz="2000" dirty="0">
                <a:latin typeface="Carlito"/>
                <a:cs typeface="Carlito"/>
              </a:rPr>
              <a:t>quality</a:t>
            </a:r>
            <a:r>
              <a:rPr sz="2000" spc="-5" dirty="0">
                <a:latin typeface="Carlito"/>
                <a:cs typeface="Carlito"/>
              </a:rPr>
              <a:t> image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1561541"/>
            <a:ext cx="3263900" cy="8197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3535">
              <a:lnSpc>
                <a:spcPct val="80100"/>
              </a:lnSpc>
              <a:spcBef>
                <a:spcPts val="585"/>
              </a:spcBef>
              <a:buFont typeface="Wingdings"/>
              <a:buChar char=""/>
              <a:tabLst>
                <a:tab pos="356235" algn="l"/>
              </a:tabLst>
            </a:pPr>
            <a:r>
              <a:rPr sz="2000" b="1" spc="-10" dirty="0">
                <a:latin typeface="Carlito"/>
                <a:cs typeface="Carlito"/>
              </a:rPr>
              <a:t>Speakers</a:t>
            </a:r>
            <a:r>
              <a:rPr sz="2000" spc="-10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sound </a:t>
            </a:r>
            <a:r>
              <a:rPr sz="2000" spc="-10" dirty="0">
                <a:latin typeface="Carlito"/>
                <a:cs typeface="Carlito"/>
              </a:rPr>
              <a:t>card </a:t>
            </a:r>
            <a:r>
              <a:rPr sz="2000" spc="-5" dirty="0">
                <a:latin typeface="Carlito"/>
                <a:cs typeface="Carlito"/>
              </a:rPr>
              <a:t>in  computer pushes </a:t>
            </a:r>
            <a:r>
              <a:rPr sz="2000" dirty="0">
                <a:latin typeface="Carlito"/>
                <a:cs typeface="Carlito"/>
              </a:rPr>
              <a:t>sound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out  </a:t>
            </a:r>
            <a:r>
              <a:rPr sz="2000" spc="-5" dirty="0">
                <a:latin typeface="Carlito"/>
                <a:cs typeface="Carlito"/>
              </a:rPr>
              <a:t>through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speakers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57675" y="2590673"/>
            <a:ext cx="4206875" cy="3766820"/>
            <a:chOff x="4257675" y="2590673"/>
            <a:chExt cx="4206875" cy="3766820"/>
          </a:xfrm>
        </p:grpSpPr>
        <p:sp>
          <p:nvSpPr>
            <p:cNvPr id="6" name="object 6"/>
            <p:cNvSpPr/>
            <p:nvPr/>
          </p:nvSpPr>
          <p:spPr>
            <a:xfrm>
              <a:off x="4257675" y="4267243"/>
              <a:ext cx="2421661" cy="20900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29400" y="2590673"/>
              <a:ext cx="1835150" cy="20050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86435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spc="-25" dirty="0"/>
              <a:t>e</a:t>
            </a:r>
            <a:r>
              <a:rPr dirty="0"/>
              <a:t>vi</a:t>
            </a:r>
            <a:r>
              <a:rPr spc="-25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90"/>
            <a:ext cx="7522845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48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main </a:t>
            </a:r>
            <a:r>
              <a:rPr sz="2800" spc="-10" dirty="0">
                <a:latin typeface="Carlito"/>
                <a:cs typeface="Carlito"/>
              </a:rPr>
              <a:t>components </a:t>
            </a:r>
            <a:r>
              <a:rPr sz="2800" spc="-5" dirty="0">
                <a:latin typeface="Carlito"/>
                <a:cs typeface="Carlito"/>
              </a:rPr>
              <a:t>of all  </a:t>
            </a:r>
            <a:r>
              <a:rPr sz="2800" spc="-20" dirty="0">
                <a:latin typeface="Carlito"/>
                <a:cs typeface="Carlito"/>
              </a:rPr>
              <a:t>computers?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What two </a:t>
            </a:r>
            <a:r>
              <a:rPr sz="2800" spc="-15" dirty="0">
                <a:latin typeface="Carlito"/>
                <a:cs typeface="Carlito"/>
              </a:rPr>
              <a:t>components </a:t>
            </a:r>
            <a:r>
              <a:rPr sz="2800" spc="-10" dirty="0">
                <a:latin typeface="Carlito"/>
                <a:cs typeface="Carlito"/>
              </a:rPr>
              <a:t>does </a:t>
            </a:r>
            <a:r>
              <a:rPr sz="2800" spc="-20" dirty="0">
                <a:latin typeface="Carlito"/>
                <a:cs typeface="Carlito"/>
              </a:rPr>
              <a:t>hardware </a:t>
            </a:r>
            <a:r>
              <a:rPr sz="2800" spc="-15" dirty="0">
                <a:latin typeface="Carlito"/>
                <a:cs typeface="Carlito"/>
              </a:rPr>
              <a:t>consist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of?</a:t>
            </a:r>
            <a:endParaRPr sz="2800" dirty="0">
              <a:latin typeface="Carlito"/>
              <a:cs typeface="Carlito"/>
            </a:endParaRPr>
          </a:p>
          <a:p>
            <a:pPr marL="355600" marR="12890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Give </a:t>
            </a:r>
            <a:r>
              <a:rPr sz="2800" spc="-5" dirty="0">
                <a:latin typeface="Carlito"/>
                <a:cs typeface="Carlito"/>
              </a:rPr>
              <a:t>me one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5" dirty="0">
                <a:latin typeface="Carlito"/>
                <a:cs typeface="Carlito"/>
              </a:rPr>
              <a:t>of an input </a:t>
            </a:r>
            <a:r>
              <a:rPr sz="2800" spc="-10" dirty="0">
                <a:latin typeface="Carlito"/>
                <a:cs typeface="Carlito"/>
              </a:rPr>
              <a:t>device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one 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5" dirty="0">
                <a:latin typeface="Carlito"/>
                <a:cs typeface="Carlito"/>
              </a:rPr>
              <a:t>of an </a:t>
            </a:r>
            <a:r>
              <a:rPr sz="2800" spc="-10" dirty="0">
                <a:latin typeface="Carlito"/>
                <a:cs typeface="Carlito"/>
              </a:rPr>
              <a:t>output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device</a:t>
            </a:r>
            <a:endParaRPr sz="2800" dirty="0">
              <a:latin typeface="Carlito"/>
              <a:cs typeface="Carlito"/>
            </a:endParaRPr>
          </a:p>
          <a:p>
            <a:pPr marL="355600" marR="129095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5 </a:t>
            </a:r>
            <a:r>
              <a:rPr sz="2800" spc="-10" dirty="0">
                <a:latin typeface="Carlito"/>
                <a:cs typeface="Carlito"/>
              </a:rPr>
              <a:t>clicks did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learn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mouse  function?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461594"/>
            <a:ext cx="27832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Soft</a:t>
            </a:r>
            <a:r>
              <a:rPr spc="-50" dirty="0"/>
              <a:t>w</a:t>
            </a:r>
            <a:r>
              <a:rPr dirty="0"/>
              <a:t>a</a:t>
            </a:r>
            <a:r>
              <a:rPr spc="-65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3529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53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66090" algn="l"/>
              </a:tabLst>
            </a:pPr>
            <a:r>
              <a:rPr sz="3200" b="1" spc="-10" dirty="0">
                <a:latin typeface="Carlito"/>
                <a:cs typeface="Carlito"/>
              </a:rPr>
              <a:t>Software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20" dirty="0">
                <a:latin typeface="Carlito"/>
                <a:cs typeface="Carlito"/>
              </a:rPr>
              <a:t>any </a:t>
            </a:r>
            <a:r>
              <a:rPr sz="3200" spc="-5" dirty="0">
                <a:latin typeface="Carlito"/>
                <a:cs typeface="Carlito"/>
              </a:rPr>
              <a:t>set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instructions </a:t>
            </a:r>
            <a:r>
              <a:rPr sz="3200" spc="-10" dirty="0">
                <a:latin typeface="Carlito"/>
                <a:cs typeface="Carlito"/>
              </a:rPr>
              <a:t>that tells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hardware </a:t>
            </a:r>
            <a:r>
              <a:rPr sz="3200" spc="-10" dirty="0">
                <a:latin typeface="Carlito"/>
                <a:cs typeface="Carlito"/>
              </a:rPr>
              <a:t>what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do. </a:t>
            </a: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5" dirty="0">
                <a:latin typeface="Carlito"/>
                <a:cs typeface="Carlito"/>
              </a:rPr>
              <a:t>what </a:t>
            </a:r>
            <a:r>
              <a:rPr sz="3200" dirty="0">
                <a:latin typeface="Carlito"/>
                <a:cs typeface="Carlito"/>
              </a:rPr>
              <a:t>guides the  </a:t>
            </a:r>
            <a:r>
              <a:rPr sz="3200" spc="-20" dirty="0">
                <a:latin typeface="Carlito"/>
                <a:cs typeface="Carlito"/>
              </a:rPr>
              <a:t>hardware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tells </a:t>
            </a:r>
            <a:r>
              <a:rPr sz="3200" dirty="0">
                <a:latin typeface="Carlito"/>
                <a:cs typeface="Carlito"/>
              </a:rPr>
              <a:t>it </a:t>
            </a:r>
            <a:r>
              <a:rPr sz="3200" spc="-5" dirty="0">
                <a:latin typeface="Carlito"/>
                <a:cs typeface="Carlito"/>
              </a:rPr>
              <a:t>how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accomplish </a:t>
            </a:r>
            <a:r>
              <a:rPr sz="3200" dirty="0">
                <a:latin typeface="Carlito"/>
                <a:cs typeface="Carlito"/>
              </a:rPr>
              <a:t>each  </a:t>
            </a:r>
            <a:r>
              <a:rPr sz="3200" spc="-10" dirty="0">
                <a:latin typeface="Carlito"/>
                <a:cs typeface="Carlito"/>
              </a:rPr>
              <a:t>task.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/>
              <a:buChar char=""/>
              <a:tabLst>
                <a:tab pos="466090" algn="l"/>
              </a:tabLst>
            </a:pPr>
            <a:r>
              <a:rPr sz="3200" spc="-5" dirty="0">
                <a:latin typeface="Carlito"/>
                <a:cs typeface="Carlito"/>
              </a:rPr>
              <a:t>Some </a:t>
            </a:r>
            <a:r>
              <a:rPr sz="3200" spc="-15" dirty="0">
                <a:latin typeface="Carlito"/>
                <a:cs typeface="Carlito"/>
              </a:rPr>
              <a:t>examples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software are </a:t>
            </a:r>
            <a:r>
              <a:rPr sz="3200" spc="-10" dirty="0">
                <a:latin typeface="Carlito"/>
                <a:cs typeface="Carlito"/>
              </a:rPr>
              <a:t>web  </a:t>
            </a:r>
            <a:r>
              <a:rPr sz="3200" spc="-20" dirty="0">
                <a:latin typeface="Carlito"/>
                <a:cs typeface="Carlito"/>
              </a:rPr>
              <a:t>browsers, </a:t>
            </a:r>
            <a:r>
              <a:rPr sz="3200" spc="-10" dirty="0">
                <a:latin typeface="Carlito"/>
                <a:cs typeface="Carlito"/>
              </a:rPr>
              <a:t>games,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20" dirty="0">
                <a:latin typeface="Carlito"/>
                <a:cs typeface="Carlito"/>
              </a:rPr>
              <a:t>word </a:t>
            </a:r>
            <a:r>
              <a:rPr sz="3200" spc="-15" dirty="0">
                <a:latin typeface="Carlito"/>
                <a:cs typeface="Carlito"/>
              </a:rPr>
              <a:t>processors </a:t>
            </a:r>
            <a:r>
              <a:rPr sz="3200" spc="-5" dirty="0">
                <a:latin typeface="Carlito"/>
                <a:cs typeface="Carlito"/>
              </a:rPr>
              <a:t>such </a:t>
            </a:r>
            <a:r>
              <a:rPr sz="3200" dirty="0">
                <a:latin typeface="Carlito"/>
                <a:cs typeface="Carlito"/>
              </a:rPr>
              <a:t>as  </a:t>
            </a:r>
            <a:r>
              <a:rPr sz="3200" spc="-10" dirty="0">
                <a:latin typeface="Carlito"/>
                <a:cs typeface="Carlito"/>
              </a:rPr>
              <a:t>Microsoft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40" dirty="0">
                <a:latin typeface="Carlito"/>
                <a:cs typeface="Carlito"/>
              </a:rPr>
              <a:t>Word.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61594"/>
            <a:ext cx="6575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Examples </a:t>
            </a:r>
            <a:r>
              <a:rPr dirty="0"/>
              <a:t>of</a:t>
            </a:r>
            <a:r>
              <a:rPr spc="-65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825"/>
            <a:ext cx="3584575" cy="441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20" dirty="0">
                <a:latin typeface="Carlito"/>
                <a:cs typeface="Carlito"/>
              </a:rPr>
              <a:t>Browsers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Internet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Explorer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Mozilla</a:t>
            </a:r>
            <a:r>
              <a:rPr sz="2000" spc="-20" dirty="0">
                <a:latin typeface="Carlito"/>
                <a:cs typeface="Carlito"/>
              </a:rPr>
              <a:t> Firefox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ts val="239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Google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Chrome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87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Games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ts val="2390"/>
              </a:lnSpc>
              <a:spcBef>
                <a:spcPts val="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Solitaire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87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Office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rlito"/>
                <a:cs typeface="Carlito"/>
              </a:rPr>
              <a:t>Word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Excel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ts val="239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rlito"/>
                <a:cs typeface="Carlito"/>
              </a:rPr>
              <a:t>PowerPoint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87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All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programs</a:t>
            </a:r>
            <a:endParaRPr sz="240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Anything </a:t>
            </a:r>
            <a:r>
              <a:rPr sz="2000" spc="-10" dirty="0">
                <a:latin typeface="Carlito"/>
                <a:cs typeface="Carlito"/>
              </a:rPr>
              <a:t>listed </a:t>
            </a:r>
            <a:r>
              <a:rPr sz="2000" spc="-5" dirty="0">
                <a:latin typeface="Carlito"/>
                <a:cs typeface="Carlito"/>
              </a:rPr>
              <a:t>under </a:t>
            </a:r>
            <a:r>
              <a:rPr sz="2000" dirty="0">
                <a:latin typeface="Carlito"/>
                <a:cs typeface="Carlito"/>
              </a:rPr>
              <a:t>all  </a:t>
            </a:r>
            <a:r>
              <a:rPr sz="2000" spc="-10" dirty="0">
                <a:latin typeface="Carlito"/>
                <a:cs typeface="Carlito"/>
              </a:rPr>
              <a:t>programs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anything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you  </a:t>
            </a:r>
            <a:r>
              <a:rPr sz="2000" spc="-5" dirty="0">
                <a:latin typeface="Carlito"/>
                <a:cs typeface="Carlito"/>
              </a:rPr>
              <a:t>download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52800" y="1295400"/>
            <a:ext cx="5161915" cy="5029835"/>
            <a:chOff x="3352800" y="1295400"/>
            <a:chExt cx="5161915" cy="5029835"/>
          </a:xfrm>
        </p:grpSpPr>
        <p:sp>
          <p:nvSpPr>
            <p:cNvPr id="5" name="object 5"/>
            <p:cNvSpPr/>
            <p:nvPr/>
          </p:nvSpPr>
          <p:spPr>
            <a:xfrm>
              <a:off x="3352800" y="1295400"/>
              <a:ext cx="2957449" cy="1849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53200" y="4495850"/>
              <a:ext cx="1961061" cy="1828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0" y="2514600"/>
              <a:ext cx="2362454" cy="3073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50" y="267414"/>
            <a:ext cx="799619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Windows </a:t>
            </a:r>
            <a:r>
              <a:rPr sz="4000" spc="-20" dirty="0"/>
              <a:t>Operating </a:t>
            </a:r>
            <a:r>
              <a:rPr sz="4000" spc="-35" dirty="0"/>
              <a:t>System</a:t>
            </a:r>
            <a:r>
              <a:rPr sz="4000" dirty="0"/>
              <a:t> </a:t>
            </a:r>
            <a:r>
              <a:rPr sz="4000" spc="-10" dirty="0"/>
              <a:t>Overview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868920" cy="4415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870"/>
              </a:spcBef>
              <a:buFont typeface="Wingdings"/>
              <a:buChar char=""/>
              <a:tabLst>
                <a:tab pos="466090" algn="l"/>
              </a:tabLst>
            </a:pPr>
            <a:r>
              <a:rPr sz="3200" spc="-25" dirty="0">
                <a:latin typeface="Carlito"/>
                <a:cs typeface="Carlito"/>
              </a:rPr>
              <a:t>Types: </a:t>
            </a:r>
            <a:r>
              <a:rPr sz="3200" spc="-5" dirty="0">
                <a:latin typeface="Carlito"/>
                <a:cs typeface="Carlito"/>
              </a:rPr>
              <a:t>97, </a:t>
            </a:r>
            <a:r>
              <a:rPr sz="3200" spc="-135" dirty="0">
                <a:latin typeface="Carlito"/>
                <a:cs typeface="Carlito"/>
              </a:rPr>
              <a:t>XP, </a:t>
            </a:r>
            <a:r>
              <a:rPr sz="3200" spc="-20" dirty="0">
                <a:latin typeface="Carlito"/>
                <a:cs typeface="Carlito"/>
              </a:rPr>
              <a:t>Vista, </a:t>
            </a:r>
            <a:r>
              <a:rPr sz="3200" dirty="0">
                <a:latin typeface="Carlito"/>
                <a:cs typeface="Carlito"/>
              </a:rPr>
              <a:t>7,</a:t>
            </a:r>
            <a:r>
              <a:rPr sz="3200" spc="1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8/8.1</a:t>
            </a:r>
            <a:endParaRPr sz="3200">
              <a:latin typeface="Carlito"/>
              <a:cs typeface="Carlito"/>
            </a:endParaRPr>
          </a:p>
          <a:p>
            <a:pPr marL="465455" indent="-453390" algn="just">
              <a:lnSpc>
                <a:spcPct val="100000"/>
              </a:lnSpc>
              <a:spcBef>
                <a:spcPts val="765"/>
              </a:spcBef>
              <a:buFont typeface="Wingdings"/>
              <a:buChar char=""/>
              <a:tabLst>
                <a:tab pos="466090" algn="l"/>
              </a:tabLst>
            </a:pPr>
            <a:r>
              <a:rPr sz="3200" spc="-229" dirty="0">
                <a:latin typeface="Arial"/>
                <a:cs typeface="Arial"/>
              </a:rPr>
              <a:t>The </a:t>
            </a:r>
            <a:r>
              <a:rPr sz="3200" spc="-350" dirty="0">
                <a:latin typeface="Arial"/>
                <a:cs typeface="Arial"/>
              </a:rPr>
              <a:t>PC’s </a:t>
            </a:r>
            <a:r>
              <a:rPr sz="3200" spc="-90" dirty="0">
                <a:latin typeface="Arial"/>
                <a:cs typeface="Arial"/>
              </a:rPr>
              <a:t>brain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95" dirty="0">
                <a:latin typeface="Arial"/>
                <a:cs typeface="Arial"/>
              </a:rPr>
              <a:t>Master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  <a:p>
            <a:pPr marL="355600" marR="327025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"/>
              <a:tabLst>
                <a:tab pos="466090" algn="l"/>
              </a:tabLst>
            </a:pPr>
            <a:r>
              <a:rPr sz="3200" dirty="0">
                <a:latin typeface="Carlito"/>
                <a:cs typeface="Carlito"/>
              </a:rPr>
              <a:t>Primary </a:t>
            </a:r>
            <a:r>
              <a:rPr sz="3200" spc="-5" dirty="0">
                <a:latin typeface="Carlito"/>
                <a:cs typeface="Carlito"/>
              </a:rPr>
              <a:t>duty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control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computer, </a:t>
            </a:r>
            <a:r>
              <a:rPr sz="3200" dirty="0">
                <a:latin typeface="Carlito"/>
                <a:cs typeface="Carlito"/>
              </a:rPr>
              <a:t>all  the</a:t>
            </a:r>
            <a:r>
              <a:rPr sz="3200" spc="-15" dirty="0">
                <a:latin typeface="Carlito"/>
                <a:cs typeface="Carlito"/>
              </a:rPr>
              <a:t> hardware.</a:t>
            </a:r>
            <a:endParaRPr sz="3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"/>
              <a:tabLst>
                <a:tab pos="466090" algn="l"/>
              </a:tabLst>
            </a:pPr>
            <a:r>
              <a:rPr sz="3200" spc="-5" dirty="0">
                <a:latin typeface="Carlito"/>
                <a:cs typeface="Carlito"/>
              </a:rPr>
              <a:t>Secondary duty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control </a:t>
            </a:r>
            <a:r>
              <a:rPr sz="3200" dirty="0">
                <a:latin typeface="Carlito"/>
                <a:cs typeface="Carlito"/>
              </a:rPr>
              <a:t>all the </a:t>
            </a:r>
            <a:r>
              <a:rPr sz="3200" spc="-10" dirty="0">
                <a:latin typeface="Carlito"/>
                <a:cs typeface="Carlito"/>
              </a:rPr>
              <a:t>software,  basically </a:t>
            </a:r>
            <a:r>
              <a:rPr sz="3200" dirty="0">
                <a:latin typeface="Carlito"/>
                <a:cs typeface="Carlito"/>
              </a:rPr>
              <a:t>running the </a:t>
            </a:r>
            <a:r>
              <a:rPr sz="3200" spc="-15" dirty="0">
                <a:latin typeface="Carlito"/>
                <a:cs typeface="Carlito"/>
              </a:rPr>
              <a:t>programs </a:t>
            </a:r>
            <a:r>
              <a:rPr sz="3200" dirty="0">
                <a:latin typeface="Carlito"/>
                <a:cs typeface="Carlito"/>
              </a:rPr>
              <a:t>and managing  the </a:t>
            </a:r>
            <a:r>
              <a:rPr sz="3200" spc="-5" dirty="0">
                <a:latin typeface="Carlito"/>
                <a:cs typeface="Carlito"/>
              </a:rPr>
              <a:t>files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documents you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create.</a:t>
            </a:r>
            <a:endParaRPr sz="3200">
              <a:latin typeface="Carlito"/>
              <a:cs typeface="Carlito"/>
            </a:endParaRPr>
          </a:p>
          <a:p>
            <a:pPr marL="465455" indent="-453390" algn="just">
              <a:lnSpc>
                <a:spcPct val="100000"/>
              </a:lnSpc>
              <a:spcBef>
                <a:spcPts val="770"/>
              </a:spcBef>
              <a:buFont typeface="Wingdings"/>
              <a:buChar char=""/>
              <a:tabLst>
                <a:tab pos="466090" algn="l"/>
              </a:tabLst>
            </a:pPr>
            <a:r>
              <a:rPr sz="3200" spc="-15" dirty="0">
                <a:latin typeface="Carlito"/>
                <a:cs typeface="Carlito"/>
              </a:rPr>
              <a:t>Third </a:t>
            </a:r>
            <a:r>
              <a:rPr sz="3200" spc="-5" dirty="0">
                <a:latin typeface="Carlito"/>
                <a:cs typeface="Carlito"/>
              </a:rPr>
              <a:t>duty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interact </a:t>
            </a:r>
            <a:r>
              <a:rPr sz="3200" spc="-5" dirty="0">
                <a:latin typeface="Carlito"/>
                <a:cs typeface="Carlito"/>
              </a:rPr>
              <a:t>with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you.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324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Goals and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426325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938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Be </a:t>
            </a:r>
            <a:r>
              <a:rPr sz="3200" spc="-10" dirty="0">
                <a:latin typeface="Carlito"/>
                <a:cs typeface="Carlito"/>
              </a:rPr>
              <a:t>introduced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basic </a:t>
            </a:r>
            <a:r>
              <a:rPr sz="3200" spc="-10" dirty="0">
                <a:latin typeface="Carlito"/>
                <a:cs typeface="Carlito"/>
              </a:rPr>
              <a:t>components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computer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Learn </a:t>
            </a:r>
            <a:r>
              <a:rPr sz="3200" spc="-10" dirty="0">
                <a:latin typeface="Carlito"/>
                <a:cs typeface="Carlito"/>
              </a:rPr>
              <a:t>common </a:t>
            </a:r>
            <a:r>
              <a:rPr sz="3200" spc="-15" dirty="0">
                <a:latin typeface="Carlito"/>
                <a:cs typeface="Carlito"/>
              </a:rPr>
              <a:t>computer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terms</a:t>
            </a:r>
            <a:endParaRPr sz="3200">
              <a:latin typeface="Carlito"/>
              <a:cs typeface="Carlito"/>
            </a:endParaRPr>
          </a:p>
          <a:p>
            <a:pPr marL="355600" marR="9321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Become </a:t>
            </a:r>
            <a:r>
              <a:rPr sz="3200" spc="-10" dirty="0">
                <a:latin typeface="Carlito"/>
                <a:cs typeface="Carlito"/>
              </a:rPr>
              <a:t>familiar </a:t>
            </a:r>
            <a:r>
              <a:rPr sz="3200" dirty="0">
                <a:latin typeface="Carlito"/>
                <a:cs typeface="Carlito"/>
              </a:rPr>
              <a:t>with </a:t>
            </a:r>
            <a:r>
              <a:rPr sz="3200" spc="-5" dirty="0">
                <a:latin typeface="Carlito"/>
                <a:cs typeface="Carlito"/>
              </a:rPr>
              <a:t>basic </a:t>
            </a:r>
            <a:r>
              <a:rPr sz="3200" spc="-10" dirty="0">
                <a:latin typeface="Carlito"/>
                <a:cs typeface="Carlito"/>
              </a:rPr>
              <a:t>computer  </a:t>
            </a:r>
            <a:r>
              <a:rPr sz="3200" spc="-20" dirty="0">
                <a:latin typeface="Carlito"/>
                <a:cs typeface="Carlito"/>
              </a:rPr>
              <a:t>hardware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software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Become </a:t>
            </a:r>
            <a:r>
              <a:rPr sz="3200" spc="-10" dirty="0">
                <a:latin typeface="Carlito"/>
                <a:cs typeface="Carlito"/>
              </a:rPr>
              <a:t>familiar </a:t>
            </a:r>
            <a:r>
              <a:rPr sz="3200" spc="-5" dirty="0">
                <a:latin typeface="Carlito"/>
                <a:cs typeface="Carlito"/>
              </a:rPr>
              <a:t>with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computer </a:t>
            </a:r>
            <a:r>
              <a:rPr sz="3200" dirty="0">
                <a:latin typeface="Carlito"/>
                <a:cs typeface="Carlito"/>
              </a:rPr>
              <a:t>mouse  and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keyboard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Learn </a:t>
            </a:r>
            <a:r>
              <a:rPr sz="3200" dirty="0">
                <a:latin typeface="Carlito"/>
                <a:cs typeface="Carlito"/>
              </a:rPr>
              <a:t>about the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desktop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594"/>
            <a:ext cx="471449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spc="-25" dirty="0"/>
              <a:t>e</a:t>
            </a:r>
            <a:r>
              <a:rPr dirty="0"/>
              <a:t>vi</a:t>
            </a:r>
            <a:r>
              <a:rPr spc="-25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6041"/>
            <a:ext cx="7109459" cy="25006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keyboard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input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output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device?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What does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shift </a:t>
            </a:r>
            <a:r>
              <a:rPr sz="2800" spc="-20" dirty="0">
                <a:latin typeface="Carlito"/>
                <a:cs typeface="Carlito"/>
              </a:rPr>
              <a:t>button </a:t>
            </a:r>
            <a:r>
              <a:rPr sz="2800" spc="-10" dirty="0">
                <a:latin typeface="Carlito"/>
                <a:cs typeface="Carlito"/>
              </a:rPr>
              <a:t>allow </a:t>
            </a:r>
            <a:r>
              <a:rPr sz="2800" spc="-20" dirty="0">
                <a:latin typeface="Carlito"/>
                <a:cs typeface="Carlito"/>
              </a:rPr>
              <a:t>you to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do?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20" dirty="0">
                <a:latin typeface="Carlito"/>
                <a:cs typeface="Carlito"/>
              </a:rPr>
              <a:t>difference </a:t>
            </a:r>
            <a:r>
              <a:rPr sz="2800" spc="-10" dirty="0">
                <a:latin typeface="Carlito"/>
                <a:cs typeface="Carlito"/>
              </a:rPr>
              <a:t>between backspace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delete?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15" dirty="0">
                <a:latin typeface="Carlito"/>
                <a:cs typeface="Carlito"/>
              </a:rPr>
              <a:t>are two </a:t>
            </a:r>
            <a:r>
              <a:rPr sz="2800" spc="-20" dirty="0">
                <a:latin typeface="Carlito"/>
                <a:cs typeface="Carlito"/>
              </a:rPr>
              <a:t>examples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software?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14400"/>
            <a:ext cx="600786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Meet </a:t>
            </a:r>
            <a:r>
              <a:rPr spc="-10" dirty="0"/>
              <a:t>your</a:t>
            </a:r>
            <a:r>
              <a:rPr spc="-114" dirty="0"/>
              <a:t> </a:t>
            </a:r>
            <a:r>
              <a:rPr spc="-10" dirty="0"/>
              <a:t>Desktop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2438400"/>
            <a:ext cx="5547359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5270" y="6427114"/>
            <a:ext cx="10140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By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Angie</a:t>
            </a:r>
            <a:r>
              <a:rPr sz="1200" spc="-8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Moore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811431"/>
            <a:ext cx="8579458" cy="5242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9000" y="1912747"/>
            <a:ext cx="1904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rlito"/>
                <a:cs typeface="Carlito"/>
              </a:rPr>
              <a:t>Des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3200" b="1" spc="-3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op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214" y="3129787"/>
            <a:ext cx="3905250" cy="3347720"/>
          </a:xfrm>
          <a:custGeom>
            <a:avLst/>
            <a:gdLst/>
            <a:ahLst/>
            <a:cxnLst/>
            <a:rect l="l" t="t" r="r" b="b"/>
            <a:pathLst>
              <a:path w="3905250" h="3347720">
                <a:moveTo>
                  <a:pt x="171157" y="3089084"/>
                </a:moveTo>
                <a:lnTo>
                  <a:pt x="168719" y="3081921"/>
                </a:lnTo>
                <a:lnTo>
                  <a:pt x="107632" y="2977223"/>
                </a:lnTo>
                <a:lnTo>
                  <a:pt x="85585" y="2939415"/>
                </a:lnTo>
                <a:lnTo>
                  <a:pt x="2451" y="3081921"/>
                </a:lnTo>
                <a:lnTo>
                  <a:pt x="0" y="3089084"/>
                </a:lnTo>
                <a:lnTo>
                  <a:pt x="482" y="3096374"/>
                </a:lnTo>
                <a:lnTo>
                  <a:pt x="3657" y="3102953"/>
                </a:lnTo>
                <a:lnTo>
                  <a:pt x="9309" y="3107982"/>
                </a:lnTo>
                <a:lnTo>
                  <a:pt x="16459" y="3110433"/>
                </a:lnTo>
                <a:lnTo>
                  <a:pt x="23749" y="3109950"/>
                </a:lnTo>
                <a:lnTo>
                  <a:pt x="30327" y="3106775"/>
                </a:lnTo>
                <a:lnTo>
                  <a:pt x="35369" y="3101124"/>
                </a:lnTo>
                <a:lnTo>
                  <a:pt x="66535" y="3047708"/>
                </a:lnTo>
                <a:lnTo>
                  <a:pt x="66535" y="3347212"/>
                </a:lnTo>
                <a:lnTo>
                  <a:pt x="104635" y="3347212"/>
                </a:lnTo>
                <a:lnTo>
                  <a:pt x="104635" y="3047708"/>
                </a:lnTo>
                <a:lnTo>
                  <a:pt x="135801" y="3101124"/>
                </a:lnTo>
                <a:lnTo>
                  <a:pt x="140830" y="3106775"/>
                </a:lnTo>
                <a:lnTo>
                  <a:pt x="147408" y="3109950"/>
                </a:lnTo>
                <a:lnTo>
                  <a:pt x="154698" y="3110433"/>
                </a:lnTo>
                <a:lnTo>
                  <a:pt x="161861" y="3107982"/>
                </a:lnTo>
                <a:lnTo>
                  <a:pt x="167500" y="3102953"/>
                </a:lnTo>
                <a:lnTo>
                  <a:pt x="170675" y="3096374"/>
                </a:lnTo>
                <a:lnTo>
                  <a:pt x="171157" y="3089084"/>
                </a:lnTo>
                <a:close/>
              </a:path>
              <a:path w="3905250" h="3347720">
                <a:moveTo>
                  <a:pt x="858291" y="294894"/>
                </a:moveTo>
                <a:lnTo>
                  <a:pt x="490499" y="45135"/>
                </a:lnTo>
                <a:lnTo>
                  <a:pt x="552297" y="49403"/>
                </a:lnTo>
                <a:lnTo>
                  <a:pt x="559790" y="48387"/>
                </a:lnTo>
                <a:lnTo>
                  <a:pt x="566115" y="44716"/>
                </a:lnTo>
                <a:lnTo>
                  <a:pt x="570598" y="38938"/>
                </a:lnTo>
                <a:lnTo>
                  <a:pt x="572604" y="31623"/>
                </a:lnTo>
                <a:lnTo>
                  <a:pt x="571614" y="24168"/>
                </a:lnTo>
                <a:lnTo>
                  <a:pt x="567956" y="17843"/>
                </a:lnTo>
                <a:lnTo>
                  <a:pt x="562203" y="13335"/>
                </a:lnTo>
                <a:lnTo>
                  <a:pt x="554913" y="11303"/>
                </a:lnTo>
                <a:lnTo>
                  <a:pt x="471678" y="5588"/>
                </a:lnTo>
                <a:lnTo>
                  <a:pt x="390309" y="0"/>
                </a:lnTo>
                <a:lnTo>
                  <a:pt x="461505" y="148844"/>
                </a:lnTo>
                <a:lnTo>
                  <a:pt x="466051" y="154914"/>
                </a:lnTo>
                <a:lnTo>
                  <a:pt x="472338" y="158648"/>
                </a:lnTo>
                <a:lnTo>
                  <a:pt x="479564" y="159727"/>
                </a:lnTo>
                <a:lnTo>
                  <a:pt x="486905" y="157861"/>
                </a:lnTo>
                <a:lnTo>
                  <a:pt x="492937" y="153314"/>
                </a:lnTo>
                <a:lnTo>
                  <a:pt x="496646" y="147027"/>
                </a:lnTo>
                <a:lnTo>
                  <a:pt x="497713" y="139814"/>
                </a:lnTo>
                <a:lnTo>
                  <a:pt x="495871" y="132461"/>
                </a:lnTo>
                <a:lnTo>
                  <a:pt x="469188" y="76695"/>
                </a:lnTo>
                <a:lnTo>
                  <a:pt x="836879" y="326390"/>
                </a:lnTo>
                <a:lnTo>
                  <a:pt x="858291" y="294894"/>
                </a:lnTo>
                <a:close/>
              </a:path>
              <a:path w="3905250" h="3347720">
                <a:moveTo>
                  <a:pt x="3904958" y="2432748"/>
                </a:moveTo>
                <a:lnTo>
                  <a:pt x="3904475" y="2425484"/>
                </a:lnTo>
                <a:lnTo>
                  <a:pt x="3901313" y="2418931"/>
                </a:lnTo>
                <a:lnTo>
                  <a:pt x="3895712" y="2413889"/>
                </a:lnTo>
                <a:lnTo>
                  <a:pt x="3888511" y="2411425"/>
                </a:lnTo>
                <a:lnTo>
                  <a:pt x="3881196" y="2411895"/>
                </a:lnTo>
                <a:lnTo>
                  <a:pt x="3874592" y="2415070"/>
                </a:lnTo>
                <a:lnTo>
                  <a:pt x="3869550" y="2420747"/>
                </a:lnTo>
                <a:lnTo>
                  <a:pt x="3838435" y="2474087"/>
                </a:lnTo>
                <a:lnTo>
                  <a:pt x="3838435" y="1972691"/>
                </a:lnTo>
                <a:lnTo>
                  <a:pt x="3800335" y="1972691"/>
                </a:lnTo>
                <a:lnTo>
                  <a:pt x="3800335" y="2474087"/>
                </a:lnTo>
                <a:lnTo>
                  <a:pt x="3769220" y="2420747"/>
                </a:lnTo>
                <a:lnTo>
                  <a:pt x="3764165" y="2415070"/>
                </a:lnTo>
                <a:lnTo>
                  <a:pt x="3757561" y="2411895"/>
                </a:lnTo>
                <a:lnTo>
                  <a:pt x="3750246" y="2411425"/>
                </a:lnTo>
                <a:lnTo>
                  <a:pt x="3743058" y="2413889"/>
                </a:lnTo>
                <a:lnTo>
                  <a:pt x="3737445" y="2418931"/>
                </a:lnTo>
                <a:lnTo>
                  <a:pt x="3734295" y="2425484"/>
                </a:lnTo>
                <a:lnTo>
                  <a:pt x="3733800" y="2432748"/>
                </a:lnTo>
                <a:lnTo>
                  <a:pt x="3736200" y="2439924"/>
                </a:lnTo>
                <a:lnTo>
                  <a:pt x="3819385" y="2582443"/>
                </a:lnTo>
                <a:lnTo>
                  <a:pt x="3841445" y="2544635"/>
                </a:lnTo>
                <a:lnTo>
                  <a:pt x="3902570" y="2439924"/>
                </a:lnTo>
                <a:lnTo>
                  <a:pt x="3904958" y="2432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3274314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475" y="4696459"/>
            <a:ext cx="78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Task</a:t>
            </a:r>
            <a:r>
              <a:rPr sz="18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Bar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440" y="6321044"/>
            <a:ext cx="1024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Start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button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35100" y="4483100"/>
            <a:ext cx="6944359" cy="1242060"/>
            <a:chOff x="1435100" y="4483100"/>
            <a:chExt cx="6944359" cy="1242060"/>
          </a:xfrm>
        </p:grpSpPr>
        <p:sp>
          <p:nvSpPr>
            <p:cNvPr id="10" name="object 10"/>
            <p:cNvSpPr/>
            <p:nvPr/>
          </p:nvSpPr>
          <p:spPr>
            <a:xfrm>
              <a:off x="1447800" y="4495800"/>
              <a:ext cx="127635" cy="1213485"/>
            </a:xfrm>
            <a:custGeom>
              <a:avLst/>
              <a:gdLst/>
              <a:ahLst/>
              <a:cxnLst/>
              <a:rect l="l" t="t" r="r" b="b"/>
              <a:pathLst>
                <a:path w="127634" h="1213485">
                  <a:moveTo>
                    <a:pt x="95631" y="0"/>
                  </a:moveTo>
                  <a:lnTo>
                    <a:pt x="31877" y="0"/>
                  </a:lnTo>
                  <a:lnTo>
                    <a:pt x="31877" y="1149718"/>
                  </a:lnTo>
                  <a:lnTo>
                    <a:pt x="0" y="1149718"/>
                  </a:lnTo>
                  <a:lnTo>
                    <a:pt x="63753" y="1213485"/>
                  </a:lnTo>
                  <a:lnTo>
                    <a:pt x="127508" y="1149718"/>
                  </a:lnTo>
                  <a:lnTo>
                    <a:pt x="95631" y="1149718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7800" y="4495800"/>
              <a:ext cx="127635" cy="1213485"/>
            </a:xfrm>
            <a:custGeom>
              <a:avLst/>
              <a:gdLst/>
              <a:ahLst/>
              <a:cxnLst/>
              <a:rect l="l" t="t" r="r" b="b"/>
              <a:pathLst>
                <a:path w="127634" h="1213485">
                  <a:moveTo>
                    <a:pt x="127508" y="1149718"/>
                  </a:moveTo>
                  <a:lnTo>
                    <a:pt x="95631" y="1149718"/>
                  </a:lnTo>
                  <a:lnTo>
                    <a:pt x="95631" y="0"/>
                  </a:lnTo>
                  <a:lnTo>
                    <a:pt x="31877" y="0"/>
                  </a:lnTo>
                  <a:lnTo>
                    <a:pt x="31877" y="1149718"/>
                  </a:lnTo>
                  <a:lnTo>
                    <a:pt x="0" y="1149718"/>
                  </a:lnTo>
                  <a:lnTo>
                    <a:pt x="63753" y="1213485"/>
                  </a:lnTo>
                  <a:lnTo>
                    <a:pt x="127508" y="1149718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51952" y="4680330"/>
              <a:ext cx="114300" cy="1031875"/>
            </a:xfrm>
            <a:custGeom>
              <a:avLst/>
              <a:gdLst/>
              <a:ahLst/>
              <a:cxnLst/>
              <a:rect l="l" t="t" r="r" b="b"/>
              <a:pathLst>
                <a:path w="114300" h="1031875">
                  <a:moveTo>
                    <a:pt x="85725" y="0"/>
                  </a:moveTo>
                  <a:lnTo>
                    <a:pt x="28575" y="0"/>
                  </a:lnTo>
                  <a:lnTo>
                    <a:pt x="28575" y="974661"/>
                  </a:lnTo>
                  <a:lnTo>
                    <a:pt x="0" y="974661"/>
                  </a:lnTo>
                  <a:lnTo>
                    <a:pt x="57150" y="1031811"/>
                  </a:lnTo>
                  <a:lnTo>
                    <a:pt x="114300" y="974661"/>
                  </a:lnTo>
                  <a:lnTo>
                    <a:pt x="85725" y="974661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51952" y="4680330"/>
              <a:ext cx="114300" cy="1031875"/>
            </a:xfrm>
            <a:custGeom>
              <a:avLst/>
              <a:gdLst/>
              <a:ahLst/>
              <a:cxnLst/>
              <a:rect l="l" t="t" r="r" b="b"/>
              <a:pathLst>
                <a:path w="114300" h="1031875">
                  <a:moveTo>
                    <a:pt x="0" y="974661"/>
                  </a:moveTo>
                  <a:lnTo>
                    <a:pt x="28575" y="974661"/>
                  </a:lnTo>
                  <a:lnTo>
                    <a:pt x="28575" y="0"/>
                  </a:lnTo>
                  <a:lnTo>
                    <a:pt x="85725" y="0"/>
                  </a:lnTo>
                  <a:lnTo>
                    <a:pt x="85725" y="974661"/>
                  </a:lnTo>
                  <a:lnTo>
                    <a:pt x="114300" y="974661"/>
                  </a:lnTo>
                  <a:lnTo>
                    <a:pt x="57150" y="1031811"/>
                  </a:lnTo>
                  <a:lnTo>
                    <a:pt x="0" y="97466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7244" y="4133469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Quick Launch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Bar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26528" y="4158742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r>
              <a:rPr sz="18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Tray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61594"/>
            <a:ext cx="323011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</a:t>
            </a:r>
            <a:r>
              <a:rPr spc="5" dirty="0"/>
              <a:t>s</a:t>
            </a:r>
            <a:r>
              <a:rPr spc="-25" dirty="0"/>
              <a:t>k</a:t>
            </a:r>
            <a:r>
              <a:rPr spc="-50" dirty="0"/>
              <a:t>t</a:t>
            </a:r>
            <a:r>
              <a:rPr spc="-5" dirty="0"/>
              <a:t>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5053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431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Carlito"/>
                <a:cs typeface="Carlito"/>
              </a:rPr>
              <a:t>The place </a:t>
            </a:r>
            <a:r>
              <a:rPr sz="3200" spc="-10" dirty="0">
                <a:latin typeface="Carlito"/>
                <a:cs typeface="Carlito"/>
              </a:rPr>
              <a:t>where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spc="-5" dirty="0">
                <a:latin typeface="Carlito"/>
                <a:cs typeface="Carlito"/>
              </a:rPr>
              <a:t>can easily </a:t>
            </a:r>
            <a:r>
              <a:rPr sz="3200" spc="-15" dirty="0">
                <a:latin typeface="Carlito"/>
                <a:cs typeface="Carlito"/>
              </a:rPr>
              <a:t>gain </a:t>
            </a:r>
            <a:r>
              <a:rPr sz="3200" dirty="0">
                <a:latin typeface="Carlito"/>
                <a:cs typeface="Carlito"/>
              </a:rPr>
              <a:t>access </a:t>
            </a:r>
            <a:r>
              <a:rPr sz="3200" spc="-20" dirty="0">
                <a:latin typeface="Carlito"/>
                <a:cs typeface="Carlito"/>
              </a:rPr>
              <a:t>to  </a:t>
            </a:r>
            <a:r>
              <a:rPr sz="3200" spc="-5" dirty="0">
                <a:latin typeface="Carlito"/>
                <a:cs typeface="Carlito"/>
              </a:rPr>
              <a:t>everything on </a:t>
            </a:r>
            <a:r>
              <a:rPr sz="3200" spc="-10" dirty="0">
                <a:latin typeface="Carlito"/>
                <a:cs typeface="Carlito"/>
              </a:rPr>
              <a:t>your </a:t>
            </a:r>
            <a:r>
              <a:rPr sz="3200" spc="-15" dirty="0">
                <a:latin typeface="Carlito"/>
                <a:cs typeface="Carlito"/>
              </a:rPr>
              <a:t>computer</a:t>
            </a:r>
            <a:endParaRPr sz="3200">
              <a:latin typeface="Carlito"/>
              <a:cs typeface="Carlito"/>
            </a:endParaRPr>
          </a:p>
          <a:p>
            <a:pPr marL="355600" marR="79692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Carlito"/>
                <a:cs typeface="Carlito"/>
              </a:rPr>
              <a:t>Uses </a:t>
            </a:r>
            <a:r>
              <a:rPr sz="3200" spc="-10" dirty="0">
                <a:latin typeface="Carlito"/>
                <a:cs typeface="Carlito"/>
              </a:rPr>
              <a:t>icons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represent programs </a:t>
            </a:r>
            <a:r>
              <a:rPr sz="3200" spc="-5" dirty="0">
                <a:latin typeface="Carlito"/>
                <a:cs typeface="Carlito"/>
              </a:rPr>
              <a:t>on </a:t>
            </a:r>
            <a:r>
              <a:rPr sz="3200" spc="-10" dirty="0">
                <a:latin typeface="Carlito"/>
                <a:cs typeface="Carlito"/>
              </a:rPr>
              <a:t>your  </a:t>
            </a:r>
            <a:r>
              <a:rPr sz="3200" spc="-50" dirty="0">
                <a:latin typeface="Carlito"/>
                <a:cs typeface="Carlito"/>
              </a:rPr>
              <a:t>computer.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0" dirty="0">
                <a:latin typeface="Carlito"/>
                <a:cs typeface="Carlito"/>
              </a:rPr>
              <a:t>Background </a:t>
            </a:r>
            <a:r>
              <a:rPr sz="3200" spc="-5" dirty="0">
                <a:latin typeface="Carlito"/>
                <a:cs typeface="Carlito"/>
              </a:rPr>
              <a:t>on </a:t>
            </a:r>
            <a:r>
              <a:rPr sz="3200" dirty="0">
                <a:latin typeface="Carlito"/>
                <a:cs typeface="Carlito"/>
              </a:rPr>
              <a:t>which the </a:t>
            </a:r>
            <a:r>
              <a:rPr sz="3200" spc="-10" dirty="0">
                <a:latin typeface="Carlito"/>
                <a:cs typeface="Carlito"/>
              </a:rPr>
              <a:t>icons </a:t>
            </a:r>
            <a:r>
              <a:rPr sz="3200" spc="-5" dirty="0">
                <a:latin typeface="Carlito"/>
                <a:cs typeface="Carlito"/>
              </a:rPr>
              <a:t>sit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called the  </a:t>
            </a:r>
            <a:r>
              <a:rPr sz="3200" spc="-125" dirty="0">
                <a:latin typeface="Arial"/>
                <a:cs typeface="Arial"/>
              </a:rPr>
              <a:t>‘desktop’.</a:t>
            </a:r>
            <a:endParaRPr sz="3200">
              <a:latin typeface="Arial"/>
              <a:cs typeface="Arial"/>
            </a:endParaRPr>
          </a:p>
          <a:p>
            <a:pPr marL="355600" marR="130238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Carlito"/>
                <a:cs typeface="Carlito"/>
              </a:rPr>
              <a:t>Use </a:t>
            </a:r>
            <a:r>
              <a:rPr sz="3200" dirty="0">
                <a:latin typeface="Carlito"/>
                <a:cs typeface="Carlito"/>
              </a:rPr>
              <a:t>the mouse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move </a:t>
            </a:r>
            <a:r>
              <a:rPr sz="3200" spc="-10" dirty="0">
                <a:latin typeface="Carlito"/>
                <a:cs typeface="Carlito"/>
              </a:rPr>
              <a:t>around </a:t>
            </a:r>
            <a:r>
              <a:rPr sz="3200" spc="-5" dirty="0">
                <a:latin typeface="Carlito"/>
                <a:cs typeface="Carlito"/>
              </a:rPr>
              <a:t>on the  </a:t>
            </a:r>
            <a:r>
              <a:rPr sz="3200" spc="-15" dirty="0">
                <a:latin typeface="Carlito"/>
                <a:cs typeface="Carlito"/>
              </a:rPr>
              <a:t>desktop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594"/>
            <a:ext cx="448932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50" dirty="0"/>
              <a:t>c</a:t>
            </a:r>
            <a:r>
              <a:rPr spc="-5" dirty="0"/>
              <a:t>o</a:t>
            </a:r>
            <a:r>
              <a:rPr spc="5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8227060" cy="446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latin typeface="Carlito"/>
                <a:cs typeface="Carlito"/>
              </a:rPr>
              <a:t>Icons </a:t>
            </a:r>
            <a:r>
              <a:rPr sz="2200" spc="-15" dirty="0">
                <a:latin typeface="Carlito"/>
                <a:cs typeface="Carlito"/>
              </a:rPr>
              <a:t>represent programs you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on </a:t>
            </a:r>
            <a:r>
              <a:rPr sz="2200" spc="-15" dirty="0">
                <a:latin typeface="Carlito"/>
                <a:cs typeface="Carlito"/>
              </a:rPr>
              <a:t>your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computer</a:t>
            </a:r>
            <a:endParaRPr sz="2200" dirty="0">
              <a:latin typeface="Carlito"/>
              <a:cs typeface="Carlito"/>
            </a:endParaRPr>
          </a:p>
          <a:p>
            <a:pPr marL="355600" marR="37465" indent="-342900">
              <a:lnSpc>
                <a:spcPct val="80000"/>
              </a:lnSpc>
              <a:spcBef>
                <a:spcPts val="53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They </a:t>
            </a:r>
            <a:r>
              <a:rPr sz="2200" spc="-5" dirty="0">
                <a:latin typeface="Carlito"/>
                <a:cs typeface="Carlito"/>
              </a:rPr>
              <a:t>act as </a:t>
            </a:r>
            <a:r>
              <a:rPr sz="2200" spc="-10" dirty="0">
                <a:latin typeface="Carlito"/>
                <a:cs typeface="Carlito"/>
              </a:rPr>
              <a:t>shortcuts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your </a:t>
            </a:r>
            <a:r>
              <a:rPr sz="2200" spc="-15" dirty="0">
                <a:latin typeface="Carlito"/>
                <a:cs typeface="Carlito"/>
              </a:rPr>
              <a:t>programs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are instantly </a:t>
            </a:r>
            <a:r>
              <a:rPr sz="2200" spc="-5" dirty="0">
                <a:latin typeface="Carlito"/>
                <a:cs typeface="Carlito"/>
              </a:rPr>
              <a:t>accessible 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your </a:t>
            </a:r>
            <a:r>
              <a:rPr sz="2200" spc="-15" dirty="0">
                <a:latin typeface="Carlito"/>
                <a:cs typeface="Carlito"/>
              </a:rPr>
              <a:t>desktop </a:t>
            </a:r>
            <a:r>
              <a:rPr sz="2200" spc="-10" dirty="0">
                <a:latin typeface="Carlito"/>
                <a:cs typeface="Carlito"/>
              </a:rPr>
              <a:t>instead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having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go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start </a:t>
            </a:r>
            <a:r>
              <a:rPr sz="2200" spc="-5" dirty="0">
                <a:latin typeface="Carlito"/>
                <a:cs typeface="Carlito"/>
              </a:rPr>
              <a:t>menu and  open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them.</a:t>
            </a:r>
            <a:endParaRPr sz="2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Icons are movable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arranged </a:t>
            </a:r>
            <a:r>
              <a:rPr sz="2200" spc="-15" dirty="0">
                <a:latin typeface="Carlito"/>
                <a:cs typeface="Carlito"/>
              </a:rPr>
              <a:t>any </a:t>
            </a:r>
            <a:r>
              <a:rPr sz="2200" spc="-25" dirty="0">
                <a:latin typeface="Carlito"/>
                <a:cs typeface="Carlito"/>
              </a:rPr>
              <a:t>way </a:t>
            </a:r>
            <a:r>
              <a:rPr sz="2200" spc="-15" dirty="0">
                <a:latin typeface="Carlito"/>
                <a:cs typeface="Carlito"/>
              </a:rPr>
              <a:t>you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want.</a:t>
            </a:r>
            <a:endParaRPr sz="2200" dirty="0">
              <a:latin typeface="Carlito"/>
              <a:cs typeface="Carlito"/>
            </a:endParaRPr>
          </a:p>
          <a:p>
            <a:pPr marL="355600" indent="-342900">
              <a:lnSpc>
                <a:spcPts val="2375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Any </a:t>
            </a:r>
            <a:r>
              <a:rPr sz="2200" spc="-20" dirty="0">
                <a:latin typeface="Carlito"/>
                <a:cs typeface="Carlito"/>
              </a:rPr>
              <a:t>program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file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10" dirty="0">
                <a:latin typeface="Carlito"/>
                <a:cs typeface="Carlito"/>
              </a:rPr>
              <a:t>your </a:t>
            </a:r>
            <a:r>
              <a:rPr sz="2200" spc="-15" dirty="0">
                <a:latin typeface="Carlito"/>
                <a:cs typeface="Carlito"/>
              </a:rPr>
              <a:t>computer can </a:t>
            </a:r>
            <a:r>
              <a:rPr sz="2200" spc="-5" dirty="0">
                <a:latin typeface="Carlito"/>
                <a:cs typeface="Carlito"/>
              </a:rPr>
              <a:t>be an </a:t>
            </a:r>
            <a:r>
              <a:rPr sz="2200" spc="-15" dirty="0">
                <a:latin typeface="Carlito"/>
                <a:cs typeface="Carlito"/>
              </a:rPr>
              <a:t>icon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including</a:t>
            </a:r>
            <a:endParaRPr sz="2200" dirty="0">
              <a:latin typeface="Carlito"/>
              <a:cs typeface="Carlito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rlito"/>
                <a:cs typeface="Carlito"/>
              </a:rPr>
              <a:t>pictures, documents,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other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software.</a:t>
            </a:r>
            <a:endParaRPr sz="2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spc="-60" dirty="0">
                <a:latin typeface="Carlito"/>
                <a:cs typeface="Carlito"/>
              </a:rPr>
              <a:t>You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20" dirty="0">
                <a:latin typeface="Carlito"/>
                <a:cs typeface="Carlito"/>
              </a:rPr>
              <a:t>create </a:t>
            </a:r>
            <a:r>
              <a:rPr sz="2200" spc="-10" dirty="0">
                <a:latin typeface="Carlito"/>
                <a:cs typeface="Carlito"/>
              </a:rPr>
              <a:t>icons </a:t>
            </a:r>
            <a:r>
              <a:rPr sz="2200" spc="-5" dirty="0">
                <a:latin typeface="Carlito"/>
                <a:cs typeface="Carlito"/>
              </a:rPr>
              <a:t>one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two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ways:</a:t>
            </a:r>
            <a:endParaRPr sz="2200" dirty="0">
              <a:latin typeface="Carlito"/>
              <a:cs typeface="Carlito"/>
            </a:endParaRPr>
          </a:p>
          <a:p>
            <a:pPr marL="756285" lvl="1" indent="-287020">
              <a:lnSpc>
                <a:spcPts val="216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1) Go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start </a:t>
            </a:r>
            <a:r>
              <a:rPr sz="2000" spc="-5" dirty="0">
                <a:latin typeface="Carlito"/>
                <a:cs typeface="Carlito"/>
              </a:rPr>
              <a:t>menu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right </a:t>
            </a:r>
            <a:r>
              <a:rPr sz="2000" dirty="0">
                <a:latin typeface="Carlito"/>
                <a:cs typeface="Carlito"/>
              </a:rPr>
              <a:t>click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program. </a:t>
            </a:r>
            <a:r>
              <a:rPr sz="2000" spc="-5" dirty="0">
                <a:latin typeface="Carlito"/>
                <a:cs typeface="Carlito"/>
              </a:rPr>
              <a:t>Select send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to.</a:t>
            </a:r>
            <a:endParaRPr sz="2000" dirty="0">
              <a:latin typeface="Carlito"/>
              <a:cs typeface="Carlito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Select desktop </a:t>
            </a:r>
            <a:r>
              <a:rPr sz="2000" dirty="0">
                <a:latin typeface="Carlito"/>
                <a:cs typeface="Carlito"/>
              </a:rPr>
              <a:t>and a </a:t>
            </a:r>
            <a:r>
              <a:rPr sz="2000" spc="-5" dirty="0">
                <a:latin typeface="Carlito"/>
                <a:cs typeface="Carlito"/>
              </a:rPr>
              <a:t>copy </a:t>
            </a:r>
            <a:r>
              <a:rPr sz="2000" dirty="0">
                <a:latin typeface="Carlito"/>
                <a:cs typeface="Carlito"/>
              </a:rPr>
              <a:t>of it </a:t>
            </a:r>
            <a:r>
              <a:rPr sz="2000" spc="-5" dirty="0">
                <a:latin typeface="Carlito"/>
                <a:cs typeface="Carlito"/>
              </a:rPr>
              <a:t>will now </a:t>
            </a:r>
            <a:r>
              <a:rPr sz="2000" dirty="0">
                <a:latin typeface="Carlito"/>
                <a:cs typeface="Carlito"/>
              </a:rPr>
              <a:t>be on </a:t>
            </a:r>
            <a:r>
              <a:rPr sz="2000" spc="-5" dirty="0">
                <a:latin typeface="Carlito"/>
                <a:cs typeface="Carlito"/>
              </a:rPr>
              <a:t>your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desktop</a:t>
            </a:r>
            <a:endParaRPr sz="20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ts val="1920"/>
              </a:lnSpc>
              <a:spcBef>
                <a:spcPts val="459"/>
              </a:spcBef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2) Go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your libraries folder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right </a:t>
            </a:r>
            <a:r>
              <a:rPr sz="2000" dirty="0">
                <a:latin typeface="Carlito"/>
                <a:cs typeface="Carlito"/>
              </a:rPr>
              <a:t>click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document, music file,  or picture file. Select send </a:t>
            </a:r>
            <a:r>
              <a:rPr sz="2000" spc="-10" dirty="0">
                <a:latin typeface="Carlito"/>
                <a:cs typeface="Carlito"/>
              </a:rPr>
              <a:t>to. </a:t>
            </a: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spc="-10" dirty="0">
                <a:latin typeface="Carlito"/>
                <a:cs typeface="Carlito"/>
              </a:rPr>
              <a:t>desktop </a:t>
            </a:r>
            <a:r>
              <a:rPr sz="2000" dirty="0">
                <a:latin typeface="Carlito"/>
                <a:cs typeface="Carlito"/>
              </a:rPr>
              <a:t>and a </a:t>
            </a:r>
            <a:r>
              <a:rPr sz="2000" spc="-5" dirty="0">
                <a:latin typeface="Carlito"/>
                <a:cs typeface="Carlito"/>
              </a:rPr>
              <a:t>copy of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will now  be on </a:t>
            </a:r>
            <a:r>
              <a:rPr sz="2000" spc="-10" dirty="0">
                <a:latin typeface="Carlito"/>
                <a:cs typeface="Carlito"/>
              </a:rPr>
              <a:t>your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desktop</a:t>
            </a:r>
            <a:endParaRPr sz="2000" dirty="0">
              <a:latin typeface="Carlito"/>
              <a:cs typeface="Carlito"/>
            </a:endParaRPr>
          </a:p>
          <a:p>
            <a:pPr marL="469900" algn="just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arlito"/>
                <a:cs typeface="Carlito"/>
              </a:rPr>
              <a:t>Note: </a:t>
            </a:r>
            <a:r>
              <a:rPr sz="2000" spc="-5" dirty="0">
                <a:latin typeface="Carlito"/>
                <a:cs typeface="Carlito"/>
              </a:rPr>
              <a:t>Double </a:t>
            </a:r>
            <a:r>
              <a:rPr sz="2000" dirty="0">
                <a:latin typeface="Carlito"/>
                <a:cs typeface="Carlito"/>
              </a:rPr>
              <a:t>click </a:t>
            </a:r>
            <a:r>
              <a:rPr sz="2000" spc="-5" dirty="0">
                <a:latin typeface="Carlito"/>
                <a:cs typeface="Carlito"/>
              </a:rPr>
              <a:t>icons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open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91286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T</a:t>
            </a:r>
            <a:r>
              <a:rPr dirty="0"/>
              <a:t>ask</a:t>
            </a:r>
            <a:r>
              <a:rPr spc="5" dirty="0"/>
              <a:t>b</a:t>
            </a:r>
            <a:r>
              <a:rPr dirty="0"/>
              <a:t>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568565" cy="22694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8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Carlito"/>
                <a:cs typeface="Carlito"/>
              </a:rPr>
              <a:t>Blue </a:t>
            </a:r>
            <a:r>
              <a:rPr sz="3200" spc="-15" dirty="0">
                <a:latin typeface="Carlito"/>
                <a:cs typeface="Carlito"/>
              </a:rPr>
              <a:t>strip </a:t>
            </a:r>
            <a:r>
              <a:rPr sz="3200" dirty="0">
                <a:latin typeface="Carlito"/>
                <a:cs typeface="Carlito"/>
              </a:rPr>
              <a:t>along the </a:t>
            </a:r>
            <a:r>
              <a:rPr sz="3200" spc="-20" dirty="0">
                <a:latin typeface="Carlito"/>
                <a:cs typeface="Carlito"/>
              </a:rPr>
              <a:t>bottom </a:t>
            </a:r>
            <a:r>
              <a:rPr sz="3200" dirty="0">
                <a:latin typeface="Carlito"/>
                <a:cs typeface="Carlito"/>
              </a:rPr>
              <a:t>of the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desktop.</a:t>
            </a:r>
            <a:endParaRPr sz="3200">
              <a:latin typeface="Carlito"/>
              <a:cs typeface="Carlito"/>
            </a:endParaRPr>
          </a:p>
          <a:p>
            <a:pPr marL="375920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Carlito"/>
                <a:cs typeface="Carlito"/>
              </a:rPr>
              <a:t>Serves </a:t>
            </a:r>
            <a:r>
              <a:rPr sz="3200" dirty="0">
                <a:latin typeface="Carlito"/>
                <a:cs typeface="Carlito"/>
              </a:rPr>
              <a:t>as the </a:t>
            </a:r>
            <a:r>
              <a:rPr sz="3200" spc="-5" dirty="0">
                <a:latin typeface="Carlito"/>
                <a:cs typeface="Carlito"/>
              </a:rPr>
              <a:t>Windows </a:t>
            </a:r>
            <a:r>
              <a:rPr sz="3200" spc="-15" dirty="0">
                <a:latin typeface="Carlito"/>
                <a:cs typeface="Carlito"/>
              </a:rPr>
              <a:t>control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60" dirty="0">
                <a:latin typeface="Carlito"/>
                <a:cs typeface="Carlito"/>
              </a:rPr>
              <a:t>center.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0" dirty="0">
                <a:latin typeface="Carlito"/>
                <a:cs typeface="Carlito"/>
              </a:rPr>
              <a:t>Three important items </a:t>
            </a:r>
            <a:r>
              <a:rPr sz="3200" spc="-5" dirty="0">
                <a:latin typeface="Carlito"/>
                <a:cs typeface="Carlito"/>
              </a:rPr>
              <a:t>on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taskbar: Start  </a:t>
            </a:r>
            <a:r>
              <a:rPr sz="3200" dirty="0">
                <a:latin typeface="Carlito"/>
                <a:cs typeface="Carlito"/>
              </a:rPr>
              <a:t>menu, </a:t>
            </a:r>
            <a:r>
              <a:rPr sz="3200" spc="-5" dirty="0">
                <a:latin typeface="Carlito"/>
                <a:cs typeface="Carlito"/>
              </a:rPr>
              <a:t>Quick Launch </a:t>
            </a:r>
            <a:r>
              <a:rPr sz="3200" spc="-70" dirty="0">
                <a:latin typeface="Carlito"/>
                <a:cs typeface="Carlito"/>
              </a:rPr>
              <a:t>Bar, </a:t>
            </a:r>
            <a:r>
              <a:rPr sz="3200" spc="-25" dirty="0">
                <a:latin typeface="Carlito"/>
                <a:cs typeface="Carlito"/>
              </a:rPr>
              <a:t>System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tray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491286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T</a:t>
            </a:r>
            <a:r>
              <a:rPr dirty="0"/>
              <a:t>ask</a:t>
            </a:r>
            <a:r>
              <a:rPr spc="5" dirty="0"/>
              <a:t>b</a:t>
            </a:r>
            <a:r>
              <a:rPr dirty="0"/>
              <a:t>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062"/>
            <a:ext cx="8047355" cy="479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1295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300" b="1" spc="-5" dirty="0">
                <a:latin typeface="Carlito"/>
                <a:cs typeface="Carlito"/>
              </a:rPr>
              <a:t>Start </a:t>
            </a:r>
            <a:r>
              <a:rPr sz="2300" b="1" dirty="0">
                <a:latin typeface="Carlito"/>
                <a:cs typeface="Carlito"/>
              </a:rPr>
              <a:t>Menu: </a:t>
            </a:r>
            <a:r>
              <a:rPr sz="2300" spc="-10" dirty="0">
                <a:latin typeface="Carlito"/>
                <a:cs typeface="Carlito"/>
              </a:rPr>
              <a:t>contains </a:t>
            </a:r>
            <a:r>
              <a:rPr sz="2300" dirty="0">
                <a:latin typeface="Carlito"/>
                <a:cs typeface="Carlito"/>
              </a:rPr>
              <a:t>all </a:t>
            </a:r>
            <a:r>
              <a:rPr sz="2300" spc="-15" dirty="0">
                <a:latin typeface="Carlito"/>
                <a:cs typeface="Carlito"/>
              </a:rPr>
              <a:t>programs </a:t>
            </a:r>
            <a:r>
              <a:rPr sz="2300" spc="-5" dirty="0">
                <a:latin typeface="Carlito"/>
                <a:cs typeface="Carlito"/>
              </a:rPr>
              <a:t>on </a:t>
            </a:r>
            <a:r>
              <a:rPr sz="2300" spc="-10" dirty="0">
                <a:latin typeface="Carlito"/>
                <a:cs typeface="Carlito"/>
              </a:rPr>
              <a:t>your </a:t>
            </a:r>
            <a:r>
              <a:rPr sz="2300" spc="-35" dirty="0">
                <a:latin typeface="Carlito"/>
                <a:cs typeface="Carlito"/>
              </a:rPr>
              <a:t>computer. </a:t>
            </a:r>
            <a:r>
              <a:rPr sz="2300" spc="-15" dirty="0">
                <a:latin typeface="Carlito"/>
                <a:cs typeface="Carlito"/>
              </a:rPr>
              <a:t>Programs  are </a:t>
            </a:r>
            <a:r>
              <a:rPr sz="2300" spc="-10" dirty="0">
                <a:latin typeface="Carlito"/>
                <a:cs typeface="Carlito"/>
              </a:rPr>
              <a:t>listed </a:t>
            </a:r>
            <a:r>
              <a:rPr sz="2300" dirty="0">
                <a:latin typeface="Carlito"/>
                <a:cs typeface="Carlito"/>
              </a:rPr>
              <a:t>in </a:t>
            </a:r>
            <a:r>
              <a:rPr sz="2300" spc="-5" dirty="0">
                <a:latin typeface="Carlito"/>
                <a:cs typeface="Carlito"/>
              </a:rPr>
              <a:t>alphabetical </a:t>
            </a:r>
            <a:r>
              <a:rPr sz="2300" spc="-45" dirty="0">
                <a:latin typeface="Carlito"/>
                <a:cs typeface="Carlito"/>
              </a:rPr>
              <a:t>order. </a:t>
            </a:r>
            <a:r>
              <a:rPr sz="2300" spc="-5" dirty="0">
                <a:latin typeface="Carlito"/>
                <a:cs typeface="Carlito"/>
              </a:rPr>
              <a:t>Items that </a:t>
            </a:r>
            <a:r>
              <a:rPr sz="2300" spc="-10" dirty="0">
                <a:latin typeface="Carlito"/>
                <a:cs typeface="Carlito"/>
              </a:rPr>
              <a:t>you </a:t>
            </a:r>
            <a:r>
              <a:rPr sz="2300" spc="-5" dirty="0">
                <a:latin typeface="Carlito"/>
                <a:cs typeface="Carlito"/>
              </a:rPr>
              <a:t>use frequently  </a:t>
            </a: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spc="-5" dirty="0">
                <a:latin typeface="Carlito"/>
                <a:cs typeface="Carlito"/>
              </a:rPr>
              <a:t>be pinned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5" dirty="0">
                <a:latin typeface="Carlito"/>
                <a:cs typeface="Carlito"/>
              </a:rPr>
              <a:t>start</a:t>
            </a:r>
            <a:r>
              <a:rPr sz="2300" spc="5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menu.</a:t>
            </a:r>
            <a:endParaRPr sz="2300">
              <a:latin typeface="Carlito"/>
              <a:cs typeface="Carlito"/>
            </a:endParaRPr>
          </a:p>
          <a:p>
            <a:pPr marL="355600" marR="99060" indent="-342900">
              <a:lnSpc>
                <a:spcPct val="100000"/>
              </a:lnSpc>
              <a:spcBef>
                <a:spcPts val="555"/>
              </a:spcBef>
              <a:buFont typeface="Wingdings"/>
              <a:buChar char=""/>
              <a:tabLst>
                <a:tab pos="355600" algn="l"/>
                <a:tab pos="3728720" algn="l"/>
              </a:tabLst>
            </a:pPr>
            <a:r>
              <a:rPr sz="2300" b="1" spc="-5" dirty="0">
                <a:latin typeface="Carlito"/>
                <a:cs typeface="Carlito"/>
              </a:rPr>
              <a:t>Quick </a:t>
            </a:r>
            <a:r>
              <a:rPr sz="2300" b="1" dirty="0">
                <a:latin typeface="Carlito"/>
                <a:cs typeface="Carlito"/>
              </a:rPr>
              <a:t>Launch</a:t>
            </a:r>
            <a:r>
              <a:rPr sz="2300" b="1" spc="-15" dirty="0">
                <a:latin typeface="Carlito"/>
                <a:cs typeface="Carlito"/>
              </a:rPr>
              <a:t> </a:t>
            </a:r>
            <a:r>
              <a:rPr sz="2300" b="1" dirty="0">
                <a:latin typeface="Carlito"/>
                <a:cs typeface="Carlito"/>
              </a:rPr>
              <a:t>Bar:</a:t>
            </a:r>
            <a:r>
              <a:rPr sz="2300" b="1" spc="1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contains	</a:t>
            </a:r>
            <a:r>
              <a:rPr sz="2300" spc="-15" dirty="0">
                <a:latin typeface="Carlito"/>
                <a:cs typeface="Carlito"/>
              </a:rPr>
              <a:t>programs </a:t>
            </a:r>
            <a:r>
              <a:rPr sz="2300" spc="-5" dirty="0">
                <a:latin typeface="Carlito"/>
                <a:cs typeface="Carlito"/>
              </a:rPr>
              <a:t>that </a:t>
            </a:r>
            <a:r>
              <a:rPr sz="2300" spc="-15" dirty="0">
                <a:latin typeface="Carlito"/>
                <a:cs typeface="Carlito"/>
              </a:rPr>
              <a:t>are </a:t>
            </a:r>
            <a:r>
              <a:rPr sz="2300" spc="-5" dirty="0">
                <a:latin typeface="Carlito"/>
                <a:cs typeface="Carlito"/>
              </a:rPr>
              <a:t>pinned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the  </a:t>
            </a:r>
            <a:r>
              <a:rPr sz="2300" spc="-5" dirty="0">
                <a:latin typeface="Carlito"/>
                <a:cs typeface="Carlito"/>
              </a:rPr>
              <a:t>taskbar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spc="-5" dirty="0">
                <a:latin typeface="Carlito"/>
                <a:cs typeface="Carlito"/>
              </a:rPr>
              <a:t>be </a:t>
            </a:r>
            <a:r>
              <a:rPr sz="2300" dirty="0">
                <a:latin typeface="Carlito"/>
                <a:cs typeface="Carlito"/>
              </a:rPr>
              <a:t>accessed </a:t>
            </a:r>
            <a:r>
              <a:rPr sz="2300" spc="-5" dirty="0">
                <a:latin typeface="Carlito"/>
                <a:cs typeface="Carlito"/>
              </a:rPr>
              <a:t>simply </a:t>
            </a:r>
            <a:r>
              <a:rPr sz="2300" spc="-10" dirty="0">
                <a:latin typeface="Carlito"/>
                <a:cs typeface="Carlito"/>
              </a:rPr>
              <a:t>by </a:t>
            </a:r>
            <a:r>
              <a:rPr sz="2300" dirty="0">
                <a:latin typeface="Carlito"/>
                <a:cs typeface="Carlito"/>
              </a:rPr>
              <a:t>clicking the </a:t>
            </a:r>
            <a:r>
              <a:rPr sz="2300" spc="-10" dirty="0">
                <a:latin typeface="Carlito"/>
                <a:cs typeface="Carlito"/>
              </a:rPr>
              <a:t>program.  Items that you </a:t>
            </a:r>
            <a:r>
              <a:rPr sz="2300" spc="-5" dirty="0">
                <a:latin typeface="Carlito"/>
                <a:cs typeface="Carlito"/>
              </a:rPr>
              <a:t>use frequently </a:t>
            </a: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spc="-5" dirty="0">
                <a:latin typeface="Carlito"/>
                <a:cs typeface="Carlito"/>
              </a:rPr>
              <a:t>be pinned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quick </a:t>
            </a:r>
            <a:r>
              <a:rPr sz="2300" dirty="0">
                <a:latin typeface="Carlito"/>
                <a:cs typeface="Carlito"/>
              </a:rPr>
              <a:t>launch  </a:t>
            </a:r>
            <a:r>
              <a:rPr sz="2300" spc="-60" dirty="0">
                <a:latin typeface="Carlito"/>
                <a:cs typeface="Carlito"/>
              </a:rPr>
              <a:t>bar.</a:t>
            </a:r>
            <a:endParaRPr sz="2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Wingdings"/>
              <a:buChar char=""/>
              <a:tabLst>
                <a:tab pos="355600" algn="l"/>
              </a:tabLst>
            </a:pPr>
            <a:r>
              <a:rPr sz="2300" b="1" spc="-10" dirty="0">
                <a:latin typeface="Carlito"/>
                <a:cs typeface="Carlito"/>
              </a:rPr>
              <a:t>Note: </a:t>
            </a:r>
            <a:r>
              <a:rPr sz="2300" spc="-10" dirty="0">
                <a:latin typeface="Carlito"/>
                <a:cs typeface="Carlito"/>
              </a:rPr>
              <a:t>Start </a:t>
            </a:r>
            <a:r>
              <a:rPr sz="2300" dirty="0">
                <a:latin typeface="Carlito"/>
                <a:cs typeface="Carlito"/>
              </a:rPr>
              <a:t>menu and </a:t>
            </a:r>
            <a:r>
              <a:rPr sz="2300" spc="-5" dirty="0">
                <a:latin typeface="Carlito"/>
                <a:cs typeface="Carlito"/>
              </a:rPr>
              <a:t>quick </a:t>
            </a:r>
            <a:r>
              <a:rPr sz="2300" dirty="0">
                <a:latin typeface="Carlito"/>
                <a:cs typeface="Carlito"/>
              </a:rPr>
              <a:t>launch </a:t>
            </a:r>
            <a:r>
              <a:rPr sz="2300" spc="-5" dirty="0">
                <a:latin typeface="Carlito"/>
                <a:cs typeface="Carlito"/>
              </a:rPr>
              <a:t>bar </a:t>
            </a:r>
            <a:r>
              <a:rPr sz="2300" spc="-10" dirty="0">
                <a:latin typeface="Carlito"/>
                <a:cs typeface="Carlito"/>
              </a:rPr>
              <a:t>items </a:t>
            </a:r>
            <a:r>
              <a:rPr sz="2300" spc="-5" dirty="0">
                <a:latin typeface="Carlito"/>
                <a:cs typeface="Carlito"/>
              </a:rPr>
              <a:t>only </a:t>
            </a:r>
            <a:r>
              <a:rPr sz="2300" dirty="0">
                <a:latin typeface="Carlito"/>
                <a:cs typeface="Carlito"/>
              </a:rPr>
              <a:t>need </a:t>
            </a:r>
            <a:r>
              <a:rPr sz="2300" spc="-15" dirty="0">
                <a:latin typeface="Carlito"/>
                <a:cs typeface="Carlito"/>
              </a:rPr>
              <a:t>to</a:t>
            </a:r>
            <a:r>
              <a:rPr sz="2300" spc="75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be</a:t>
            </a:r>
            <a:endParaRPr sz="23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300" spc="-15" dirty="0">
                <a:latin typeface="Carlito"/>
                <a:cs typeface="Carlito"/>
              </a:rPr>
              <a:t>clicked </a:t>
            </a:r>
            <a:r>
              <a:rPr sz="2300" spc="-5" dirty="0">
                <a:latin typeface="Carlito"/>
                <a:cs typeface="Carlito"/>
              </a:rPr>
              <a:t>once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5" dirty="0">
                <a:latin typeface="Carlito"/>
                <a:cs typeface="Carlito"/>
              </a:rPr>
              <a:t>open</a:t>
            </a:r>
            <a:r>
              <a:rPr sz="2300" spc="25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them</a:t>
            </a:r>
            <a:endParaRPr sz="23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Font typeface="Wingdings"/>
              <a:buChar char=""/>
              <a:tabLst>
                <a:tab pos="355600" algn="l"/>
                <a:tab pos="1694180" algn="l"/>
              </a:tabLst>
            </a:pPr>
            <a:r>
              <a:rPr sz="2300" b="1" spc="-15" dirty="0">
                <a:latin typeface="Carlito"/>
                <a:cs typeface="Carlito"/>
              </a:rPr>
              <a:t>System </a:t>
            </a:r>
            <a:r>
              <a:rPr sz="2300" b="1" spc="-55" dirty="0">
                <a:latin typeface="Carlito"/>
                <a:cs typeface="Carlito"/>
              </a:rPr>
              <a:t>Tray </a:t>
            </a:r>
            <a:r>
              <a:rPr sz="2300" spc="-10" dirty="0">
                <a:latin typeface="Carlito"/>
                <a:cs typeface="Carlito"/>
              </a:rPr>
              <a:t>contains your general computer information </a:t>
            </a:r>
            <a:r>
              <a:rPr sz="2300" spc="-5" dirty="0">
                <a:latin typeface="Carlito"/>
                <a:cs typeface="Carlito"/>
              </a:rPr>
              <a:t>such </a:t>
            </a:r>
            <a:r>
              <a:rPr sz="2300" dirty="0">
                <a:latin typeface="Carlito"/>
                <a:cs typeface="Carlito"/>
              </a:rPr>
              <a:t>as  </a:t>
            </a:r>
            <a:r>
              <a:rPr sz="2300" spc="-5" dirty="0">
                <a:latin typeface="Carlito"/>
                <a:cs typeface="Carlito"/>
              </a:rPr>
              <a:t>time, </a:t>
            </a:r>
            <a:r>
              <a:rPr sz="2300" spc="-15" dirty="0">
                <a:latin typeface="Carlito"/>
                <a:cs typeface="Carlito"/>
              </a:rPr>
              <a:t>date, </a:t>
            </a:r>
            <a:r>
              <a:rPr sz="2300" spc="-5" dirty="0">
                <a:latin typeface="Carlito"/>
                <a:cs typeface="Carlito"/>
              </a:rPr>
              <a:t>sound volume, </a:t>
            </a:r>
            <a:r>
              <a:rPr sz="2300" spc="-10" dirty="0">
                <a:latin typeface="Carlito"/>
                <a:cs typeface="Carlito"/>
              </a:rPr>
              <a:t>power </a:t>
            </a:r>
            <a:r>
              <a:rPr sz="2300" spc="-30" dirty="0">
                <a:latin typeface="Carlito"/>
                <a:cs typeface="Carlito"/>
              </a:rPr>
              <a:t>supply,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usb </a:t>
            </a:r>
            <a:r>
              <a:rPr sz="2300" spc="-10" dirty="0">
                <a:latin typeface="Carlito"/>
                <a:cs typeface="Carlito"/>
              </a:rPr>
              <a:t>icon </a:t>
            </a:r>
            <a:r>
              <a:rPr sz="2300" dirty="0">
                <a:latin typeface="Carlito"/>
                <a:cs typeface="Carlito"/>
              </a:rPr>
              <a:t>when </a:t>
            </a:r>
            <a:r>
              <a:rPr sz="2300" spc="-5" dirty="0">
                <a:latin typeface="Carlito"/>
                <a:cs typeface="Carlito"/>
              </a:rPr>
              <a:t>one  </a:t>
            </a:r>
            <a:r>
              <a:rPr sz="2300" dirty="0">
                <a:latin typeface="Carlito"/>
                <a:cs typeface="Carlito"/>
              </a:rPr>
              <a:t>is </a:t>
            </a:r>
            <a:r>
              <a:rPr sz="2300" spc="-5" dirty="0">
                <a:latin typeface="Carlito"/>
                <a:cs typeface="Carlito"/>
              </a:rPr>
              <a:t>plugged </a:t>
            </a:r>
            <a:r>
              <a:rPr sz="2300" dirty="0">
                <a:latin typeface="Carlito"/>
                <a:cs typeface="Carlito"/>
              </a:rPr>
              <a:t>in, </a:t>
            </a:r>
            <a:r>
              <a:rPr sz="2300" spc="-5" dirty="0">
                <a:latin typeface="Carlito"/>
                <a:cs typeface="Carlito"/>
              </a:rPr>
              <a:t>security antivirus </a:t>
            </a:r>
            <a:r>
              <a:rPr sz="2300" spc="-10" dirty="0">
                <a:latin typeface="Carlito"/>
                <a:cs typeface="Carlito"/>
              </a:rPr>
              <a:t>information, updates </a:t>
            </a:r>
            <a:r>
              <a:rPr sz="2300" spc="-20" dirty="0">
                <a:latin typeface="Carlito"/>
                <a:cs typeface="Carlito"/>
              </a:rPr>
              <a:t>for </a:t>
            </a:r>
            <a:r>
              <a:rPr sz="2300" spc="-10" dirty="0">
                <a:latin typeface="Carlito"/>
                <a:cs typeface="Carlito"/>
              </a:rPr>
              <a:t>your  </a:t>
            </a:r>
            <a:r>
              <a:rPr sz="2300" spc="-30" dirty="0">
                <a:latin typeface="Carlito"/>
                <a:cs typeface="Carlito"/>
              </a:rPr>
              <a:t>computer,	</a:t>
            </a:r>
            <a:r>
              <a:rPr sz="2300" spc="-10" dirty="0">
                <a:latin typeface="Carlito"/>
                <a:cs typeface="Carlito"/>
              </a:rPr>
              <a:t>internet </a:t>
            </a:r>
            <a:r>
              <a:rPr sz="2300" spc="-5" dirty="0">
                <a:latin typeface="Carlito"/>
                <a:cs typeface="Carlito"/>
              </a:rPr>
              <a:t>connection,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10" dirty="0">
                <a:latin typeface="Carlito"/>
                <a:cs typeface="Carlito"/>
              </a:rPr>
              <a:t>computer</a:t>
            </a:r>
            <a:r>
              <a:rPr sz="2300" spc="4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processes.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57784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Personalization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825"/>
            <a:ext cx="8002270" cy="4196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322580" indent="-342900">
              <a:lnSpc>
                <a:spcPct val="80100"/>
              </a:lnSpc>
              <a:spcBef>
                <a:spcPts val="6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10" dirty="0">
                <a:latin typeface="Carlito"/>
                <a:cs typeface="Carlito"/>
              </a:rPr>
              <a:t>you right </a:t>
            </a:r>
            <a:r>
              <a:rPr sz="2400" dirty="0">
                <a:latin typeface="Carlito"/>
                <a:cs typeface="Carlito"/>
              </a:rPr>
              <a:t>click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your desktop, you </a:t>
            </a:r>
            <a:r>
              <a:rPr sz="2400" spc="-15" dirty="0">
                <a:latin typeface="Carlito"/>
                <a:cs typeface="Carlito"/>
              </a:rPr>
              <a:t>get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series </a:t>
            </a:r>
            <a:r>
              <a:rPr sz="2400" spc="-10" dirty="0">
                <a:latin typeface="Carlito"/>
                <a:cs typeface="Carlito"/>
              </a:rPr>
              <a:t>of  </a:t>
            </a:r>
            <a:r>
              <a:rPr sz="2400" spc="-5" dirty="0">
                <a:latin typeface="Carlito"/>
                <a:cs typeface="Carlito"/>
              </a:rPr>
              <a:t>options </a:t>
            </a:r>
            <a:r>
              <a:rPr sz="2400" spc="-10" dirty="0">
                <a:latin typeface="Carlito"/>
                <a:cs typeface="Carlito"/>
              </a:rPr>
              <a:t>that you can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look </a:t>
            </a:r>
            <a:r>
              <a:rPr sz="2400" spc="-10" dirty="0">
                <a:latin typeface="Carlito"/>
                <a:cs typeface="Carlito"/>
              </a:rPr>
              <a:t>how you </a:t>
            </a:r>
            <a:r>
              <a:rPr sz="2400" spc="-15" dirty="0">
                <a:latin typeface="Carlito"/>
                <a:cs typeface="Carlito"/>
              </a:rPr>
              <a:t>want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look</a:t>
            </a:r>
            <a:endParaRPr sz="2400">
              <a:latin typeface="Carlito"/>
              <a:cs typeface="Carlito"/>
            </a:endParaRPr>
          </a:p>
          <a:p>
            <a:pPr marL="355600" marR="34925" indent="-342900">
              <a:lnSpc>
                <a:spcPts val="2310"/>
              </a:lnSpc>
              <a:spcBef>
                <a:spcPts val="55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View: </a:t>
            </a:r>
            <a:r>
              <a:rPr sz="2400" spc="-10" dirty="0">
                <a:latin typeface="Carlito"/>
                <a:cs typeface="Carlito"/>
              </a:rPr>
              <a:t>allows 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change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size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your icons, arrange  </a:t>
            </a:r>
            <a:r>
              <a:rPr sz="2400" dirty="0">
                <a:latin typeface="Carlito"/>
                <a:cs typeface="Carlito"/>
              </a:rPr>
              <a:t>them in the </a:t>
            </a:r>
            <a:r>
              <a:rPr sz="2400" spc="-15" dirty="0">
                <a:latin typeface="Carlito"/>
                <a:cs typeface="Carlito"/>
              </a:rPr>
              <a:t>order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want </a:t>
            </a:r>
            <a:r>
              <a:rPr sz="2400" dirty="0">
                <a:latin typeface="Carlito"/>
                <a:cs typeface="Carlito"/>
              </a:rPr>
              <a:t>and choose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hide </a:t>
            </a:r>
            <a:r>
              <a:rPr sz="2400" dirty="0">
                <a:latin typeface="Carlito"/>
                <a:cs typeface="Carlito"/>
              </a:rPr>
              <a:t>them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show  </a:t>
            </a:r>
            <a:r>
              <a:rPr sz="2400" dirty="0">
                <a:latin typeface="Carlito"/>
                <a:cs typeface="Carlito"/>
              </a:rPr>
              <a:t>them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latin typeface="Carlito"/>
                <a:cs typeface="Carlito"/>
              </a:rPr>
              <a:t>Sort </a:t>
            </a:r>
            <a:r>
              <a:rPr sz="2400" b="1" spc="-10" dirty="0">
                <a:latin typeface="Carlito"/>
                <a:cs typeface="Carlito"/>
              </a:rPr>
              <a:t>By: </a:t>
            </a:r>
            <a:r>
              <a:rPr sz="2400" spc="-10" dirty="0">
                <a:latin typeface="Carlito"/>
                <a:cs typeface="Carlito"/>
              </a:rPr>
              <a:t>allows 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sort </a:t>
            </a:r>
            <a:r>
              <a:rPr sz="2400" spc="-10" dirty="0">
                <a:latin typeface="Carlito"/>
                <a:cs typeface="Carlito"/>
              </a:rPr>
              <a:t>your icons by </a:t>
            </a:r>
            <a:r>
              <a:rPr sz="2400" spc="-5" dirty="0">
                <a:latin typeface="Carlito"/>
                <a:cs typeface="Carlito"/>
              </a:rPr>
              <a:t>name, </a:t>
            </a:r>
            <a:r>
              <a:rPr sz="2400" spc="-15" dirty="0">
                <a:latin typeface="Carlito"/>
                <a:cs typeface="Carlito"/>
              </a:rPr>
              <a:t>size, </a:t>
            </a:r>
            <a:r>
              <a:rPr sz="2400" spc="-10" dirty="0">
                <a:latin typeface="Carlito"/>
                <a:cs typeface="Carlito"/>
              </a:rPr>
              <a:t>item </a:t>
            </a:r>
            <a:r>
              <a:rPr sz="2400" dirty="0">
                <a:latin typeface="Carlito"/>
                <a:cs typeface="Carlito"/>
              </a:rPr>
              <a:t>type 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5" dirty="0">
                <a:latin typeface="Carlito"/>
                <a:cs typeface="Carlito"/>
              </a:rPr>
              <a:t>date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modified</a:t>
            </a:r>
            <a:endParaRPr sz="2400">
              <a:latin typeface="Carlito"/>
              <a:cs typeface="Carlito"/>
            </a:endParaRPr>
          </a:p>
          <a:p>
            <a:pPr marL="355600" marR="617220" indent="-342900">
              <a:lnSpc>
                <a:spcPts val="2310"/>
              </a:lnSpc>
              <a:spcBef>
                <a:spcPts val="55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latin typeface="Carlito"/>
                <a:cs typeface="Carlito"/>
              </a:rPr>
              <a:t>New: </a:t>
            </a:r>
            <a:r>
              <a:rPr sz="2400" spc="-10" dirty="0">
                <a:latin typeface="Carlito"/>
                <a:cs typeface="Carlito"/>
              </a:rPr>
              <a:t>allows you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5" dirty="0">
                <a:latin typeface="Carlito"/>
                <a:cs typeface="Carlito"/>
              </a:rPr>
              <a:t>folder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document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places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directly on </a:t>
            </a:r>
            <a:r>
              <a:rPr sz="2400" spc="-10" dirty="0">
                <a:latin typeface="Carlito"/>
                <a:cs typeface="Carlito"/>
              </a:rPr>
              <a:t>your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desktop</a:t>
            </a:r>
            <a:endParaRPr sz="2400">
              <a:latin typeface="Carlito"/>
              <a:cs typeface="Carlito"/>
            </a:endParaRPr>
          </a:p>
          <a:p>
            <a:pPr marL="355600" marR="255270" indent="-342900">
              <a:lnSpc>
                <a:spcPct val="80000"/>
              </a:lnSpc>
              <a:spcBef>
                <a:spcPts val="59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5" dirty="0">
                <a:latin typeface="Carlito"/>
                <a:cs typeface="Carlito"/>
              </a:rPr>
              <a:t>Personalize: </a:t>
            </a:r>
            <a:r>
              <a:rPr sz="2400" spc="-10" dirty="0">
                <a:latin typeface="Carlito"/>
                <a:cs typeface="Carlito"/>
              </a:rPr>
              <a:t>allows you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change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background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your  </a:t>
            </a:r>
            <a:r>
              <a:rPr sz="2400" spc="-10" dirty="0">
                <a:latin typeface="Carlito"/>
                <a:cs typeface="Carlito"/>
              </a:rPr>
              <a:t>desktop, your </a:t>
            </a:r>
            <a:r>
              <a:rPr sz="2400" spc="-15" dirty="0">
                <a:latin typeface="Carlito"/>
                <a:cs typeface="Carlito"/>
              </a:rPr>
              <a:t>screensaver </a:t>
            </a:r>
            <a:r>
              <a:rPr sz="2400" spc="-10" dirty="0">
                <a:latin typeface="Carlito"/>
                <a:cs typeface="Carlito"/>
              </a:rPr>
              <a:t>settings, your color </a:t>
            </a:r>
            <a:r>
              <a:rPr sz="2400" spc="-5" dirty="0">
                <a:latin typeface="Carlito"/>
                <a:cs typeface="Carlito"/>
              </a:rPr>
              <a:t>scheme, </a:t>
            </a:r>
            <a:r>
              <a:rPr sz="2400" spc="-10" dirty="0">
                <a:latin typeface="Carlito"/>
                <a:cs typeface="Carlito"/>
              </a:rPr>
              <a:t>your  </a:t>
            </a:r>
            <a:r>
              <a:rPr sz="2400" dirty="0">
                <a:latin typeface="Carlito"/>
                <a:cs typeface="Carlito"/>
              </a:rPr>
              <a:t>mouse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cosmetic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594"/>
            <a:ext cx="471449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spc="-25" dirty="0"/>
              <a:t>e</a:t>
            </a:r>
            <a:r>
              <a:rPr dirty="0"/>
              <a:t>vi</a:t>
            </a:r>
            <a:r>
              <a:rPr spc="-25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7858759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4002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What on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desktop </a:t>
            </a:r>
            <a:r>
              <a:rPr sz="3200" spc="-5" dirty="0">
                <a:latin typeface="Carlito"/>
                <a:cs typeface="Carlito"/>
              </a:rPr>
              <a:t>do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spc="-20" dirty="0">
                <a:latin typeface="Carlito"/>
                <a:cs typeface="Carlito"/>
              </a:rPr>
              <a:t>have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double  </a:t>
            </a:r>
            <a:r>
              <a:rPr sz="3200" dirty="0">
                <a:latin typeface="Carlito"/>
                <a:cs typeface="Carlito"/>
              </a:rPr>
              <a:t>click </a:t>
            </a:r>
            <a:r>
              <a:rPr sz="3200" spc="-25" dirty="0">
                <a:latin typeface="Carlito"/>
                <a:cs typeface="Carlito"/>
              </a:rPr>
              <a:t>to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open?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What </a:t>
            </a:r>
            <a:r>
              <a:rPr sz="3200" spc="-10" dirty="0">
                <a:latin typeface="Carlito"/>
                <a:cs typeface="Carlito"/>
              </a:rPr>
              <a:t>three items </a:t>
            </a:r>
            <a:r>
              <a:rPr sz="3200" spc="-15" dirty="0">
                <a:latin typeface="Carlito"/>
                <a:cs typeface="Carlito"/>
              </a:rPr>
              <a:t>are located </a:t>
            </a:r>
            <a:r>
              <a:rPr sz="3200" dirty="0">
                <a:latin typeface="Carlito"/>
                <a:cs typeface="Carlito"/>
              </a:rPr>
              <a:t>on the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taskbar?</a:t>
            </a:r>
            <a:endParaRPr sz="3200" dirty="0">
              <a:latin typeface="Carlito"/>
              <a:cs typeface="Carlito"/>
            </a:endParaRPr>
          </a:p>
          <a:p>
            <a:pPr marL="355600" marR="29908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0" dirty="0">
                <a:latin typeface="Arial"/>
                <a:cs typeface="Arial"/>
              </a:rPr>
              <a:t>What’s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155" dirty="0">
                <a:latin typeface="Arial"/>
                <a:cs typeface="Arial"/>
              </a:rPr>
              <a:t>place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210" dirty="0">
                <a:latin typeface="Arial"/>
                <a:cs typeface="Arial"/>
              </a:rPr>
              <a:t>can </a:t>
            </a:r>
            <a:r>
              <a:rPr sz="3200" spc="-60" dirty="0">
                <a:latin typeface="Arial"/>
                <a:cs typeface="Arial"/>
              </a:rPr>
              <a:t>pin </a:t>
            </a:r>
            <a:r>
              <a:rPr sz="3200" spc="-95" dirty="0">
                <a:latin typeface="Arial"/>
                <a:cs typeface="Arial"/>
              </a:rPr>
              <a:t>items </a:t>
            </a:r>
            <a:r>
              <a:rPr sz="3200" spc="-130" dirty="0">
                <a:latin typeface="Arial"/>
                <a:cs typeface="Arial"/>
              </a:rPr>
              <a:t>you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use  </a:t>
            </a:r>
            <a:r>
              <a:rPr sz="3200" spc="-10" dirty="0">
                <a:latin typeface="Carlito"/>
                <a:cs typeface="Carlito"/>
              </a:rPr>
              <a:t>frequently?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What </a:t>
            </a:r>
            <a:r>
              <a:rPr sz="3200" spc="-10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30" dirty="0">
                <a:latin typeface="Carlito"/>
                <a:cs typeface="Carlito"/>
              </a:rPr>
              <a:t>system tray </a:t>
            </a:r>
            <a:r>
              <a:rPr sz="3200" spc="-5" dirty="0">
                <a:latin typeface="Carlito"/>
                <a:cs typeface="Carlito"/>
              </a:rPr>
              <a:t>used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for?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594"/>
            <a:ext cx="685177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Introducing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Computer</a:t>
            </a:r>
          </a:p>
        </p:txBody>
      </p:sp>
      <p:sp>
        <p:nvSpPr>
          <p:cNvPr id="3" name="object 3"/>
          <p:cNvSpPr/>
          <p:nvPr/>
        </p:nvSpPr>
        <p:spPr>
          <a:xfrm>
            <a:off x="2308986" y="2078602"/>
            <a:ext cx="4517404" cy="4008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61594"/>
            <a:ext cx="636955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dirty="0"/>
              <a:t>is a</a:t>
            </a:r>
            <a:r>
              <a:rPr spc="-60" dirty="0"/>
              <a:t> </a:t>
            </a:r>
            <a:r>
              <a:rPr spc="-5" dirty="0"/>
              <a:t>Computer?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0384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66090" algn="l"/>
              </a:tabLst>
            </a:pPr>
            <a:r>
              <a:rPr sz="3200" dirty="0">
                <a:latin typeface="Carlito"/>
                <a:cs typeface="Carlito"/>
              </a:rPr>
              <a:t>An </a:t>
            </a:r>
            <a:r>
              <a:rPr sz="3200" spc="-10" dirty="0">
                <a:latin typeface="Carlito"/>
                <a:cs typeface="Carlito"/>
              </a:rPr>
              <a:t>electronic </a:t>
            </a:r>
            <a:r>
              <a:rPr sz="3200" spc="-5" dirty="0">
                <a:latin typeface="Carlito"/>
                <a:cs typeface="Carlito"/>
              </a:rPr>
              <a:t>device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accepts </a:t>
            </a:r>
            <a:r>
              <a:rPr sz="3200" spc="-5" dirty="0">
                <a:latin typeface="Carlito"/>
                <a:cs typeface="Carlito"/>
              </a:rPr>
              <a:t>input,  </a:t>
            </a:r>
            <a:r>
              <a:rPr sz="3200" spc="-10" dirty="0">
                <a:latin typeface="Carlito"/>
                <a:cs typeface="Carlito"/>
              </a:rPr>
              <a:t>processes </a:t>
            </a:r>
            <a:r>
              <a:rPr sz="3200" spc="-15" dirty="0">
                <a:latin typeface="Carlito"/>
                <a:cs typeface="Carlito"/>
              </a:rPr>
              <a:t>data, provides </a:t>
            </a:r>
            <a:r>
              <a:rPr sz="3200" spc="-25" dirty="0">
                <a:latin typeface="Carlito"/>
                <a:cs typeface="Carlito"/>
              </a:rPr>
              <a:t>storage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retrieval 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provides </a:t>
            </a:r>
            <a:r>
              <a:rPr sz="3200" spc="-5" dirty="0">
                <a:latin typeface="Carlito"/>
                <a:cs typeface="Carlito"/>
              </a:rPr>
              <a:t>output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70" dirty="0">
                <a:latin typeface="Carlito"/>
                <a:cs typeface="Carlito"/>
              </a:rPr>
              <a:t>user.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4400">
              <a:latin typeface="Carlito"/>
              <a:cs typeface="Carlito"/>
            </a:endParaRPr>
          </a:p>
          <a:p>
            <a:pPr marL="355600" marR="200025" indent="-342900">
              <a:lnSpc>
                <a:spcPct val="100000"/>
              </a:lnSpc>
              <a:buFont typeface="Wingdings"/>
              <a:buChar char=""/>
              <a:tabLst>
                <a:tab pos="466090" algn="l"/>
              </a:tabLst>
            </a:pPr>
            <a:r>
              <a:rPr sz="3200" spc="-85" dirty="0">
                <a:latin typeface="Carlito"/>
                <a:cs typeface="Carlito"/>
              </a:rPr>
              <a:t>You </a:t>
            </a:r>
            <a:r>
              <a:rPr sz="3200" spc="-5" dirty="0">
                <a:latin typeface="Carlito"/>
                <a:cs typeface="Carlito"/>
              </a:rPr>
              <a:t>can use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computer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type </a:t>
            </a:r>
            <a:r>
              <a:rPr sz="3200" spc="-10" dirty="0">
                <a:latin typeface="Carlito"/>
                <a:cs typeface="Carlito"/>
              </a:rPr>
              <a:t>documents,  </a:t>
            </a:r>
            <a:r>
              <a:rPr sz="3200" spc="-5" dirty="0">
                <a:latin typeface="Carlito"/>
                <a:cs typeface="Carlito"/>
              </a:rPr>
              <a:t>send email, </a:t>
            </a:r>
            <a:r>
              <a:rPr sz="3200" spc="-20" dirty="0">
                <a:latin typeface="Carlito"/>
                <a:cs typeface="Carlito"/>
              </a:rPr>
              <a:t>browse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internet, </a:t>
            </a:r>
            <a:r>
              <a:rPr sz="3200" spc="-5" dirty="0">
                <a:latin typeface="Carlito"/>
                <a:cs typeface="Carlito"/>
              </a:rPr>
              <a:t>handle  </a:t>
            </a:r>
            <a:r>
              <a:rPr sz="3200" spc="-10" dirty="0">
                <a:latin typeface="Carlito"/>
                <a:cs typeface="Carlito"/>
              </a:rPr>
              <a:t>spreadsheets, </a:t>
            </a:r>
            <a:r>
              <a:rPr sz="3200" spc="-5" dirty="0">
                <a:latin typeface="Carlito"/>
                <a:cs typeface="Carlito"/>
              </a:rPr>
              <a:t>do </a:t>
            </a:r>
            <a:r>
              <a:rPr sz="3200" spc="-15" dirty="0">
                <a:latin typeface="Carlito"/>
                <a:cs typeface="Carlito"/>
              </a:rPr>
              <a:t>presentations, </a:t>
            </a:r>
            <a:r>
              <a:rPr sz="3200" spc="-20" dirty="0">
                <a:latin typeface="Carlito"/>
                <a:cs typeface="Carlito"/>
              </a:rPr>
              <a:t>play </a:t>
            </a:r>
            <a:r>
              <a:rPr sz="3200" spc="-10" dirty="0">
                <a:latin typeface="Carlito"/>
                <a:cs typeface="Carlito"/>
              </a:rPr>
              <a:t>games, 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more.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61594"/>
            <a:ext cx="6139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Hardware/Software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1066"/>
            <a:ext cx="7681595" cy="44710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217170" indent="-342900">
              <a:lnSpc>
                <a:spcPts val="2920"/>
              </a:lnSpc>
              <a:spcBef>
                <a:spcPts val="465"/>
              </a:spcBef>
              <a:buFont typeface="Wingdings"/>
              <a:buChar char="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 </a:t>
            </a:r>
            <a:r>
              <a:rPr sz="2700" spc="-10" dirty="0">
                <a:latin typeface="Carlito"/>
                <a:cs typeface="Carlito"/>
              </a:rPr>
              <a:t>computer </a:t>
            </a:r>
            <a:r>
              <a:rPr sz="2700" dirty="0">
                <a:latin typeface="Carlito"/>
                <a:cs typeface="Carlito"/>
              </a:rPr>
              <a:t>is made </a:t>
            </a:r>
            <a:r>
              <a:rPr sz="2700" spc="-5" dirty="0">
                <a:latin typeface="Carlito"/>
                <a:cs typeface="Carlito"/>
              </a:rPr>
              <a:t>up of only </a:t>
            </a:r>
            <a:r>
              <a:rPr sz="2700" spc="-15" dirty="0">
                <a:latin typeface="Carlito"/>
                <a:cs typeface="Carlito"/>
              </a:rPr>
              <a:t>two </a:t>
            </a:r>
            <a:r>
              <a:rPr sz="2700" spc="-10" dirty="0">
                <a:latin typeface="Carlito"/>
                <a:cs typeface="Carlito"/>
              </a:rPr>
              <a:t>components:  </a:t>
            </a:r>
            <a:r>
              <a:rPr sz="2700" b="1" spc="-15" dirty="0">
                <a:latin typeface="Carlito"/>
                <a:cs typeface="Carlito"/>
              </a:rPr>
              <a:t>hardware </a:t>
            </a:r>
            <a:r>
              <a:rPr sz="2700" b="1" dirty="0">
                <a:latin typeface="Carlito"/>
                <a:cs typeface="Carlito"/>
              </a:rPr>
              <a:t>and </a:t>
            </a:r>
            <a:r>
              <a:rPr sz="2700" b="1" spc="-10" dirty="0">
                <a:latin typeface="Carlito"/>
                <a:cs typeface="Carlito"/>
              </a:rPr>
              <a:t>software. </a:t>
            </a:r>
            <a:r>
              <a:rPr sz="2700" spc="-10" dirty="0">
                <a:latin typeface="Carlito"/>
                <a:cs typeface="Carlito"/>
              </a:rPr>
              <a:t>Anything </a:t>
            </a:r>
            <a:r>
              <a:rPr sz="2700" spc="-15" dirty="0">
                <a:latin typeface="Carlito"/>
                <a:cs typeface="Carlito"/>
              </a:rPr>
              <a:t>you </a:t>
            </a:r>
            <a:r>
              <a:rPr sz="2700" spc="-5" dirty="0">
                <a:latin typeface="Carlito"/>
                <a:cs typeface="Carlito"/>
              </a:rPr>
              <a:t>buy </a:t>
            </a:r>
            <a:r>
              <a:rPr sz="2700" spc="-20" dirty="0">
                <a:latin typeface="Carlito"/>
                <a:cs typeface="Carlito"/>
              </a:rPr>
              <a:t>for </a:t>
            </a:r>
            <a:r>
              <a:rPr sz="2700" spc="-15" dirty="0">
                <a:latin typeface="Carlito"/>
                <a:cs typeface="Carlito"/>
              </a:rPr>
              <a:t>your  </a:t>
            </a:r>
            <a:r>
              <a:rPr sz="2700" spc="-10" dirty="0">
                <a:latin typeface="Carlito"/>
                <a:cs typeface="Carlito"/>
              </a:rPr>
              <a:t>computer can </a:t>
            </a:r>
            <a:r>
              <a:rPr sz="2700" spc="-5" dirty="0">
                <a:latin typeface="Carlito"/>
                <a:cs typeface="Carlito"/>
              </a:rPr>
              <a:t>be </a:t>
            </a:r>
            <a:r>
              <a:rPr sz="2700" dirty="0">
                <a:latin typeface="Carlito"/>
                <a:cs typeface="Carlito"/>
              </a:rPr>
              <a:t>classified as </a:t>
            </a:r>
            <a:r>
              <a:rPr sz="2700" spc="-5" dirty="0">
                <a:latin typeface="Carlito"/>
                <a:cs typeface="Carlito"/>
              </a:rPr>
              <a:t>either </a:t>
            </a:r>
            <a:r>
              <a:rPr sz="2700" spc="-20" dirty="0">
                <a:latin typeface="Carlito"/>
                <a:cs typeface="Carlito"/>
              </a:rPr>
              <a:t>hardware </a:t>
            </a:r>
            <a:r>
              <a:rPr sz="2700" spc="-5" dirty="0">
                <a:latin typeface="Carlito"/>
                <a:cs typeface="Carlito"/>
              </a:rPr>
              <a:t>or  </a:t>
            </a:r>
            <a:r>
              <a:rPr sz="2700" spc="-10" dirty="0">
                <a:latin typeface="Carlito"/>
                <a:cs typeface="Carlito"/>
              </a:rPr>
              <a:t>software.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3400">
              <a:latin typeface="Carlito"/>
              <a:cs typeface="Carlito"/>
            </a:endParaRPr>
          </a:p>
          <a:p>
            <a:pPr marL="355600" marR="5080" indent="-342900">
              <a:lnSpc>
                <a:spcPts val="292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  <a:tab pos="3040380" algn="l"/>
              </a:tabLst>
            </a:pPr>
            <a:r>
              <a:rPr sz="2700" b="1" spc="-15" dirty="0">
                <a:latin typeface="Carlito"/>
                <a:cs typeface="Carlito"/>
              </a:rPr>
              <a:t>Hardware</a:t>
            </a:r>
            <a:r>
              <a:rPr sz="2700" spc="-15" dirty="0">
                <a:latin typeface="Carlito"/>
                <a:cs typeface="Carlito"/>
              </a:rPr>
              <a:t>: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20" dirty="0">
                <a:latin typeface="Carlito"/>
                <a:cs typeface="Carlito"/>
              </a:rPr>
              <a:t>any </a:t>
            </a:r>
            <a:r>
              <a:rPr sz="2700" spc="-5" dirty="0">
                <a:latin typeface="Carlito"/>
                <a:cs typeface="Carlito"/>
              </a:rPr>
              <a:t>part of </a:t>
            </a:r>
            <a:r>
              <a:rPr sz="2700" spc="-15" dirty="0">
                <a:latin typeface="Carlito"/>
                <a:cs typeface="Carlito"/>
              </a:rPr>
              <a:t>your </a:t>
            </a:r>
            <a:r>
              <a:rPr sz="2700" spc="-10" dirty="0">
                <a:latin typeface="Carlito"/>
                <a:cs typeface="Carlito"/>
              </a:rPr>
              <a:t>computer that </a:t>
            </a:r>
            <a:r>
              <a:rPr sz="2700" spc="-5" dirty="0">
                <a:latin typeface="Carlito"/>
                <a:cs typeface="Carlito"/>
              </a:rPr>
              <a:t>has </a:t>
            </a:r>
            <a:r>
              <a:rPr sz="2700" dirty="0">
                <a:latin typeface="Carlito"/>
                <a:cs typeface="Carlito"/>
              </a:rPr>
              <a:t>a  </a:t>
            </a:r>
            <a:r>
              <a:rPr sz="2700" spc="-15" dirty="0">
                <a:latin typeface="Carlito"/>
                <a:cs typeface="Carlito"/>
              </a:rPr>
              <a:t>physical</a:t>
            </a:r>
            <a:r>
              <a:rPr sz="2700" spc="-2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structure.	</a:t>
            </a:r>
            <a:r>
              <a:rPr sz="2700" dirty="0">
                <a:latin typeface="Carlito"/>
                <a:cs typeface="Carlito"/>
              </a:rPr>
              <a:t>If </a:t>
            </a:r>
            <a:r>
              <a:rPr sz="2700" spc="-15" dirty="0">
                <a:latin typeface="Carlito"/>
                <a:cs typeface="Carlito"/>
              </a:rPr>
              <a:t>you can </a:t>
            </a:r>
            <a:r>
              <a:rPr sz="2700" spc="-10" dirty="0">
                <a:latin typeface="Carlito"/>
                <a:cs typeface="Carlito"/>
              </a:rPr>
              <a:t>touch </a:t>
            </a:r>
            <a:r>
              <a:rPr sz="2700" dirty="0">
                <a:latin typeface="Carlito"/>
                <a:cs typeface="Carlito"/>
              </a:rPr>
              <a:t>it, it is</a:t>
            </a:r>
            <a:r>
              <a:rPr sz="2700" spc="-2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hardware.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"/>
            </a:pPr>
            <a:endParaRPr sz="3400">
              <a:latin typeface="Carlito"/>
              <a:cs typeface="Carlito"/>
            </a:endParaRPr>
          </a:p>
          <a:p>
            <a:pPr marL="355600" marR="259079" indent="-342900">
              <a:lnSpc>
                <a:spcPct val="9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700" b="1" spc="-10" dirty="0">
                <a:latin typeface="Carlito"/>
                <a:cs typeface="Carlito"/>
              </a:rPr>
              <a:t>Software</a:t>
            </a:r>
            <a:r>
              <a:rPr sz="2700" spc="-10" dirty="0">
                <a:latin typeface="Carlito"/>
                <a:cs typeface="Carlito"/>
              </a:rPr>
              <a:t>: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5" dirty="0">
                <a:latin typeface="Carlito"/>
                <a:cs typeface="Carlito"/>
              </a:rPr>
              <a:t>brains </a:t>
            </a:r>
            <a:r>
              <a:rPr sz="2700" spc="-5" dirty="0">
                <a:latin typeface="Carlito"/>
                <a:cs typeface="Carlito"/>
              </a:rPr>
              <a:t>of </a:t>
            </a:r>
            <a:r>
              <a:rPr sz="2700" spc="-10" dirty="0">
                <a:latin typeface="Carlito"/>
                <a:cs typeface="Carlito"/>
              </a:rPr>
              <a:t>the </a:t>
            </a:r>
            <a:r>
              <a:rPr sz="2700" spc="-35" dirty="0">
                <a:latin typeface="Carlito"/>
                <a:cs typeface="Carlito"/>
              </a:rPr>
              <a:t>computer,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20" dirty="0">
                <a:latin typeface="Carlito"/>
                <a:cs typeface="Carlito"/>
              </a:rPr>
              <a:t>any </a:t>
            </a:r>
            <a:r>
              <a:rPr sz="2700" spc="-10" dirty="0">
                <a:latin typeface="Carlito"/>
                <a:cs typeface="Carlito"/>
              </a:rPr>
              <a:t>set </a:t>
            </a:r>
            <a:r>
              <a:rPr sz="2700" spc="-5" dirty="0">
                <a:latin typeface="Carlito"/>
                <a:cs typeface="Carlito"/>
              </a:rPr>
              <a:t>of  </a:t>
            </a:r>
            <a:r>
              <a:rPr sz="2700" spc="-10" dirty="0">
                <a:latin typeface="Carlito"/>
                <a:cs typeface="Carlito"/>
              </a:rPr>
              <a:t>instructions that tells </a:t>
            </a: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spc="-20" dirty="0">
                <a:latin typeface="Carlito"/>
                <a:cs typeface="Carlito"/>
              </a:rPr>
              <a:t>hardware </a:t>
            </a:r>
            <a:r>
              <a:rPr sz="2700" spc="-10" dirty="0">
                <a:latin typeface="Carlito"/>
                <a:cs typeface="Carlito"/>
              </a:rPr>
              <a:t>what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5" dirty="0">
                <a:latin typeface="Carlito"/>
                <a:cs typeface="Carlito"/>
              </a:rPr>
              <a:t>do </a:t>
            </a:r>
            <a:r>
              <a:rPr sz="2700" dirty="0">
                <a:latin typeface="Carlito"/>
                <a:cs typeface="Carlito"/>
              </a:rPr>
              <a:t>and  </a:t>
            </a:r>
            <a:r>
              <a:rPr sz="2700" spc="-10" dirty="0">
                <a:latin typeface="Carlito"/>
                <a:cs typeface="Carlito"/>
              </a:rPr>
              <a:t>helps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user accomplish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10" dirty="0">
                <a:latin typeface="Carlito"/>
                <a:cs typeface="Carlito"/>
              </a:rPr>
              <a:t>certain</a:t>
            </a:r>
            <a:r>
              <a:rPr sz="2700" spc="-12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task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61594"/>
            <a:ext cx="493687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</a:t>
            </a:r>
            <a:r>
              <a:rPr spc="-55" dirty="0"/>
              <a:t>r</a:t>
            </a:r>
            <a:r>
              <a:rPr spc="-5" dirty="0"/>
              <a:t>d</a:t>
            </a:r>
            <a:r>
              <a:rPr spc="-55" dirty="0"/>
              <a:t>w</a:t>
            </a:r>
            <a:r>
              <a:rPr dirty="0"/>
              <a:t>a</a:t>
            </a:r>
            <a:r>
              <a:rPr spc="-60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8046720" cy="52373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40"/>
              </a:lnSpc>
              <a:spcBef>
                <a:spcPts val="100"/>
              </a:spcBef>
              <a:buSzPct val="96666"/>
              <a:buFont typeface="Wingdings"/>
              <a:buChar char=""/>
              <a:tabLst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Hardware </a:t>
            </a:r>
            <a:r>
              <a:rPr sz="3000" spc="-15" dirty="0">
                <a:latin typeface="Carlito"/>
                <a:cs typeface="Carlito"/>
              </a:rPr>
              <a:t>consists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0" dirty="0">
                <a:latin typeface="Carlito"/>
                <a:cs typeface="Carlito"/>
              </a:rPr>
              <a:t>two components, </a:t>
            </a:r>
            <a:r>
              <a:rPr sz="3000" b="1" spc="-5" dirty="0">
                <a:latin typeface="Carlito"/>
                <a:cs typeface="Carlito"/>
              </a:rPr>
              <a:t>input</a:t>
            </a:r>
            <a:r>
              <a:rPr sz="3000" b="1" spc="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and</a:t>
            </a:r>
          </a:p>
          <a:p>
            <a:pPr marL="355600">
              <a:lnSpc>
                <a:spcPts val="3240"/>
              </a:lnSpc>
            </a:pPr>
            <a:r>
              <a:rPr sz="3000" b="1" spc="-5" dirty="0">
                <a:latin typeface="Carlito"/>
                <a:cs typeface="Carlito"/>
              </a:rPr>
              <a:t>output </a:t>
            </a:r>
            <a:r>
              <a:rPr sz="3000" b="1" spc="-10" dirty="0">
                <a:latin typeface="Carlito"/>
                <a:cs typeface="Carlito"/>
              </a:rPr>
              <a:t>devices</a:t>
            </a:r>
            <a:r>
              <a:rPr sz="3000" spc="-10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Input</a:t>
            </a: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Device</a:t>
            </a:r>
            <a:endParaRPr sz="2600" dirty="0">
              <a:latin typeface="Carlito"/>
              <a:cs typeface="Carlito"/>
            </a:endParaRPr>
          </a:p>
          <a:p>
            <a:pPr marL="756285" marR="512445" indent="-287020">
              <a:lnSpc>
                <a:spcPts val="2500"/>
              </a:lnSpc>
              <a:spcBef>
                <a:spcPts val="600"/>
              </a:spcBef>
            </a:pPr>
            <a:r>
              <a:rPr lang="en-US" sz="2600" dirty="0" smtClean="0">
                <a:latin typeface="Carlito"/>
                <a:cs typeface="Carlito"/>
              </a:rPr>
              <a:t>    </a:t>
            </a:r>
            <a:r>
              <a:rPr sz="2600" dirty="0" smtClean="0">
                <a:latin typeface="Carlito"/>
                <a:cs typeface="Carlito"/>
              </a:rPr>
              <a:t>An </a:t>
            </a:r>
            <a:r>
              <a:rPr sz="2600" dirty="0">
                <a:latin typeface="Carlito"/>
                <a:cs typeface="Carlito"/>
              </a:rPr>
              <a:t>input </a:t>
            </a:r>
            <a:r>
              <a:rPr sz="2600" spc="-5" dirty="0">
                <a:latin typeface="Carlito"/>
                <a:cs typeface="Carlito"/>
              </a:rPr>
              <a:t>device </a:t>
            </a:r>
            <a:r>
              <a:rPr sz="2600" spc="-10" dirty="0">
                <a:latin typeface="Carlito"/>
                <a:cs typeface="Carlito"/>
              </a:rPr>
              <a:t>allows </a:t>
            </a:r>
            <a:r>
              <a:rPr sz="2600" spc="-5" dirty="0">
                <a:latin typeface="Carlito"/>
                <a:cs typeface="Carlito"/>
              </a:rPr>
              <a:t>us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put </a:t>
            </a:r>
            <a:r>
              <a:rPr sz="2600" spc="-10" dirty="0">
                <a:latin typeface="Carlito"/>
                <a:cs typeface="Carlito"/>
              </a:rPr>
              <a:t>information </a:t>
            </a:r>
            <a:r>
              <a:rPr lang="en-US" sz="2600" spc="-10" dirty="0" smtClean="0">
                <a:latin typeface="Carlito"/>
                <a:cs typeface="Carlito"/>
              </a:rPr>
              <a:t>  </a:t>
            </a:r>
            <a:r>
              <a:rPr sz="2600" spc="-10" dirty="0" smtClean="0">
                <a:latin typeface="Carlito"/>
                <a:cs typeface="Carlito"/>
              </a:rPr>
              <a:t>into</a:t>
            </a:r>
            <a:r>
              <a:rPr lang="en-US" sz="2600" spc="-10" dirty="0" smtClean="0">
                <a:latin typeface="Carlito"/>
                <a:cs typeface="Carlito"/>
              </a:rPr>
              <a:t> </a:t>
            </a:r>
            <a:r>
              <a:rPr sz="2600" dirty="0" smtClean="0">
                <a:latin typeface="Carlito"/>
                <a:cs typeface="Carlito"/>
              </a:rPr>
              <a:t>the  </a:t>
            </a:r>
            <a:r>
              <a:rPr sz="2600" spc="-35" dirty="0">
                <a:latin typeface="Carlito"/>
                <a:cs typeface="Carlito"/>
              </a:rPr>
              <a:t>computer.</a:t>
            </a:r>
            <a:endParaRPr sz="2600" dirty="0">
              <a:latin typeface="Carlito"/>
              <a:cs typeface="Carlito"/>
            </a:endParaRPr>
          </a:p>
          <a:p>
            <a:pPr marL="756285" marR="123189" indent="-287020">
              <a:lnSpc>
                <a:spcPts val="2500"/>
              </a:lnSpc>
              <a:spcBef>
                <a:spcPts val="620"/>
              </a:spcBef>
              <a:tabLst>
                <a:tab pos="5498465" algn="l"/>
              </a:tabLst>
            </a:pPr>
            <a:r>
              <a:rPr lang="en-US" sz="2600" spc="-5" dirty="0" smtClean="0">
                <a:latin typeface="Carlito"/>
                <a:cs typeface="Carlito"/>
              </a:rPr>
              <a:t>   </a:t>
            </a:r>
            <a:r>
              <a:rPr sz="2600" spc="-5" dirty="0" smtClean="0">
                <a:latin typeface="Carlito"/>
                <a:cs typeface="Carlito"/>
              </a:rPr>
              <a:t>Examples </a:t>
            </a:r>
            <a:r>
              <a:rPr sz="2600" dirty="0">
                <a:latin typeface="Carlito"/>
                <a:cs typeface="Carlito"/>
              </a:rPr>
              <a:t>include: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Mouse,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5" dirty="0" smtClean="0">
                <a:latin typeface="Carlito"/>
                <a:cs typeface="Carlito"/>
              </a:rPr>
              <a:t>keyboard,</a:t>
            </a:r>
            <a:r>
              <a:rPr lang="en-US" sz="2600" spc="-15" dirty="0">
                <a:latin typeface="Carlito"/>
                <a:cs typeface="Carlito"/>
              </a:rPr>
              <a:t> </a:t>
            </a:r>
            <a:r>
              <a:rPr sz="2600" spc="-5" dirty="0" smtClean="0">
                <a:latin typeface="Carlito"/>
                <a:cs typeface="Carlito"/>
              </a:rPr>
              <a:t>microphone</a:t>
            </a:r>
            <a:r>
              <a:rPr sz="2600" spc="-5" dirty="0">
                <a:latin typeface="Carlito"/>
                <a:cs typeface="Carlito"/>
              </a:rPr>
              <a:t>,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flash  </a:t>
            </a:r>
            <a:r>
              <a:rPr sz="2600" spc="-10" dirty="0">
                <a:latin typeface="Carlito"/>
                <a:cs typeface="Carlito"/>
              </a:rPr>
              <a:t>drive </a:t>
            </a:r>
            <a:r>
              <a:rPr sz="2600" spc="-5" dirty="0">
                <a:latin typeface="Carlito"/>
                <a:cs typeface="Carlito"/>
              </a:rPr>
              <a:t>or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scanner</a:t>
            </a:r>
            <a:endParaRPr sz="2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Output</a:t>
            </a:r>
            <a:r>
              <a:rPr sz="2600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Devices</a:t>
            </a:r>
            <a:endParaRPr sz="2600" dirty="0">
              <a:latin typeface="Carlito"/>
              <a:cs typeface="Carlito"/>
            </a:endParaRPr>
          </a:p>
          <a:p>
            <a:pPr marL="756285" marR="5080" indent="-287020">
              <a:lnSpc>
                <a:spcPts val="2500"/>
              </a:lnSpc>
              <a:spcBef>
                <a:spcPts val="605"/>
              </a:spcBef>
            </a:pPr>
            <a:r>
              <a:rPr lang="en-US" sz="2600" dirty="0" smtClean="0">
                <a:latin typeface="Carlito"/>
                <a:cs typeface="Carlito"/>
              </a:rPr>
              <a:t>    </a:t>
            </a:r>
            <a:r>
              <a:rPr sz="2600" dirty="0" smtClean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output device </a:t>
            </a:r>
            <a:r>
              <a:rPr sz="2600" spc="-15" dirty="0">
                <a:latin typeface="Carlito"/>
                <a:cs typeface="Carlito"/>
              </a:rPr>
              <a:t>displays </a:t>
            </a:r>
            <a:r>
              <a:rPr sz="2600" spc="-5" dirty="0">
                <a:latin typeface="Carlito"/>
                <a:cs typeface="Carlito"/>
              </a:rPr>
              <a:t>(or puts out) </a:t>
            </a:r>
            <a:r>
              <a:rPr sz="2600" spc="-10" dirty="0">
                <a:latin typeface="Carlito"/>
                <a:cs typeface="Carlito"/>
              </a:rPr>
              <a:t>information </a:t>
            </a:r>
            <a:r>
              <a:rPr sz="2600" spc="-15" dirty="0">
                <a:latin typeface="Carlito"/>
                <a:cs typeface="Carlito"/>
              </a:rPr>
              <a:t>from 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computer </a:t>
            </a:r>
            <a:r>
              <a:rPr sz="2600" dirty="0">
                <a:latin typeface="Carlito"/>
                <a:cs typeface="Carlito"/>
              </a:rPr>
              <a:t>in either a visual </a:t>
            </a:r>
            <a:r>
              <a:rPr sz="2600" spc="-10" dirty="0">
                <a:latin typeface="Carlito"/>
                <a:cs typeface="Carlito"/>
              </a:rPr>
              <a:t>or </a:t>
            </a:r>
            <a:r>
              <a:rPr sz="2600" spc="-5" dirty="0">
                <a:latin typeface="Carlito"/>
                <a:cs typeface="Carlito"/>
              </a:rPr>
              <a:t>auditory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format.</a:t>
            </a:r>
            <a:endParaRPr sz="2600" dirty="0">
              <a:latin typeface="Carlito"/>
              <a:cs typeface="Carlito"/>
            </a:endParaRPr>
          </a:p>
          <a:p>
            <a:pPr marL="756285" marR="497205" indent="-287020">
              <a:lnSpc>
                <a:spcPts val="2500"/>
              </a:lnSpc>
              <a:spcBef>
                <a:spcPts val="615"/>
              </a:spcBef>
            </a:pPr>
            <a:r>
              <a:rPr lang="en-US" sz="2600" spc="-5" dirty="0" smtClean="0">
                <a:latin typeface="Carlito"/>
                <a:cs typeface="Carlito"/>
              </a:rPr>
              <a:t>   </a:t>
            </a:r>
            <a:r>
              <a:rPr sz="2600" spc="-5" dirty="0" smtClean="0">
                <a:latin typeface="Carlito"/>
                <a:cs typeface="Carlito"/>
              </a:rPr>
              <a:t>Examples </a:t>
            </a:r>
            <a:r>
              <a:rPr sz="2600" dirty="0">
                <a:latin typeface="Carlito"/>
                <a:cs typeface="Carlito"/>
              </a:rPr>
              <a:t>include: </a:t>
            </a:r>
            <a:r>
              <a:rPr sz="2600" spc="-35" dirty="0">
                <a:latin typeface="Carlito"/>
                <a:cs typeface="Carlito"/>
              </a:rPr>
              <a:t>Monitor, </a:t>
            </a:r>
            <a:r>
              <a:rPr sz="2600" spc="-20" dirty="0">
                <a:latin typeface="Carlito"/>
                <a:cs typeface="Carlito"/>
              </a:rPr>
              <a:t>Speakers, </a:t>
            </a:r>
            <a:r>
              <a:rPr sz="2600" spc="-5" dirty="0">
                <a:latin typeface="Carlito"/>
                <a:cs typeface="Carlito"/>
              </a:rPr>
              <a:t>headphones or  </a:t>
            </a:r>
            <a:r>
              <a:rPr sz="2600" spc="-10" dirty="0">
                <a:latin typeface="Carlito"/>
                <a:cs typeface="Carlito"/>
              </a:rPr>
              <a:t>printer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95400"/>
            <a:ext cx="2590800" cy="204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747" y="1511081"/>
            <a:ext cx="2957827" cy="2742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4038603"/>
            <a:ext cx="2308969" cy="17836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2719" y="1546791"/>
            <a:ext cx="1551092" cy="18676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0" y="4572037"/>
            <a:ext cx="2405633" cy="1603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2200" y="4114800"/>
            <a:ext cx="2657729" cy="1501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9644" y="1846910"/>
            <a:ext cx="788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Monitor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3339" y="3497508"/>
            <a:ext cx="967533" cy="301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Con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5521" y="2854274"/>
            <a:ext cx="85683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Carlito"/>
                <a:cs typeface="Carlito"/>
              </a:rPr>
              <a:t>Speakers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4800" y="6118352"/>
            <a:ext cx="6800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Mouse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1" y="5660847"/>
            <a:ext cx="86550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rlito"/>
                <a:cs typeface="Carlito"/>
              </a:rPr>
              <a:t>K</a:t>
            </a:r>
            <a:r>
              <a:rPr sz="1400" spc="-20" dirty="0">
                <a:latin typeface="Carlito"/>
                <a:cs typeface="Carlito"/>
              </a:rPr>
              <a:t>e</a:t>
            </a:r>
            <a:r>
              <a:rPr sz="1400" dirty="0">
                <a:latin typeface="Carlito"/>
                <a:cs typeface="Carlito"/>
              </a:rPr>
              <a:t>y</a:t>
            </a:r>
            <a:r>
              <a:rPr sz="1400" spc="-10" dirty="0">
                <a:latin typeface="Carlito"/>
                <a:cs typeface="Carlito"/>
              </a:rPr>
              <a:t>b</a:t>
            </a:r>
            <a:r>
              <a:rPr sz="1400" spc="-5" dirty="0">
                <a:latin typeface="Carlito"/>
                <a:cs typeface="Carlito"/>
              </a:rPr>
              <a:t>oa</a:t>
            </a:r>
            <a:r>
              <a:rPr sz="1400" spc="-25" dirty="0">
                <a:latin typeface="Carlito"/>
                <a:cs typeface="Carlito"/>
              </a:rPr>
              <a:t>r</a:t>
            </a:r>
            <a:r>
              <a:rPr sz="1400" dirty="0">
                <a:latin typeface="Carlito"/>
                <a:cs typeface="Carlito"/>
              </a:rPr>
              <a:t>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3400" y="5737353"/>
            <a:ext cx="71437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P</a:t>
            </a:r>
            <a:r>
              <a:rPr sz="1400" dirty="0">
                <a:latin typeface="Carlito"/>
                <a:cs typeface="Carlito"/>
              </a:rPr>
              <a:t>ri</a:t>
            </a:r>
            <a:r>
              <a:rPr sz="1400" spc="-15" dirty="0">
                <a:latin typeface="Carlito"/>
                <a:cs typeface="Carlito"/>
              </a:rPr>
              <a:t>nt</a:t>
            </a:r>
            <a:r>
              <a:rPr sz="1400" dirty="0">
                <a:latin typeface="Carlito"/>
                <a:cs typeface="Carlito"/>
              </a:rPr>
              <a:t>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200" y="290817"/>
            <a:ext cx="713981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</a:t>
            </a:r>
            <a:r>
              <a:rPr spc="-5" dirty="0"/>
              <a:t>Computer</a:t>
            </a:r>
            <a:r>
              <a:rPr spc="-90" dirty="0"/>
              <a:t> </a:t>
            </a:r>
            <a:r>
              <a:rPr spc="-10" dirty="0"/>
              <a:t>Equipment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461594"/>
            <a:ext cx="21355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</a:t>
            </a:r>
            <a:r>
              <a:rPr spc="10" dirty="0"/>
              <a:t>s</a:t>
            </a:r>
            <a:r>
              <a:rPr spc="-5" dirty="0"/>
              <a:t>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7998460" cy="14338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10" dirty="0">
                <a:latin typeface="Carlito"/>
                <a:cs typeface="Carlito"/>
              </a:rPr>
              <a:t>Console: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console,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20" dirty="0">
                <a:latin typeface="Carlito"/>
                <a:cs typeface="Carlito"/>
              </a:rPr>
              <a:t>system </a:t>
            </a:r>
            <a:r>
              <a:rPr sz="2200" spc="-10" dirty="0">
                <a:latin typeface="Carlito"/>
                <a:cs typeface="Carlito"/>
              </a:rPr>
              <a:t>unit, </a:t>
            </a:r>
            <a:r>
              <a:rPr sz="2200" spc="-5" dirty="0">
                <a:latin typeface="Carlito"/>
                <a:cs typeface="Carlito"/>
              </a:rPr>
              <a:t>is the heart </a:t>
            </a:r>
            <a:r>
              <a:rPr sz="2200" dirty="0">
                <a:latin typeface="Carlito"/>
                <a:cs typeface="Carlito"/>
              </a:rPr>
              <a:t>of  </a:t>
            </a:r>
            <a:r>
              <a:rPr sz="2200" spc="-10" dirty="0">
                <a:latin typeface="Carlito"/>
                <a:cs typeface="Carlito"/>
              </a:rPr>
              <a:t>your </a:t>
            </a:r>
            <a:r>
              <a:rPr sz="2200" spc="-35" dirty="0">
                <a:latin typeface="Carlito"/>
                <a:cs typeface="Carlito"/>
              </a:rPr>
              <a:t>computer. </a:t>
            </a:r>
            <a:r>
              <a:rPr sz="2200" spc="-5" dirty="0">
                <a:latin typeface="Carlito"/>
                <a:cs typeface="Carlito"/>
              </a:rPr>
              <a:t>It houses </a:t>
            </a:r>
            <a:r>
              <a:rPr sz="2200" spc="-15" dirty="0">
                <a:latin typeface="Carlito"/>
                <a:cs typeface="Carlito"/>
              </a:rPr>
              <a:t>many </a:t>
            </a:r>
            <a:r>
              <a:rPr sz="2200" spc="-10" dirty="0">
                <a:latin typeface="Carlito"/>
                <a:cs typeface="Carlito"/>
              </a:rPr>
              <a:t>electronic  components, </a:t>
            </a:r>
            <a:r>
              <a:rPr sz="2200" spc="-5" dirty="0">
                <a:latin typeface="Carlito"/>
                <a:cs typeface="Carlito"/>
              </a:rPr>
              <a:t>serves as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main </a:t>
            </a:r>
            <a:r>
              <a:rPr sz="2200" spc="-10" dirty="0">
                <a:latin typeface="Carlito"/>
                <a:cs typeface="Carlito"/>
              </a:rPr>
              <a:t>connecting point </a:t>
            </a:r>
            <a:r>
              <a:rPr sz="2200" spc="-20" dirty="0">
                <a:latin typeface="Carlito"/>
                <a:cs typeface="Carlito"/>
              </a:rPr>
              <a:t>for  </a:t>
            </a:r>
            <a:r>
              <a:rPr sz="2200" spc="-5" dirty="0">
                <a:latin typeface="Carlito"/>
                <a:cs typeface="Carlito"/>
              </a:rPr>
              <a:t>other devices, and </a:t>
            </a:r>
            <a:r>
              <a:rPr sz="2200" spc="-10" dirty="0">
                <a:latin typeface="Carlito"/>
                <a:cs typeface="Carlito"/>
              </a:rPr>
              <a:t>shields </a:t>
            </a:r>
            <a:r>
              <a:rPr sz="2200" spc="-5" dirty="0">
                <a:latin typeface="Carlito"/>
                <a:cs typeface="Carlito"/>
              </a:rPr>
              <a:t>all of the </a:t>
            </a:r>
            <a:r>
              <a:rPr sz="2200" spc="-10" dirty="0">
                <a:latin typeface="Carlito"/>
                <a:cs typeface="Carlito"/>
              </a:rPr>
              <a:t>vital working  parts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your </a:t>
            </a:r>
            <a:r>
              <a:rPr sz="2200" spc="-5" dirty="0">
                <a:latin typeface="Carlito"/>
                <a:cs typeface="Carlito"/>
              </a:rPr>
              <a:t>PC,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10" dirty="0">
                <a:latin typeface="Carlito"/>
                <a:cs typeface="Carlito"/>
              </a:rPr>
              <a:t>dust, dirt,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20" dirty="0">
                <a:latin typeface="Carlito"/>
                <a:cs typeface="Carlito"/>
              </a:rPr>
              <a:t>electricity,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etc.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9550" y="6427114"/>
            <a:ext cx="1102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by Shonda</a:t>
            </a:r>
            <a:r>
              <a:rPr sz="1200" spc="-14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Hodge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400" y="3048000"/>
            <a:ext cx="3810000" cy="3809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461594"/>
            <a:ext cx="2363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</a:t>
            </a:r>
            <a:r>
              <a:rPr spc="10" dirty="0"/>
              <a:t>s</a:t>
            </a:r>
            <a:r>
              <a:rPr spc="-5" dirty="0"/>
              <a:t>ole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6532" y="1600174"/>
            <a:ext cx="5702300" cy="4794885"/>
            <a:chOff x="1716532" y="1600174"/>
            <a:chExt cx="5702300" cy="4794885"/>
          </a:xfrm>
        </p:grpSpPr>
        <p:sp>
          <p:nvSpPr>
            <p:cNvPr id="4" name="object 4"/>
            <p:cNvSpPr/>
            <p:nvPr/>
          </p:nvSpPr>
          <p:spPr>
            <a:xfrm>
              <a:off x="2514600" y="1600174"/>
              <a:ext cx="3962400" cy="4794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1752600"/>
              <a:ext cx="1143000" cy="170815"/>
            </a:xfrm>
            <a:custGeom>
              <a:avLst/>
              <a:gdLst/>
              <a:ahLst/>
              <a:cxnLst/>
              <a:rect l="l" t="t" r="r" b="b"/>
              <a:pathLst>
                <a:path w="1143000" h="170814">
                  <a:moveTo>
                    <a:pt x="1057656" y="0"/>
                  </a:moveTo>
                  <a:lnTo>
                    <a:pt x="1057656" y="42672"/>
                  </a:lnTo>
                  <a:lnTo>
                    <a:pt x="0" y="42672"/>
                  </a:lnTo>
                  <a:lnTo>
                    <a:pt x="0" y="128015"/>
                  </a:lnTo>
                  <a:lnTo>
                    <a:pt x="1057656" y="128015"/>
                  </a:lnTo>
                  <a:lnTo>
                    <a:pt x="1057656" y="170814"/>
                  </a:lnTo>
                  <a:lnTo>
                    <a:pt x="1143000" y="85344"/>
                  </a:lnTo>
                  <a:lnTo>
                    <a:pt x="10576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1752600"/>
              <a:ext cx="1143000" cy="170815"/>
            </a:xfrm>
            <a:custGeom>
              <a:avLst/>
              <a:gdLst/>
              <a:ahLst/>
              <a:cxnLst/>
              <a:rect l="l" t="t" r="r" b="b"/>
              <a:pathLst>
                <a:path w="1143000" h="170814">
                  <a:moveTo>
                    <a:pt x="0" y="42672"/>
                  </a:moveTo>
                  <a:lnTo>
                    <a:pt x="1057656" y="42672"/>
                  </a:lnTo>
                  <a:lnTo>
                    <a:pt x="1057656" y="0"/>
                  </a:lnTo>
                  <a:lnTo>
                    <a:pt x="1143000" y="85344"/>
                  </a:lnTo>
                  <a:lnTo>
                    <a:pt x="1057656" y="170814"/>
                  </a:lnTo>
                  <a:lnTo>
                    <a:pt x="1057656" y="128015"/>
                  </a:lnTo>
                  <a:lnTo>
                    <a:pt x="0" y="128015"/>
                  </a:lnTo>
                  <a:lnTo>
                    <a:pt x="0" y="4267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6900" y="3414267"/>
              <a:ext cx="1447800" cy="155575"/>
            </a:xfrm>
            <a:custGeom>
              <a:avLst/>
              <a:gdLst/>
              <a:ahLst/>
              <a:cxnLst/>
              <a:rect l="l" t="t" r="r" b="b"/>
              <a:pathLst>
                <a:path w="1447800" h="155575">
                  <a:moveTo>
                    <a:pt x="77724" y="0"/>
                  </a:moveTo>
                  <a:lnTo>
                    <a:pt x="0" y="77724"/>
                  </a:lnTo>
                  <a:lnTo>
                    <a:pt x="77724" y="155448"/>
                  </a:lnTo>
                  <a:lnTo>
                    <a:pt x="77724" y="116586"/>
                  </a:lnTo>
                  <a:lnTo>
                    <a:pt x="1447800" y="116586"/>
                  </a:lnTo>
                  <a:lnTo>
                    <a:pt x="1447800" y="38862"/>
                  </a:lnTo>
                  <a:lnTo>
                    <a:pt x="77724" y="38862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6900" y="3414267"/>
              <a:ext cx="1447800" cy="155575"/>
            </a:xfrm>
            <a:custGeom>
              <a:avLst/>
              <a:gdLst/>
              <a:ahLst/>
              <a:cxnLst/>
              <a:rect l="l" t="t" r="r" b="b"/>
              <a:pathLst>
                <a:path w="1447800" h="155575">
                  <a:moveTo>
                    <a:pt x="1447800" y="116586"/>
                  </a:moveTo>
                  <a:lnTo>
                    <a:pt x="77724" y="116586"/>
                  </a:lnTo>
                  <a:lnTo>
                    <a:pt x="77724" y="155448"/>
                  </a:lnTo>
                  <a:lnTo>
                    <a:pt x="0" y="77724"/>
                  </a:lnTo>
                  <a:lnTo>
                    <a:pt x="77724" y="0"/>
                  </a:lnTo>
                  <a:lnTo>
                    <a:pt x="77724" y="38862"/>
                  </a:lnTo>
                  <a:lnTo>
                    <a:pt x="1447800" y="38862"/>
                  </a:lnTo>
                  <a:lnTo>
                    <a:pt x="1447800" y="11658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1132" y="1969516"/>
              <a:ext cx="1905000" cy="175260"/>
            </a:xfrm>
            <a:custGeom>
              <a:avLst/>
              <a:gdLst/>
              <a:ahLst/>
              <a:cxnLst/>
              <a:rect l="l" t="t" r="r" b="b"/>
              <a:pathLst>
                <a:path w="1905000" h="175260">
                  <a:moveTo>
                    <a:pt x="87502" y="0"/>
                  </a:moveTo>
                  <a:lnTo>
                    <a:pt x="0" y="87503"/>
                  </a:lnTo>
                  <a:lnTo>
                    <a:pt x="87502" y="175133"/>
                  </a:lnTo>
                  <a:lnTo>
                    <a:pt x="87502" y="131318"/>
                  </a:lnTo>
                  <a:lnTo>
                    <a:pt x="1904999" y="131318"/>
                  </a:lnTo>
                  <a:lnTo>
                    <a:pt x="1904999" y="43814"/>
                  </a:lnTo>
                  <a:lnTo>
                    <a:pt x="87502" y="43814"/>
                  </a:lnTo>
                  <a:lnTo>
                    <a:pt x="875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01132" y="1969516"/>
              <a:ext cx="1905000" cy="175260"/>
            </a:xfrm>
            <a:custGeom>
              <a:avLst/>
              <a:gdLst/>
              <a:ahLst/>
              <a:cxnLst/>
              <a:rect l="l" t="t" r="r" b="b"/>
              <a:pathLst>
                <a:path w="1905000" h="175260">
                  <a:moveTo>
                    <a:pt x="1904999" y="131318"/>
                  </a:moveTo>
                  <a:lnTo>
                    <a:pt x="87502" y="131318"/>
                  </a:lnTo>
                  <a:lnTo>
                    <a:pt x="87502" y="175133"/>
                  </a:lnTo>
                  <a:lnTo>
                    <a:pt x="0" y="87503"/>
                  </a:lnTo>
                  <a:lnTo>
                    <a:pt x="87502" y="0"/>
                  </a:lnTo>
                  <a:lnTo>
                    <a:pt x="87502" y="43814"/>
                  </a:lnTo>
                  <a:lnTo>
                    <a:pt x="1904999" y="43814"/>
                  </a:lnTo>
                  <a:lnTo>
                    <a:pt x="1904999" y="13131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1200" y="2438400"/>
              <a:ext cx="1447800" cy="76200"/>
            </a:xfrm>
            <a:custGeom>
              <a:avLst/>
              <a:gdLst/>
              <a:ahLst/>
              <a:cxnLst/>
              <a:rect l="l" t="t" r="r" b="b"/>
              <a:pathLst>
                <a:path w="1447800" h="76200">
                  <a:moveTo>
                    <a:pt x="1409700" y="0"/>
                  </a:moveTo>
                  <a:lnTo>
                    <a:pt x="14097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1409700" y="57150"/>
                  </a:lnTo>
                  <a:lnTo>
                    <a:pt x="1409700" y="76200"/>
                  </a:lnTo>
                  <a:lnTo>
                    <a:pt x="1447800" y="381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200" y="2438400"/>
              <a:ext cx="1447800" cy="76200"/>
            </a:xfrm>
            <a:custGeom>
              <a:avLst/>
              <a:gdLst/>
              <a:ahLst/>
              <a:cxnLst/>
              <a:rect l="l" t="t" r="r" b="b"/>
              <a:pathLst>
                <a:path w="1447800" h="76200">
                  <a:moveTo>
                    <a:pt x="0" y="19050"/>
                  </a:moveTo>
                  <a:lnTo>
                    <a:pt x="1409700" y="19050"/>
                  </a:lnTo>
                  <a:lnTo>
                    <a:pt x="1409700" y="0"/>
                  </a:lnTo>
                  <a:lnTo>
                    <a:pt x="1447800" y="38100"/>
                  </a:lnTo>
                  <a:lnTo>
                    <a:pt x="1409700" y="76200"/>
                  </a:lnTo>
                  <a:lnTo>
                    <a:pt x="14097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800" y="2767965"/>
              <a:ext cx="1524000" cy="108585"/>
            </a:xfrm>
            <a:custGeom>
              <a:avLst/>
              <a:gdLst/>
              <a:ahLst/>
              <a:cxnLst/>
              <a:rect l="l" t="t" r="r" b="b"/>
              <a:pathLst>
                <a:path w="1524000" h="108585">
                  <a:moveTo>
                    <a:pt x="54101" y="0"/>
                  </a:moveTo>
                  <a:lnTo>
                    <a:pt x="0" y="54101"/>
                  </a:lnTo>
                  <a:lnTo>
                    <a:pt x="54101" y="108204"/>
                  </a:lnTo>
                  <a:lnTo>
                    <a:pt x="54101" y="81152"/>
                  </a:lnTo>
                  <a:lnTo>
                    <a:pt x="1524000" y="81152"/>
                  </a:lnTo>
                  <a:lnTo>
                    <a:pt x="1524000" y="27050"/>
                  </a:lnTo>
                  <a:lnTo>
                    <a:pt x="54101" y="27050"/>
                  </a:lnTo>
                  <a:lnTo>
                    <a:pt x="541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2767965"/>
              <a:ext cx="1524000" cy="108585"/>
            </a:xfrm>
            <a:custGeom>
              <a:avLst/>
              <a:gdLst/>
              <a:ahLst/>
              <a:cxnLst/>
              <a:rect l="l" t="t" r="r" b="b"/>
              <a:pathLst>
                <a:path w="1524000" h="108585">
                  <a:moveTo>
                    <a:pt x="1524000" y="81152"/>
                  </a:moveTo>
                  <a:lnTo>
                    <a:pt x="54101" y="81152"/>
                  </a:lnTo>
                  <a:lnTo>
                    <a:pt x="54101" y="108204"/>
                  </a:lnTo>
                  <a:lnTo>
                    <a:pt x="0" y="54101"/>
                  </a:lnTo>
                  <a:lnTo>
                    <a:pt x="54101" y="0"/>
                  </a:lnTo>
                  <a:lnTo>
                    <a:pt x="54101" y="27050"/>
                  </a:lnTo>
                  <a:lnTo>
                    <a:pt x="1524000" y="27050"/>
                  </a:lnTo>
                  <a:lnTo>
                    <a:pt x="1524000" y="8115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9232" y="3432048"/>
              <a:ext cx="1676400" cy="114300"/>
            </a:xfrm>
            <a:custGeom>
              <a:avLst/>
              <a:gdLst/>
              <a:ahLst/>
              <a:cxnLst/>
              <a:rect l="l" t="t" r="r" b="b"/>
              <a:pathLst>
                <a:path w="1676400" h="114300">
                  <a:moveTo>
                    <a:pt x="1619250" y="0"/>
                  </a:moveTo>
                  <a:lnTo>
                    <a:pt x="1619250" y="28575"/>
                  </a:lnTo>
                  <a:lnTo>
                    <a:pt x="0" y="28575"/>
                  </a:lnTo>
                  <a:lnTo>
                    <a:pt x="0" y="85725"/>
                  </a:lnTo>
                  <a:lnTo>
                    <a:pt x="1619250" y="85725"/>
                  </a:lnTo>
                  <a:lnTo>
                    <a:pt x="1619250" y="114300"/>
                  </a:lnTo>
                  <a:lnTo>
                    <a:pt x="1676400" y="57150"/>
                  </a:lnTo>
                  <a:lnTo>
                    <a:pt x="16192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9232" y="3432048"/>
              <a:ext cx="1676400" cy="114300"/>
            </a:xfrm>
            <a:custGeom>
              <a:avLst/>
              <a:gdLst/>
              <a:ahLst/>
              <a:cxnLst/>
              <a:rect l="l" t="t" r="r" b="b"/>
              <a:pathLst>
                <a:path w="1676400" h="114300">
                  <a:moveTo>
                    <a:pt x="0" y="28575"/>
                  </a:moveTo>
                  <a:lnTo>
                    <a:pt x="1619250" y="28575"/>
                  </a:lnTo>
                  <a:lnTo>
                    <a:pt x="1619250" y="0"/>
                  </a:lnTo>
                  <a:lnTo>
                    <a:pt x="1676400" y="57150"/>
                  </a:lnTo>
                  <a:lnTo>
                    <a:pt x="1619250" y="114300"/>
                  </a:lnTo>
                  <a:lnTo>
                    <a:pt x="1619250" y="85725"/>
                  </a:lnTo>
                  <a:lnTo>
                    <a:pt x="0" y="85725"/>
                  </a:lnTo>
                  <a:lnTo>
                    <a:pt x="0" y="2857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8154" y="3631057"/>
              <a:ext cx="1436370" cy="932180"/>
            </a:xfrm>
            <a:custGeom>
              <a:avLst/>
              <a:gdLst/>
              <a:ahLst/>
              <a:cxnLst/>
              <a:rect l="l" t="t" r="r" b="b"/>
              <a:pathLst>
                <a:path w="1436370" h="932179">
                  <a:moveTo>
                    <a:pt x="1357503" y="0"/>
                  </a:moveTo>
                  <a:lnTo>
                    <a:pt x="1372743" y="24257"/>
                  </a:lnTo>
                  <a:lnTo>
                    <a:pt x="0" y="883158"/>
                  </a:lnTo>
                  <a:lnTo>
                    <a:pt x="30352" y="931672"/>
                  </a:lnTo>
                  <a:lnTo>
                    <a:pt x="1402969" y="72644"/>
                  </a:lnTo>
                  <a:lnTo>
                    <a:pt x="1418208" y="96901"/>
                  </a:lnTo>
                  <a:lnTo>
                    <a:pt x="1436243" y="18161"/>
                  </a:lnTo>
                  <a:lnTo>
                    <a:pt x="13575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8154" y="3631057"/>
              <a:ext cx="1436370" cy="932180"/>
            </a:xfrm>
            <a:custGeom>
              <a:avLst/>
              <a:gdLst/>
              <a:ahLst/>
              <a:cxnLst/>
              <a:rect l="l" t="t" r="r" b="b"/>
              <a:pathLst>
                <a:path w="1436370" h="932179">
                  <a:moveTo>
                    <a:pt x="0" y="883158"/>
                  </a:moveTo>
                  <a:lnTo>
                    <a:pt x="1372743" y="24257"/>
                  </a:lnTo>
                  <a:lnTo>
                    <a:pt x="1357503" y="0"/>
                  </a:lnTo>
                  <a:lnTo>
                    <a:pt x="1436243" y="18161"/>
                  </a:lnTo>
                  <a:lnTo>
                    <a:pt x="1418208" y="96901"/>
                  </a:lnTo>
                  <a:lnTo>
                    <a:pt x="1402969" y="72644"/>
                  </a:lnTo>
                  <a:lnTo>
                    <a:pt x="30352" y="931672"/>
                  </a:lnTo>
                  <a:lnTo>
                    <a:pt x="0" y="88315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5940" y="1618234"/>
            <a:ext cx="1297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Power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Button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2809" y="3357498"/>
            <a:ext cx="92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USB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Ports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3809" y="1770710"/>
            <a:ext cx="1191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SD </a:t>
            </a:r>
            <a:r>
              <a:rPr sz="1800" spc="-15" dirty="0">
                <a:latin typeface="Carlito"/>
                <a:cs typeface="Carlito"/>
              </a:rPr>
              <a:t>Card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Port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40" y="2209927"/>
            <a:ext cx="132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CD/DVD Drive  </a:t>
            </a:r>
            <a:r>
              <a:rPr sz="1800" spc="-15" dirty="0">
                <a:latin typeface="Carlito"/>
                <a:cs typeface="Carlito"/>
              </a:rPr>
              <a:t>(Play</a:t>
            </a:r>
            <a:r>
              <a:rPr sz="1800" spc="-10" dirty="0">
                <a:latin typeface="Carlito"/>
                <a:cs typeface="Carlito"/>
              </a:rPr>
              <a:t> ony)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86015" y="2533015"/>
            <a:ext cx="132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CD/DVD Drive  </a:t>
            </a:r>
            <a:r>
              <a:rPr sz="1800" spc="-15" dirty="0">
                <a:latin typeface="Carlito"/>
                <a:cs typeface="Carlito"/>
              </a:rPr>
              <a:t>(Play/Write)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3219069"/>
            <a:ext cx="1160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</a:t>
            </a:r>
            <a:r>
              <a:rPr sz="1800" spc="-10" dirty="0">
                <a:latin typeface="Carlito"/>
                <a:cs typeface="Carlito"/>
              </a:rPr>
              <a:t>ic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opho</a:t>
            </a:r>
            <a:r>
              <a:rPr sz="1800" dirty="0">
                <a:latin typeface="Carlito"/>
                <a:cs typeface="Carlito"/>
              </a:rPr>
              <a:t>ne  </a:t>
            </a:r>
            <a:r>
              <a:rPr sz="1800" spc="-15" dirty="0">
                <a:latin typeface="Carlito"/>
                <a:cs typeface="Carlito"/>
              </a:rPr>
              <a:t>Port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540" y="4282567"/>
            <a:ext cx="119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</a:t>
            </a:r>
            <a:r>
              <a:rPr sz="1800" dirty="0">
                <a:latin typeface="Carlito"/>
                <a:cs typeface="Carlito"/>
              </a:rPr>
              <a:t>ea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hon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s  </a:t>
            </a:r>
            <a:r>
              <a:rPr sz="1800" spc="-15" dirty="0">
                <a:latin typeface="Carlito"/>
                <a:cs typeface="Carlito"/>
              </a:rPr>
              <a:t>Port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1380</Words>
  <Application>Microsoft Office PowerPoint</Application>
  <PresentationFormat>On-screen Show (4:3)</PresentationFormat>
  <Paragraphs>171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Carlito</vt:lpstr>
      <vt:lpstr>Wingdings</vt:lpstr>
      <vt:lpstr>Office Theme</vt:lpstr>
      <vt:lpstr>PowerPoint Presentation</vt:lpstr>
      <vt:lpstr>Goals and Objectives</vt:lpstr>
      <vt:lpstr>Introducing the Computer</vt:lpstr>
      <vt:lpstr>What is a Computer?</vt:lpstr>
      <vt:lpstr>Hardware/Software</vt:lpstr>
      <vt:lpstr>Hardware</vt:lpstr>
      <vt:lpstr>Basic Computer Equipment</vt:lpstr>
      <vt:lpstr>Console</vt:lpstr>
      <vt:lpstr>Console</vt:lpstr>
      <vt:lpstr>Monitor</vt:lpstr>
      <vt:lpstr>Mouse</vt:lpstr>
      <vt:lpstr>Keyboard</vt:lpstr>
      <vt:lpstr>Keyboard Buttons</vt:lpstr>
      <vt:lpstr>Keyboard Buttons</vt:lpstr>
      <vt:lpstr>Printers/Speakers</vt:lpstr>
      <vt:lpstr>Review</vt:lpstr>
      <vt:lpstr>Software</vt:lpstr>
      <vt:lpstr>Examples of Software</vt:lpstr>
      <vt:lpstr>Windows Operating System Overview</vt:lpstr>
      <vt:lpstr>Review</vt:lpstr>
      <vt:lpstr>Meet your Desktop</vt:lpstr>
      <vt:lpstr>Desktop</vt:lpstr>
      <vt:lpstr>Desktop</vt:lpstr>
      <vt:lpstr>Icons</vt:lpstr>
      <vt:lpstr>Taskbar</vt:lpstr>
      <vt:lpstr>Taskbar</vt:lpstr>
      <vt:lpstr>Personalization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shonda</dc:creator>
  <cp:lastModifiedBy>amir khan</cp:lastModifiedBy>
  <cp:revision>37</cp:revision>
  <dcterms:created xsi:type="dcterms:W3CDTF">2020-09-22T02:32:23Z</dcterms:created>
  <dcterms:modified xsi:type="dcterms:W3CDTF">2021-09-17T05:53:13Z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2020-09-22T00:00:00Z</vt:filetime>
  </property>
</Properties>
</file>