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4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29259" y="2020413"/>
            <a:ext cx="3612515" cy="3769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4607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73548" y="2069355"/>
            <a:ext cx="3669029" cy="3793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4607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4059" y="938529"/>
            <a:ext cx="132207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4059" y="1274796"/>
            <a:ext cx="7952105" cy="4511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www.python.org/download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5590" cy="1028923"/>
            <a:chOff x="-828" y="0"/>
            <a:chExt cx="9145590" cy="1028923"/>
          </a:xfrm>
        </p:grpSpPr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817225" y="3334855"/>
            <a:ext cx="3169920" cy="1066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676400" y="1389439"/>
            <a:ext cx="61569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Introduction to Python </a:t>
            </a:r>
          </a:p>
          <a:p>
            <a:r>
              <a:rPr lang="en-US" sz="4800" b="1" dirty="0">
                <a:solidFill>
                  <a:srgbClr val="FF0000"/>
                </a:solidFill>
              </a:rPr>
              <a:t>	</a:t>
            </a:r>
            <a:r>
              <a:rPr lang="en-US" sz="4800" b="1" dirty="0" smtClean="0">
                <a:solidFill>
                  <a:srgbClr val="FF0000"/>
                </a:solidFill>
              </a:rPr>
              <a:t>Programming 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72440" y="992377"/>
            <a:ext cx="396240" cy="2956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It's</a:t>
            </a:r>
            <a:r>
              <a:rPr spc="-55" dirty="0"/>
              <a:t> </a:t>
            </a:r>
            <a:r>
              <a:rPr spc="-5" dirty="0"/>
              <a:t>mixable</a:t>
            </a:r>
          </a:p>
        </p:txBody>
      </p:sp>
      <p:sp>
        <p:nvSpPr>
          <p:cNvPr id="10" name="object 10"/>
          <p:cNvSpPr/>
          <p:nvPr/>
        </p:nvSpPr>
        <p:spPr>
          <a:xfrm>
            <a:off x="472440" y="2797175"/>
            <a:ext cx="396240" cy="295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2440" y="5077714"/>
            <a:ext cx="396240" cy="2956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83845" indent="-148590">
              <a:lnSpc>
                <a:spcPct val="100000"/>
              </a:lnSpc>
              <a:spcBef>
                <a:spcPts val="575"/>
              </a:spcBef>
              <a:buChar char="-"/>
              <a:tabLst>
                <a:tab pos="284480" algn="l"/>
              </a:tabLst>
            </a:pPr>
            <a:r>
              <a:rPr dirty="0"/>
              <a:t>Python </a:t>
            </a:r>
            <a:r>
              <a:rPr spc="-5" dirty="0"/>
              <a:t>can </a:t>
            </a:r>
            <a:r>
              <a:rPr dirty="0"/>
              <a:t>be linked </a:t>
            </a:r>
            <a:r>
              <a:rPr spc="-5" dirty="0"/>
              <a:t>to </a:t>
            </a:r>
            <a:r>
              <a:rPr dirty="0"/>
              <a:t>components </a:t>
            </a:r>
            <a:r>
              <a:rPr spc="-5" dirty="0"/>
              <a:t>written in </a:t>
            </a:r>
            <a:r>
              <a:rPr dirty="0"/>
              <a:t>other languages</a:t>
            </a:r>
            <a:r>
              <a:rPr spc="-155" dirty="0"/>
              <a:t> </a:t>
            </a:r>
            <a:r>
              <a:rPr spc="-5" dirty="0"/>
              <a:t>easily</a:t>
            </a:r>
          </a:p>
          <a:p>
            <a:pPr marL="354330" indent="-219075">
              <a:lnSpc>
                <a:spcPct val="100000"/>
              </a:lnSpc>
              <a:spcBef>
                <a:spcPts val="480"/>
              </a:spcBef>
              <a:buChar char="-"/>
              <a:tabLst>
                <a:tab pos="353695" algn="l"/>
                <a:tab pos="354965" algn="l"/>
                <a:tab pos="1288415" algn="l"/>
                <a:tab pos="1616075" algn="l"/>
                <a:tab pos="2178685" algn="l"/>
                <a:tab pos="3253104" algn="l"/>
                <a:tab pos="3865879" algn="l"/>
                <a:tab pos="4164329" algn="l"/>
                <a:tab pos="4917440" algn="l"/>
                <a:tab pos="5245100" algn="l"/>
                <a:tab pos="7024370" algn="l"/>
              </a:tabLst>
            </a:pPr>
            <a:r>
              <a:rPr dirty="0"/>
              <a:t>L</a:t>
            </a:r>
            <a:r>
              <a:rPr spc="-20" dirty="0"/>
              <a:t>i</a:t>
            </a:r>
            <a:r>
              <a:rPr spc="-10" dirty="0"/>
              <a:t>n</a:t>
            </a:r>
            <a:r>
              <a:rPr dirty="0"/>
              <a:t>ki</a:t>
            </a:r>
            <a:r>
              <a:rPr spc="-10" dirty="0"/>
              <a:t>n</a:t>
            </a:r>
            <a:r>
              <a:rPr dirty="0"/>
              <a:t>g	</a:t>
            </a:r>
            <a:r>
              <a:rPr spc="-10" dirty="0"/>
              <a:t>t</a:t>
            </a:r>
            <a:r>
              <a:rPr dirty="0"/>
              <a:t>o	fas</a:t>
            </a:r>
            <a:r>
              <a:rPr spc="-20" dirty="0"/>
              <a:t>t</a:t>
            </a:r>
            <a:r>
              <a:rPr dirty="0"/>
              <a:t>,	</a:t>
            </a:r>
            <a:r>
              <a:rPr spc="-15" dirty="0"/>
              <a:t>c</a:t>
            </a:r>
            <a:r>
              <a:rPr dirty="0"/>
              <a:t>o</a:t>
            </a:r>
            <a:r>
              <a:rPr spc="-20" dirty="0"/>
              <a:t>m</a:t>
            </a:r>
            <a:r>
              <a:rPr dirty="0"/>
              <a:t>pi</a:t>
            </a:r>
            <a:r>
              <a:rPr spc="-10" dirty="0"/>
              <a:t>l</a:t>
            </a:r>
            <a:r>
              <a:rPr dirty="0"/>
              <a:t>ed	c</a:t>
            </a:r>
            <a:r>
              <a:rPr spc="-10" dirty="0"/>
              <a:t>o</a:t>
            </a:r>
            <a:r>
              <a:rPr dirty="0"/>
              <a:t>de	</a:t>
            </a:r>
            <a:r>
              <a:rPr spc="-20" dirty="0"/>
              <a:t>i</a:t>
            </a:r>
            <a:r>
              <a:rPr dirty="0"/>
              <a:t>s	us</a:t>
            </a:r>
            <a:r>
              <a:rPr spc="-10" dirty="0"/>
              <a:t>ef</a:t>
            </a:r>
            <a:r>
              <a:rPr dirty="0"/>
              <a:t>ul	</a:t>
            </a:r>
            <a:r>
              <a:rPr spc="-20" dirty="0"/>
              <a:t>t</a:t>
            </a:r>
            <a:r>
              <a:rPr dirty="0"/>
              <a:t>o	co</a:t>
            </a:r>
            <a:r>
              <a:rPr spc="-20" dirty="0"/>
              <a:t>m</a:t>
            </a:r>
            <a:r>
              <a:rPr spc="5" dirty="0"/>
              <a:t>p</a:t>
            </a:r>
            <a:r>
              <a:rPr dirty="0"/>
              <a:t>u</a:t>
            </a:r>
            <a:r>
              <a:rPr spc="-10" dirty="0"/>
              <a:t>t</a:t>
            </a:r>
            <a:r>
              <a:rPr spc="-15" dirty="0"/>
              <a:t>a</a:t>
            </a:r>
            <a:r>
              <a:rPr dirty="0"/>
              <a:t>t</a:t>
            </a:r>
            <a:r>
              <a:rPr spc="-10" dirty="0"/>
              <a:t>i</a:t>
            </a:r>
            <a:r>
              <a:rPr dirty="0"/>
              <a:t>onally	</a:t>
            </a:r>
            <a:r>
              <a:rPr spc="-20" dirty="0"/>
              <a:t>i</a:t>
            </a:r>
            <a:r>
              <a:rPr dirty="0"/>
              <a:t>nt</a:t>
            </a:r>
            <a:r>
              <a:rPr spc="-20" dirty="0"/>
              <a:t>e</a:t>
            </a:r>
            <a:r>
              <a:rPr dirty="0"/>
              <a:t>n</a:t>
            </a:r>
            <a:r>
              <a:rPr spc="-10" dirty="0"/>
              <a:t>s</a:t>
            </a:r>
            <a:r>
              <a:rPr dirty="0"/>
              <a:t>ive</a:t>
            </a:r>
          </a:p>
          <a:p>
            <a:pPr marL="38735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problems</a:t>
            </a:r>
          </a:p>
          <a:p>
            <a:pPr marL="387350" indent="-230504">
              <a:lnSpc>
                <a:spcPct val="100000"/>
              </a:lnSpc>
              <a:spcBef>
                <a:spcPts val="480"/>
              </a:spcBef>
              <a:buChar char="-"/>
              <a:tabLst>
                <a:tab pos="387350" algn="l"/>
                <a:tab pos="387985" algn="l"/>
              </a:tabLst>
            </a:pPr>
            <a:r>
              <a:rPr dirty="0"/>
              <a:t>- Python/C integration </a:t>
            </a:r>
            <a:r>
              <a:rPr spc="-5" dirty="0"/>
              <a:t>is </a:t>
            </a:r>
            <a:r>
              <a:rPr dirty="0"/>
              <a:t>quite</a:t>
            </a:r>
            <a:r>
              <a:rPr spc="-100" dirty="0"/>
              <a:t> </a:t>
            </a:r>
            <a:r>
              <a:rPr spc="-5" dirty="0"/>
              <a:t>common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200" spc="-10" dirty="0">
                <a:solidFill>
                  <a:srgbClr val="C00000"/>
                </a:solidFill>
              </a:rPr>
              <a:t>It's easy </a:t>
            </a:r>
            <a:r>
              <a:rPr sz="2200" spc="-5" dirty="0">
                <a:solidFill>
                  <a:srgbClr val="C00000"/>
                </a:solidFill>
              </a:rPr>
              <a:t>to</a:t>
            </a:r>
            <a:r>
              <a:rPr sz="2200" spc="35" dirty="0">
                <a:solidFill>
                  <a:srgbClr val="C00000"/>
                </a:solidFill>
              </a:rPr>
              <a:t> </a:t>
            </a:r>
            <a:r>
              <a:rPr sz="2200" spc="-5" dirty="0">
                <a:solidFill>
                  <a:srgbClr val="C00000"/>
                </a:solidFill>
              </a:rPr>
              <a:t>use</a:t>
            </a:r>
            <a:endParaRPr sz="2200"/>
          </a:p>
          <a:p>
            <a:pPr marL="369570" indent="-234315">
              <a:lnSpc>
                <a:spcPct val="100000"/>
              </a:lnSpc>
              <a:spcBef>
                <a:spcPts val="525"/>
              </a:spcBef>
              <a:buChar char="-"/>
              <a:tabLst>
                <a:tab pos="368935" algn="l"/>
                <a:tab pos="370205" algn="l"/>
              </a:tabLst>
            </a:pPr>
            <a:r>
              <a:rPr sz="2200" spc="-5" dirty="0"/>
              <a:t>No intermediate compile and link steps as in C/</a:t>
            </a:r>
            <a:r>
              <a:rPr sz="2200" spc="75" dirty="0"/>
              <a:t> </a:t>
            </a:r>
            <a:r>
              <a:rPr sz="2200" spc="-5" dirty="0"/>
              <a:t>C++</a:t>
            </a:r>
            <a:endParaRPr sz="2200"/>
          </a:p>
          <a:p>
            <a:pPr marL="387350" marR="8890" indent="-230504">
              <a:lnSpc>
                <a:spcPct val="100000"/>
              </a:lnSpc>
              <a:spcBef>
                <a:spcPts val="530"/>
              </a:spcBef>
              <a:buChar char="-"/>
              <a:tabLst>
                <a:tab pos="382905" algn="l"/>
                <a:tab pos="383540" algn="l"/>
                <a:tab pos="1308100" algn="l"/>
                <a:tab pos="2494280" algn="l"/>
                <a:tab pos="2967990" algn="l"/>
                <a:tab pos="4140200" algn="l"/>
                <a:tab pos="5795645" algn="l"/>
                <a:tab pos="6142990" algn="l"/>
                <a:tab pos="6539230" algn="l"/>
              </a:tabLst>
            </a:pPr>
            <a:r>
              <a:rPr sz="2200" spc="-5" dirty="0"/>
              <a:t>P</a:t>
            </a:r>
            <a:r>
              <a:rPr sz="2200" spc="10" dirty="0"/>
              <a:t>y</a:t>
            </a:r>
            <a:r>
              <a:rPr sz="2200" spc="-5" dirty="0"/>
              <a:t>thon</a:t>
            </a:r>
            <a:r>
              <a:rPr sz="2200" dirty="0"/>
              <a:t>	</a:t>
            </a:r>
            <a:r>
              <a:rPr sz="2200" spc="-5" dirty="0"/>
              <a:t>progr</a:t>
            </a:r>
            <a:r>
              <a:rPr sz="2200" dirty="0"/>
              <a:t>a</a:t>
            </a:r>
            <a:r>
              <a:rPr sz="2200" spc="-25" dirty="0"/>
              <a:t>m</a:t>
            </a:r>
            <a:r>
              <a:rPr sz="2200" spc="-5" dirty="0"/>
              <a:t>s</a:t>
            </a:r>
            <a:r>
              <a:rPr sz="2200" dirty="0"/>
              <a:t>	</a:t>
            </a:r>
            <a:r>
              <a:rPr sz="2200" spc="-5" dirty="0"/>
              <a:t>a</a:t>
            </a:r>
            <a:r>
              <a:rPr sz="2200" dirty="0"/>
              <a:t>r</a:t>
            </a:r>
            <a:r>
              <a:rPr sz="2200" spc="-5" dirty="0"/>
              <a:t>e</a:t>
            </a:r>
            <a:r>
              <a:rPr sz="2200" dirty="0"/>
              <a:t>	</a:t>
            </a:r>
            <a:r>
              <a:rPr sz="2200" spc="-5" dirty="0"/>
              <a:t>co</a:t>
            </a:r>
            <a:r>
              <a:rPr sz="2200" spc="-20" dirty="0"/>
              <a:t>m</a:t>
            </a:r>
            <a:r>
              <a:rPr sz="2200" spc="-5" dirty="0"/>
              <a:t>pi</a:t>
            </a:r>
            <a:r>
              <a:rPr sz="2200" spc="5" dirty="0"/>
              <a:t>l</a:t>
            </a:r>
            <a:r>
              <a:rPr sz="2200" spc="-5" dirty="0"/>
              <a:t>ed</a:t>
            </a:r>
            <a:r>
              <a:rPr sz="2200" dirty="0"/>
              <a:t>	</a:t>
            </a:r>
            <a:r>
              <a:rPr sz="2200" spc="-5" dirty="0"/>
              <a:t>aut</a:t>
            </a:r>
            <a:r>
              <a:rPr sz="2200" dirty="0"/>
              <a:t>o</a:t>
            </a:r>
            <a:r>
              <a:rPr sz="2200" spc="-5" dirty="0"/>
              <a:t>m</a:t>
            </a:r>
            <a:r>
              <a:rPr sz="2200" spc="-15" dirty="0"/>
              <a:t>a</a:t>
            </a:r>
            <a:r>
              <a:rPr sz="2200" spc="-5" dirty="0"/>
              <a:t>ti</a:t>
            </a:r>
            <a:r>
              <a:rPr sz="2200" dirty="0"/>
              <a:t>c</a:t>
            </a:r>
            <a:r>
              <a:rPr sz="2200" spc="-5" dirty="0"/>
              <a:t>ally</a:t>
            </a:r>
            <a:r>
              <a:rPr sz="2200" dirty="0"/>
              <a:t>	</a:t>
            </a:r>
            <a:r>
              <a:rPr sz="2200" spc="-5" dirty="0"/>
              <a:t>to</a:t>
            </a:r>
            <a:r>
              <a:rPr sz="2200" dirty="0"/>
              <a:t>	</a:t>
            </a:r>
            <a:r>
              <a:rPr sz="2200" spc="-10" dirty="0"/>
              <a:t>a</a:t>
            </a:r>
            <a:r>
              <a:rPr sz="2200" spc="-5" dirty="0"/>
              <a:t>n</a:t>
            </a:r>
            <a:r>
              <a:rPr sz="2200" dirty="0"/>
              <a:t>	</a:t>
            </a:r>
            <a:r>
              <a:rPr sz="2200" spc="-5" dirty="0"/>
              <a:t>inte</a:t>
            </a:r>
            <a:r>
              <a:rPr sz="2200" dirty="0"/>
              <a:t>r</a:t>
            </a:r>
            <a:r>
              <a:rPr sz="2200" spc="-25" dirty="0"/>
              <a:t>m</a:t>
            </a:r>
            <a:r>
              <a:rPr sz="2200" spc="-5" dirty="0"/>
              <a:t>ed</a:t>
            </a:r>
            <a:r>
              <a:rPr sz="2200" spc="10" dirty="0"/>
              <a:t>i</a:t>
            </a:r>
            <a:r>
              <a:rPr sz="2200" spc="-5" dirty="0"/>
              <a:t>ate  form called </a:t>
            </a:r>
            <a:r>
              <a:rPr sz="2200" i="1" spc="-5" dirty="0">
                <a:latin typeface="Times New Roman"/>
                <a:cs typeface="Times New Roman"/>
              </a:rPr>
              <a:t>bytecode</a:t>
            </a:r>
            <a:r>
              <a:rPr sz="2200" spc="-5" dirty="0"/>
              <a:t>, which the interpreter then</a:t>
            </a:r>
            <a:r>
              <a:rPr sz="2200" spc="90" dirty="0"/>
              <a:t> </a:t>
            </a:r>
            <a:r>
              <a:rPr sz="2200" spc="-5" dirty="0"/>
              <a:t>reads</a:t>
            </a:r>
            <a:endParaRPr sz="2200">
              <a:latin typeface="Times New Roman"/>
              <a:cs typeface="Times New Roman"/>
            </a:endParaRPr>
          </a:p>
          <a:p>
            <a:pPr marL="337185" indent="-180340">
              <a:lnSpc>
                <a:spcPct val="100000"/>
              </a:lnSpc>
              <a:spcBef>
                <a:spcPts val="530"/>
              </a:spcBef>
              <a:buChar char="-"/>
              <a:tabLst>
                <a:tab pos="337820" algn="l"/>
              </a:tabLst>
            </a:pPr>
            <a:r>
              <a:rPr sz="2200" spc="-5" dirty="0"/>
              <a:t>This</a:t>
            </a:r>
            <a:r>
              <a:rPr sz="2200" spc="135" dirty="0"/>
              <a:t> </a:t>
            </a:r>
            <a:r>
              <a:rPr sz="2200" spc="-5" dirty="0"/>
              <a:t>gives</a:t>
            </a:r>
            <a:r>
              <a:rPr sz="2200" spc="140" dirty="0"/>
              <a:t> </a:t>
            </a:r>
            <a:r>
              <a:rPr sz="2200" spc="-5" dirty="0"/>
              <a:t>Python</a:t>
            </a:r>
            <a:r>
              <a:rPr sz="2200" spc="150" dirty="0"/>
              <a:t> </a:t>
            </a:r>
            <a:r>
              <a:rPr sz="2200" spc="-5" dirty="0"/>
              <a:t>the</a:t>
            </a:r>
            <a:r>
              <a:rPr sz="2200" spc="140" dirty="0"/>
              <a:t> </a:t>
            </a:r>
            <a:r>
              <a:rPr sz="2200" spc="-5" dirty="0"/>
              <a:t>development</a:t>
            </a:r>
            <a:r>
              <a:rPr sz="2200" spc="145" dirty="0"/>
              <a:t> </a:t>
            </a:r>
            <a:r>
              <a:rPr sz="2200" spc="-5" dirty="0"/>
              <a:t>speed</a:t>
            </a:r>
            <a:r>
              <a:rPr sz="2200" spc="145" dirty="0"/>
              <a:t> </a:t>
            </a:r>
            <a:r>
              <a:rPr sz="2200" dirty="0"/>
              <a:t>of</a:t>
            </a:r>
            <a:r>
              <a:rPr sz="2200" spc="145" dirty="0"/>
              <a:t> </a:t>
            </a:r>
            <a:r>
              <a:rPr sz="2200" spc="-5" dirty="0"/>
              <a:t>an</a:t>
            </a:r>
            <a:r>
              <a:rPr sz="2200" spc="145" dirty="0"/>
              <a:t> </a:t>
            </a:r>
            <a:r>
              <a:rPr sz="2200" spc="-5" dirty="0"/>
              <a:t>interpreter</a:t>
            </a:r>
            <a:r>
              <a:rPr sz="2200" spc="145" dirty="0"/>
              <a:t> </a:t>
            </a:r>
            <a:r>
              <a:rPr sz="2200" dirty="0"/>
              <a:t>without</a:t>
            </a:r>
            <a:endParaRPr sz="2200"/>
          </a:p>
          <a:p>
            <a:pPr marL="387350">
              <a:lnSpc>
                <a:spcPct val="100000"/>
              </a:lnSpc>
            </a:pPr>
            <a:r>
              <a:rPr sz="2200" spc="-5" dirty="0"/>
              <a:t>the performance loss inherent in </a:t>
            </a:r>
            <a:r>
              <a:rPr sz="2200" dirty="0"/>
              <a:t>purely </a:t>
            </a:r>
            <a:r>
              <a:rPr sz="2200" spc="-5" dirty="0"/>
              <a:t>interpreted</a:t>
            </a:r>
            <a:r>
              <a:rPr sz="2200" spc="100" dirty="0"/>
              <a:t> </a:t>
            </a:r>
            <a:r>
              <a:rPr sz="2200" spc="-5" dirty="0"/>
              <a:t>languages</a:t>
            </a:r>
            <a:endParaRPr sz="2200"/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C00000"/>
                </a:solidFill>
              </a:rPr>
              <a:t>It's easy </a:t>
            </a:r>
            <a:r>
              <a:rPr sz="2200" spc="-5" dirty="0">
                <a:solidFill>
                  <a:srgbClr val="C00000"/>
                </a:solidFill>
              </a:rPr>
              <a:t>to</a:t>
            </a:r>
            <a:r>
              <a:rPr sz="2200" spc="35" dirty="0">
                <a:solidFill>
                  <a:srgbClr val="C00000"/>
                </a:solidFill>
              </a:rPr>
              <a:t> </a:t>
            </a:r>
            <a:r>
              <a:rPr sz="2200" spc="-5" dirty="0">
                <a:solidFill>
                  <a:srgbClr val="C00000"/>
                </a:solidFill>
              </a:rPr>
              <a:t>learn</a:t>
            </a:r>
            <a:endParaRPr sz="2200"/>
          </a:p>
          <a:p>
            <a:pPr marL="299085" indent="-163830">
              <a:lnSpc>
                <a:spcPct val="100000"/>
              </a:lnSpc>
              <a:spcBef>
                <a:spcPts val="525"/>
              </a:spcBef>
              <a:buChar char="-"/>
              <a:tabLst>
                <a:tab pos="299720" algn="l"/>
              </a:tabLst>
            </a:pPr>
            <a:r>
              <a:rPr sz="2200" spc="-5" dirty="0"/>
              <a:t>Structure and syntax are pretty intuitive and </a:t>
            </a:r>
            <a:r>
              <a:rPr sz="2200" spc="-10" dirty="0"/>
              <a:t>easy </a:t>
            </a:r>
            <a:r>
              <a:rPr sz="2200" spc="-5" dirty="0"/>
              <a:t>to</a:t>
            </a:r>
            <a:r>
              <a:rPr sz="2200" spc="95" dirty="0"/>
              <a:t> </a:t>
            </a:r>
            <a:r>
              <a:rPr sz="2200" spc="-5" dirty="0"/>
              <a:t>grasp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19857" y="732790"/>
            <a:ext cx="3542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dirty="0">
                <a:solidFill>
                  <a:srgbClr val="FF0000"/>
                </a:solidFill>
                <a:latin typeface="Times New Roman"/>
                <a:cs typeface="Times New Roman"/>
              </a:rPr>
              <a:t>Installing</a:t>
            </a:r>
            <a:r>
              <a:rPr sz="4000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Python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2007742"/>
            <a:ext cx="435864" cy="323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3327780"/>
            <a:ext cx="487679" cy="3642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0564" y="1949322"/>
            <a:ext cx="7790815" cy="3103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2915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latin typeface="Times New Roman"/>
                <a:cs typeface="Times New Roman"/>
              </a:rPr>
              <a:t>Python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pre-installed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most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Unix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systems,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including  </a:t>
            </a:r>
            <a:r>
              <a:rPr sz="2400" spc="35" dirty="0">
                <a:latin typeface="Times New Roman"/>
                <a:cs typeface="Times New Roman"/>
              </a:rPr>
              <a:t>Linux </a:t>
            </a:r>
            <a:r>
              <a:rPr sz="2400" spc="145" dirty="0">
                <a:latin typeface="Times New Roman"/>
                <a:cs typeface="Times New Roman"/>
              </a:rPr>
              <a:t>and </a:t>
            </a:r>
            <a:r>
              <a:rPr sz="2400" spc="-65" dirty="0">
                <a:latin typeface="Times New Roman"/>
                <a:cs typeface="Times New Roman"/>
              </a:rPr>
              <a:t>MAC </a:t>
            </a:r>
            <a:r>
              <a:rPr sz="2400" spc="40" dirty="0">
                <a:latin typeface="Times New Roman"/>
                <a:cs typeface="Times New Roman"/>
              </a:rPr>
              <a:t>OS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X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 marR="146050">
              <a:lnSpc>
                <a:spcPct val="100000"/>
              </a:lnSpc>
              <a:spcBef>
                <a:spcPts val="1835"/>
              </a:spcBef>
            </a:pPr>
            <a:r>
              <a:rPr sz="2700" dirty="0">
                <a:latin typeface="Times New Roman"/>
                <a:cs typeface="Times New Roman"/>
              </a:rPr>
              <a:t>But </a:t>
            </a:r>
            <a:r>
              <a:rPr sz="2700" spc="-5" dirty="0">
                <a:latin typeface="Times New Roman"/>
                <a:cs typeface="Times New Roman"/>
              </a:rPr>
              <a:t>for </a:t>
            </a:r>
            <a:r>
              <a:rPr sz="2700" dirty="0">
                <a:latin typeface="Times New Roman"/>
                <a:cs typeface="Times New Roman"/>
              </a:rPr>
              <a:t>in </a:t>
            </a:r>
            <a:r>
              <a:rPr sz="2700" spc="-20" dirty="0">
                <a:latin typeface="Times New Roman"/>
                <a:cs typeface="Times New Roman"/>
              </a:rPr>
              <a:t>Windows </a:t>
            </a:r>
            <a:r>
              <a:rPr sz="2700" dirty="0">
                <a:latin typeface="Times New Roman"/>
                <a:cs typeface="Times New Roman"/>
              </a:rPr>
              <a:t>Operating Systems </a:t>
            </a:r>
            <a:r>
              <a:rPr sz="2700" spc="-5" dirty="0">
                <a:latin typeface="Times New Roman"/>
                <a:cs typeface="Times New Roman"/>
              </a:rPr>
              <a:t>, </a:t>
            </a:r>
            <a:r>
              <a:rPr sz="2700" dirty="0">
                <a:latin typeface="Times New Roman"/>
                <a:cs typeface="Times New Roman"/>
              </a:rPr>
              <a:t>user </a:t>
            </a:r>
            <a:r>
              <a:rPr sz="2700" spc="-5" dirty="0">
                <a:latin typeface="Times New Roman"/>
                <a:cs typeface="Times New Roman"/>
              </a:rPr>
              <a:t>can  </a:t>
            </a:r>
            <a:r>
              <a:rPr sz="2700" dirty="0">
                <a:latin typeface="Times New Roman"/>
                <a:cs typeface="Times New Roman"/>
              </a:rPr>
              <a:t>download </a:t>
            </a:r>
            <a:r>
              <a:rPr sz="2700" spc="-5" dirty="0">
                <a:latin typeface="Times New Roman"/>
                <a:cs typeface="Times New Roman"/>
              </a:rPr>
              <a:t>from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u="heavy" spc="-10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Times New Roman"/>
                <a:cs typeface="Times New Roman"/>
                <a:hlinkClick r:id="rId9"/>
              </a:rPr>
              <a:t>https://www.python.org/downloads/</a:t>
            </a:r>
            <a:endParaRPr sz="2700" dirty="0">
              <a:latin typeface="Times New Roman"/>
              <a:cs typeface="Times New Roman"/>
            </a:endParaRPr>
          </a:p>
          <a:p>
            <a:pPr marL="377825" marR="5080" indent="-247015">
              <a:lnSpc>
                <a:spcPct val="100000"/>
              </a:lnSpc>
              <a:spcBef>
                <a:spcPts val="650"/>
              </a:spcBef>
            </a:pPr>
            <a:r>
              <a:rPr sz="2700" dirty="0">
                <a:latin typeface="Times New Roman"/>
                <a:cs typeface="Times New Roman"/>
              </a:rPr>
              <a:t>- </a:t>
            </a:r>
            <a:r>
              <a:rPr sz="2700" spc="-5" dirty="0">
                <a:latin typeface="Times New Roman"/>
                <a:cs typeface="Times New Roman"/>
              </a:rPr>
              <a:t>from </a:t>
            </a:r>
            <a:r>
              <a:rPr sz="2700" dirty="0">
                <a:latin typeface="Times New Roman"/>
                <a:cs typeface="Times New Roman"/>
              </a:rPr>
              <a:t>the above link download latest version of</a:t>
            </a:r>
            <a:r>
              <a:rPr sz="2700" spc="-1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python  IDE and install, recent version is </a:t>
            </a:r>
            <a:r>
              <a:rPr sz="2700" dirty="0" smtClean="0">
                <a:latin typeface="Times New Roman"/>
                <a:cs typeface="Times New Roman"/>
              </a:rPr>
              <a:t>3.</a:t>
            </a:r>
            <a:r>
              <a:rPr lang="en-US" sz="2700" dirty="0" smtClean="0">
                <a:latin typeface="Times New Roman"/>
                <a:cs typeface="Times New Roman"/>
              </a:rPr>
              <a:t>9</a:t>
            </a:r>
            <a:r>
              <a:rPr sz="2700" smtClean="0">
                <a:latin typeface="Times New Roman"/>
                <a:cs typeface="Times New Roman"/>
              </a:rPr>
              <a:t>.</a:t>
            </a:r>
            <a:r>
              <a:rPr lang="en-US" sz="2700" smtClean="0">
                <a:latin typeface="Times New Roman"/>
                <a:cs typeface="Times New Roman"/>
              </a:rPr>
              <a:t>2</a:t>
            </a:r>
            <a:endParaRPr lang="en-US" sz="2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5459" y="1165605"/>
            <a:ext cx="3227070" cy="4680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Times New Roman"/>
                <a:cs typeface="Times New Roman"/>
              </a:rPr>
              <a:t>After installing the  </a:t>
            </a:r>
            <a:r>
              <a:rPr sz="2500" spc="-5" dirty="0">
                <a:latin typeface="Times New Roman"/>
                <a:cs typeface="Times New Roman"/>
              </a:rPr>
              <a:t>Python </a:t>
            </a:r>
            <a:r>
              <a:rPr sz="2500" spc="-30" dirty="0" smtClean="0">
                <a:latin typeface="Times New Roman"/>
                <a:cs typeface="Times New Roman"/>
              </a:rPr>
              <a:t>Ver#</a:t>
            </a:r>
            <a:r>
              <a:rPr lang="en-US" sz="2500" spc="-30" dirty="0">
                <a:latin typeface="Times New Roman"/>
                <a:cs typeface="Times New Roman"/>
              </a:rPr>
              <a:t>3</a:t>
            </a:r>
            <a:r>
              <a:rPr sz="2500" spc="-30" dirty="0" smtClean="0">
                <a:latin typeface="Times New Roman"/>
                <a:cs typeface="Times New Roman"/>
              </a:rPr>
              <a:t>.7, </a:t>
            </a:r>
            <a:r>
              <a:rPr sz="2500" spc="-5" dirty="0">
                <a:latin typeface="Times New Roman"/>
                <a:cs typeface="Times New Roman"/>
              </a:rPr>
              <a:t>go </a:t>
            </a:r>
            <a:r>
              <a:rPr sz="2500" spc="5" dirty="0">
                <a:latin typeface="Times New Roman"/>
                <a:cs typeface="Times New Roman"/>
              </a:rPr>
              <a:t>to  </a:t>
            </a:r>
            <a:r>
              <a:rPr sz="2500" spc="-5" dirty="0">
                <a:latin typeface="Times New Roman"/>
                <a:cs typeface="Times New Roman"/>
              </a:rPr>
              <a:t>start menu then </a:t>
            </a:r>
            <a:r>
              <a:rPr sz="2500" dirty="0">
                <a:latin typeface="Times New Roman"/>
                <a:cs typeface="Times New Roman"/>
              </a:rPr>
              <a:t>click </a:t>
            </a:r>
            <a:r>
              <a:rPr sz="2500" spc="5" dirty="0">
                <a:latin typeface="Times New Roman"/>
                <a:cs typeface="Times New Roman"/>
              </a:rPr>
              <a:t>on  </a:t>
            </a:r>
            <a:r>
              <a:rPr sz="2500" spc="-5" dirty="0" smtClean="0">
                <a:latin typeface="Times New Roman"/>
                <a:cs typeface="Times New Roman"/>
              </a:rPr>
              <a:t>python</a:t>
            </a:r>
            <a:r>
              <a:rPr lang="en-US" sz="2500" spc="-5" dirty="0" smtClean="0">
                <a:latin typeface="Times New Roman"/>
                <a:cs typeface="Times New Roman"/>
              </a:rPr>
              <a:t>3.7</a:t>
            </a:r>
            <a:r>
              <a:rPr sz="2500" spc="-5" dirty="0" smtClean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 that </a:t>
            </a:r>
            <a:r>
              <a:rPr sz="2500" dirty="0">
                <a:latin typeface="Times New Roman"/>
                <a:cs typeface="Times New Roman"/>
              </a:rPr>
              <a:t>one  </a:t>
            </a:r>
            <a:r>
              <a:rPr sz="2500" spc="-5" dirty="0">
                <a:latin typeface="Times New Roman"/>
                <a:cs typeface="Times New Roman"/>
              </a:rPr>
              <a:t>you can </a:t>
            </a:r>
            <a:r>
              <a:rPr sz="2500" dirty="0">
                <a:latin typeface="Times New Roman"/>
                <a:cs typeface="Times New Roman"/>
              </a:rPr>
              <a:t>select python  (command line) </a:t>
            </a:r>
            <a:r>
              <a:rPr sz="2500" spc="-5" dirty="0">
                <a:latin typeface="Times New Roman"/>
                <a:cs typeface="Times New Roman"/>
              </a:rPr>
              <a:t>it is  </a:t>
            </a:r>
            <a:r>
              <a:rPr sz="2500" spc="-10" dirty="0">
                <a:latin typeface="Times New Roman"/>
                <a:cs typeface="Times New Roman"/>
              </a:rPr>
              <a:t>prompt </a:t>
            </a:r>
            <a:r>
              <a:rPr sz="2500" spc="-5" dirty="0">
                <a:latin typeface="Times New Roman"/>
                <a:cs typeface="Times New Roman"/>
              </a:rPr>
              <a:t>with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spc="-10" dirty="0" smtClean="0">
                <a:latin typeface="Times New Roman"/>
                <a:cs typeface="Times New Roman"/>
              </a:rPr>
              <a:t>&gt;&gt;&gt;</a:t>
            </a:r>
            <a:endParaRPr lang="en-US" sz="2500" spc="-10" dirty="0" smtClean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endParaRPr lang="en-US" sz="2500" spc="-1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lang="en-US" sz="2500" spc="-10" dirty="0" smtClean="0">
                <a:latin typeface="Times New Roman"/>
                <a:cs typeface="Times New Roman"/>
              </a:rPr>
              <a:t>Directly we can write IDLE on window search </a:t>
            </a:r>
          </a:p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endParaRPr lang="en-US" sz="2500" spc="-10" dirty="0" smtClean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endParaRPr sz="2500" dirty="0">
              <a:latin typeface="Times New Roman"/>
              <a:cs typeface="Times New Roman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6252" y="1028923"/>
            <a:ext cx="3931955" cy="567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82470" y="808990"/>
            <a:ext cx="5177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Who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uses </a:t>
            </a:r>
            <a:r>
              <a:rPr sz="4000" i="1" dirty="0">
                <a:solidFill>
                  <a:srgbClr val="FF0000"/>
                </a:solidFill>
                <a:latin typeface="Times New Roman"/>
                <a:cs typeface="Times New Roman"/>
              </a:rPr>
              <a:t>python</a:t>
            </a:r>
            <a:r>
              <a:rPr sz="40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today…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1804746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2643504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3482085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432028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640" y="5158740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0564" y="1744802"/>
            <a:ext cx="7949565" cy="4140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458595" algn="l"/>
              </a:tabLst>
            </a:pPr>
            <a:r>
              <a:rPr sz="2500" spc="-5" dirty="0">
                <a:latin typeface="Times New Roman"/>
                <a:cs typeface="Times New Roman"/>
              </a:rPr>
              <a:t>Python</a:t>
            </a:r>
            <a:r>
              <a:rPr sz="2500" spc="2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	being </a:t>
            </a:r>
            <a:r>
              <a:rPr sz="2500" dirty="0">
                <a:latin typeface="Times New Roman"/>
                <a:cs typeface="Times New Roman"/>
              </a:rPr>
              <a:t>applied </a:t>
            </a:r>
            <a:r>
              <a:rPr sz="2500" spc="-5" dirty="0">
                <a:latin typeface="Times New Roman"/>
                <a:cs typeface="Times New Roman"/>
              </a:rPr>
              <a:t>in </a:t>
            </a:r>
            <a:r>
              <a:rPr sz="2500" dirty="0">
                <a:latin typeface="Times New Roman"/>
                <a:cs typeface="Times New Roman"/>
              </a:rPr>
              <a:t>real revenue-generating products  </a:t>
            </a:r>
            <a:r>
              <a:rPr sz="2500" spc="-5" dirty="0">
                <a:latin typeface="Times New Roman"/>
                <a:cs typeface="Times New Roman"/>
              </a:rPr>
              <a:t>by </a:t>
            </a:r>
            <a:r>
              <a:rPr sz="2500" spc="-10" dirty="0">
                <a:latin typeface="Times New Roman"/>
                <a:cs typeface="Times New Roman"/>
              </a:rPr>
              <a:t>real </a:t>
            </a:r>
            <a:r>
              <a:rPr sz="2500" spc="-5" dirty="0">
                <a:latin typeface="Times New Roman"/>
                <a:cs typeface="Times New Roman"/>
              </a:rPr>
              <a:t>companies. For</a:t>
            </a:r>
            <a:r>
              <a:rPr sz="2500" spc="1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instance: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605"/>
              </a:spcBef>
              <a:tabLst>
                <a:tab pos="1114425" algn="l"/>
                <a:tab pos="2092960" algn="l"/>
                <a:tab pos="3460115" algn="l"/>
                <a:tab pos="4050029" algn="l"/>
                <a:tab pos="4483100" algn="l"/>
                <a:tab pos="5548630" algn="l"/>
                <a:tab pos="5963285" algn="l"/>
                <a:tab pos="6429375" algn="l"/>
                <a:tab pos="7124700" algn="l"/>
              </a:tabLst>
            </a:pPr>
            <a:r>
              <a:rPr sz="2500" spc="-5" dirty="0">
                <a:latin typeface="Times New Roman"/>
                <a:cs typeface="Times New Roman"/>
              </a:rPr>
              <a:t>Goog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5" dirty="0">
                <a:latin typeface="Times New Roman"/>
                <a:cs typeface="Times New Roman"/>
              </a:rPr>
              <a:t>m</a:t>
            </a:r>
            <a:r>
              <a:rPr sz="2500" spc="1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kes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ex</a:t>
            </a:r>
            <a:r>
              <a:rPr sz="2500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en</a:t>
            </a:r>
            <a:r>
              <a:rPr sz="2500" dirty="0">
                <a:latin typeface="Times New Roman"/>
                <a:cs typeface="Times New Roman"/>
              </a:rPr>
              <a:t>s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ve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u</a:t>
            </a:r>
            <a:r>
              <a:rPr sz="2500" spc="10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f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Python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in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its</a:t>
            </a:r>
            <a:r>
              <a:rPr sz="2500" dirty="0">
                <a:latin typeface="Times New Roman"/>
                <a:cs typeface="Times New Roman"/>
              </a:rPr>
              <a:t>	w</a:t>
            </a:r>
            <a:r>
              <a:rPr sz="2500" spc="-5" dirty="0">
                <a:latin typeface="Times New Roman"/>
                <a:cs typeface="Times New Roman"/>
              </a:rPr>
              <a:t>eb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arch  </a:t>
            </a:r>
            <a:r>
              <a:rPr sz="2500" spc="-10" dirty="0">
                <a:latin typeface="Times New Roman"/>
                <a:cs typeface="Times New Roman"/>
              </a:rPr>
              <a:t>system, </a:t>
            </a:r>
            <a:r>
              <a:rPr sz="2500" spc="-5" dirty="0">
                <a:latin typeface="Times New Roman"/>
                <a:cs typeface="Times New Roman"/>
              </a:rPr>
              <a:t>and </a:t>
            </a:r>
            <a:r>
              <a:rPr sz="2500" spc="-10" dirty="0">
                <a:latin typeface="Times New Roman"/>
                <a:cs typeface="Times New Roman"/>
              </a:rPr>
              <a:t>employs </a:t>
            </a:r>
            <a:r>
              <a:rPr sz="2500" spc="-25" dirty="0">
                <a:latin typeface="Times New Roman"/>
                <a:cs typeface="Times New Roman"/>
              </a:rPr>
              <a:t>Python’s</a:t>
            </a:r>
            <a:r>
              <a:rPr sz="2500" spc="135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creator.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2500" spc="-5" dirty="0">
                <a:latin typeface="Times New Roman"/>
                <a:cs typeface="Times New Roman"/>
              </a:rPr>
              <a:t>Intel, </a:t>
            </a:r>
            <a:r>
              <a:rPr sz="2500" dirty="0">
                <a:latin typeface="Times New Roman"/>
                <a:cs typeface="Times New Roman"/>
              </a:rPr>
              <a:t>Cisco, Hewlett-Packard, Seagate, Qualcomm, </a:t>
            </a:r>
            <a:r>
              <a:rPr sz="2500" spc="-5" dirty="0">
                <a:latin typeface="Times New Roman"/>
                <a:cs typeface="Times New Roman"/>
              </a:rPr>
              <a:t>and IBM  use Python for hardware</a:t>
            </a:r>
            <a:r>
              <a:rPr sz="2500" spc="8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testing.</a:t>
            </a:r>
            <a:endParaRPr sz="2500">
              <a:latin typeface="Times New Roman"/>
              <a:cs typeface="Times New Roman"/>
            </a:endParaRPr>
          </a:p>
          <a:p>
            <a:pPr marL="12700" marR="5715">
              <a:lnSpc>
                <a:spcPct val="100000"/>
              </a:lnSpc>
              <a:spcBef>
                <a:spcPts val="600"/>
              </a:spcBef>
              <a:tabLst>
                <a:tab pos="829310" algn="l"/>
                <a:tab pos="1507490" algn="l"/>
                <a:tab pos="2538095" algn="l"/>
                <a:tab pos="2934335" algn="l"/>
                <a:tab pos="3364229" algn="l"/>
                <a:tab pos="4589780" algn="l"/>
                <a:tab pos="6506845" algn="l"/>
                <a:tab pos="7133590" algn="l"/>
                <a:tab pos="7635240" algn="l"/>
              </a:tabLst>
            </a:pPr>
            <a:r>
              <a:rPr sz="2500" spc="-5" dirty="0">
                <a:latin typeface="Times New Roman"/>
                <a:cs typeface="Times New Roman"/>
              </a:rPr>
              <a:t>ESRI	u</a:t>
            </a:r>
            <a:r>
              <a:rPr sz="2500" spc="5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es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Python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en</a:t>
            </a:r>
            <a:r>
              <a:rPr sz="2500" dirty="0">
                <a:latin typeface="Times New Roman"/>
                <a:cs typeface="Times New Roman"/>
              </a:rPr>
              <a:t>d</a:t>
            </a:r>
            <a:r>
              <a:rPr sz="2500" spc="-10" dirty="0">
                <a:latin typeface="Times New Roman"/>
                <a:cs typeface="Times New Roman"/>
              </a:rPr>
              <a:t>-</a:t>
            </a:r>
            <a:r>
              <a:rPr sz="2500" spc="5" dirty="0">
                <a:latin typeface="Times New Roman"/>
                <a:cs typeface="Times New Roman"/>
              </a:rPr>
              <a:t>u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c</a:t>
            </a:r>
            <a:r>
              <a:rPr sz="2500" dirty="0">
                <a:latin typeface="Times New Roman"/>
                <a:cs typeface="Times New Roman"/>
              </a:rPr>
              <a:t>u</a:t>
            </a:r>
            <a:r>
              <a:rPr sz="2500" spc="-5" dirty="0">
                <a:latin typeface="Times New Roman"/>
                <a:cs typeface="Times New Roman"/>
              </a:rPr>
              <a:t>st</a:t>
            </a:r>
            <a:r>
              <a:rPr sz="2500" spc="20" dirty="0">
                <a:latin typeface="Times New Roman"/>
                <a:cs typeface="Times New Roman"/>
              </a:rPr>
              <a:t>o</a:t>
            </a:r>
            <a:r>
              <a:rPr sz="2500" spc="-15" dirty="0">
                <a:latin typeface="Times New Roman"/>
                <a:cs typeface="Times New Roman"/>
              </a:rPr>
              <a:t>m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za</a:t>
            </a:r>
            <a:r>
              <a:rPr sz="2500" spc="10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ion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tool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f</a:t>
            </a:r>
            <a:r>
              <a:rPr sz="2500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its  popular GIS mapping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products.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605"/>
              </a:spcBef>
              <a:tabLst>
                <a:tab pos="690245" algn="l"/>
                <a:tab pos="2032000" algn="l"/>
                <a:tab pos="2924810" algn="l"/>
                <a:tab pos="4048760" algn="l"/>
                <a:tab pos="5135245" algn="l"/>
                <a:tab pos="5534660" algn="l"/>
                <a:tab pos="6598284" algn="l"/>
                <a:tab pos="768858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	</a:t>
            </a:r>
            <a:r>
              <a:rPr sz="2500" spc="-260" dirty="0">
                <a:latin typeface="Times New Roman"/>
                <a:cs typeface="Times New Roman"/>
              </a:rPr>
              <a:t>Y</a:t>
            </a:r>
            <a:r>
              <a:rPr sz="2500" spc="5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u</a:t>
            </a:r>
            <a:r>
              <a:rPr sz="2500" spc="-90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ube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v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d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o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h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ring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v</a:t>
            </a:r>
            <a:r>
              <a:rPr sz="2500" spc="-5" dirty="0">
                <a:latin typeface="Times New Roman"/>
                <a:cs typeface="Times New Roman"/>
              </a:rPr>
              <a:t>i</a:t>
            </a:r>
            <a:r>
              <a:rPr sz="2500" dirty="0">
                <a:latin typeface="Times New Roman"/>
                <a:cs typeface="Times New Roman"/>
              </a:rPr>
              <a:t>c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5" dirty="0">
                <a:latin typeface="Times New Roman"/>
                <a:cs typeface="Times New Roman"/>
              </a:rPr>
              <a:t>r</a:t>
            </a:r>
            <a:r>
              <a:rPr sz="2500" spc="5" dirty="0">
                <a:latin typeface="Times New Roman"/>
                <a:cs typeface="Times New Roman"/>
              </a:rPr>
              <a:t>g</a:t>
            </a:r>
            <a:r>
              <a:rPr sz="2500" spc="-5" dirty="0">
                <a:latin typeface="Times New Roman"/>
                <a:cs typeface="Times New Roman"/>
              </a:rPr>
              <a:t>ely</a:t>
            </a:r>
            <a:r>
              <a:rPr sz="2500" dirty="0">
                <a:latin typeface="Times New Roman"/>
                <a:cs typeface="Times New Roman"/>
              </a:rPr>
              <a:t>	w</a:t>
            </a:r>
            <a:r>
              <a:rPr sz="2500" spc="-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spc="10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en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in  Python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64894" y="961390"/>
            <a:ext cx="6163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What can I do with</a:t>
            </a:r>
            <a:r>
              <a:rPr sz="40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Python…?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1838579"/>
            <a:ext cx="509016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2350642"/>
            <a:ext cx="509016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2862707"/>
            <a:ext cx="509016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3375025"/>
            <a:ext cx="509016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640" y="3887089"/>
            <a:ext cx="509016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640" y="4399229"/>
            <a:ext cx="509016" cy="3782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10564" y="1688109"/>
            <a:ext cx="5881370" cy="30981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Times New Roman"/>
                <a:cs typeface="Times New Roman"/>
              </a:rPr>
              <a:t>System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programming</a:t>
            </a:r>
            <a:endParaRPr sz="2800">
              <a:latin typeface="Times New Roman"/>
              <a:cs typeface="Times New Roman"/>
            </a:endParaRPr>
          </a:p>
          <a:p>
            <a:pPr marL="12700" marR="308610">
              <a:lnSpc>
                <a:spcPct val="120000"/>
              </a:lnSpc>
            </a:pPr>
            <a:r>
              <a:rPr sz="2800" spc="-5" dirty="0">
                <a:latin typeface="Times New Roman"/>
                <a:cs typeface="Times New Roman"/>
              </a:rPr>
              <a:t>Graphical User Interface Programming  Internet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Scripting</a:t>
            </a:r>
            <a:endParaRPr sz="2800">
              <a:latin typeface="Times New Roman"/>
              <a:cs typeface="Times New Roman"/>
            </a:endParaRPr>
          </a:p>
          <a:p>
            <a:pPr marL="12700" marR="2519680">
              <a:lnSpc>
                <a:spcPct val="12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Component Integration  Database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Programming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latin typeface="Times New Roman"/>
                <a:cs typeface="Times New Roman"/>
              </a:rPr>
              <a:t>Gaming, </a:t>
            </a:r>
            <a:r>
              <a:rPr sz="2800" spc="-5" dirty="0">
                <a:latin typeface="Times New Roman"/>
                <a:cs typeface="Times New Roman"/>
              </a:rPr>
              <a:t>Images, XML , Robot and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more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97607" y="961390"/>
            <a:ext cx="3214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6FC0"/>
                </a:solidFill>
              </a:rPr>
              <a:t>A Sample</a:t>
            </a:r>
            <a:r>
              <a:rPr sz="4000" spc="-295" dirty="0">
                <a:solidFill>
                  <a:srgbClr val="006FC0"/>
                </a:solidFill>
              </a:rPr>
              <a:t> </a:t>
            </a:r>
            <a:r>
              <a:rPr sz="4000" dirty="0">
                <a:solidFill>
                  <a:srgbClr val="006FC0"/>
                </a:solidFill>
              </a:rPr>
              <a:t>Code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3255390" y="1870989"/>
            <a:ext cx="2224405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 marR="5080" indent="-96520">
              <a:lnSpc>
                <a:spcPct val="120000"/>
              </a:lnSpc>
              <a:spcBef>
                <a:spcPts val="100"/>
              </a:spcBef>
            </a:pPr>
            <a:r>
              <a:rPr sz="2800" spc="-5" dirty="0">
                <a:solidFill>
                  <a:srgbClr val="FF3300"/>
                </a:solidFill>
                <a:latin typeface="Times New Roman"/>
                <a:cs typeface="Times New Roman"/>
              </a:rPr>
              <a:t># A </a:t>
            </a:r>
            <a:r>
              <a:rPr sz="2800" spc="-10" dirty="0">
                <a:solidFill>
                  <a:srgbClr val="FF3300"/>
                </a:solidFill>
                <a:latin typeface="Times New Roman"/>
                <a:cs typeface="Times New Roman"/>
              </a:rPr>
              <a:t>comment.  </a:t>
            </a:r>
            <a:r>
              <a:rPr sz="2800" spc="-5" dirty="0">
                <a:solidFill>
                  <a:srgbClr val="FF3300"/>
                </a:solidFill>
                <a:latin typeface="Times New Roman"/>
                <a:cs typeface="Times New Roman"/>
              </a:rPr>
              <a:t># Another</a:t>
            </a:r>
            <a:r>
              <a:rPr sz="2800" spc="-204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3300"/>
                </a:solidFill>
                <a:latin typeface="Times New Roman"/>
                <a:cs typeface="Times New Roman"/>
              </a:rPr>
              <a:t>one.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331" y="1870989"/>
            <a:ext cx="1687830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Times New Roman"/>
                <a:cs typeface="Times New Roman"/>
              </a:rPr>
              <a:t>x = </a:t>
            </a:r>
            <a:r>
              <a:rPr sz="2800" dirty="0">
                <a:latin typeface="Times New Roman"/>
                <a:cs typeface="Times New Roman"/>
              </a:rPr>
              <a:t>34 </a:t>
            </a:r>
            <a:r>
              <a:rPr sz="2800" spc="-5" dirty="0">
                <a:latin typeface="Times New Roman"/>
                <a:cs typeface="Times New Roman"/>
              </a:rPr>
              <a:t>-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23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sz="2800" spc="-5" dirty="0">
                <a:latin typeface="Times New Roman"/>
                <a:cs typeface="Times New Roman"/>
              </a:rPr>
              <a:t>y =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CC33"/>
                </a:solidFill>
                <a:latin typeface="Times New Roman"/>
                <a:cs typeface="Times New Roman"/>
              </a:rPr>
              <a:t>“Hello”  </a:t>
            </a:r>
            <a:r>
              <a:rPr sz="2800" spc="-5" dirty="0">
                <a:latin typeface="Times New Roman"/>
                <a:cs typeface="Times New Roman"/>
              </a:rPr>
              <a:t>z =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3.45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331" y="3407435"/>
            <a:ext cx="4124325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9570" marR="5080" indent="-357505">
              <a:lnSpc>
                <a:spcPct val="120000"/>
              </a:lnSpc>
              <a:spcBef>
                <a:spcPts val="100"/>
              </a:spcBef>
            </a:pPr>
            <a:r>
              <a:rPr sz="2800" spc="-5" dirty="0">
                <a:solidFill>
                  <a:srgbClr val="FF6600"/>
                </a:solidFill>
                <a:latin typeface="Times New Roman"/>
                <a:cs typeface="Times New Roman"/>
              </a:rPr>
              <a:t>if </a:t>
            </a:r>
            <a:r>
              <a:rPr sz="2800" spc="-5" dirty="0">
                <a:latin typeface="Times New Roman"/>
                <a:cs typeface="Times New Roman"/>
              </a:rPr>
              <a:t>z == 3.45 </a:t>
            </a:r>
            <a:r>
              <a:rPr sz="2800" dirty="0">
                <a:solidFill>
                  <a:srgbClr val="FF6600"/>
                </a:solidFill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y == </a:t>
            </a:r>
            <a:r>
              <a:rPr sz="2800" spc="-5" dirty="0">
                <a:solidFill>
                  <a:srgbClr val="33CC33"/>
                </a:solidFill>
                <a:latin typeface="Times New Roman"/>
                <a:cs typeface="Times New Roman"/>
              </a:rPr>
              <a:t>“Hello”</a:t>
            </a:r>
            <a:r>
              <a:rPr sz="2800" spc="-5" dirty="0">
                <a:latin typeface="Times New Roman"/>
                <a:cs typeface="Times New Roman"/>
              </a:rPr>
              <a:t>:  x = x +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4866" y="4517212"/>
            <a:ext cx="2268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3300"/>
                </a:solidFill>
                <a:latin typeface="Times New Roman"/>
                <a:cs typeface="Times New Roman"/>
              </a:rPr>
              <a:t># </a:t>
            </a:r>
            <a:r>
              <a:rPr sz="2800" dirty="0">
                <a:solidFill>
                  <a:srgbClr val="FF3300"/>
                </a:solidFill>
                <a:latin typeface="Times New Roman"/>
                <a:cs typeface="Times New Roman"/>
              </a:rPr>
              <a:t>String</a:t>
            </a:r>
            <a:r>
              <a:rPr sz="2800" spc="-6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3300"/>
                </a:solidFill>
                <a:latin typeface="Times New Roman"/>
                <a:cs typeface="Times New Roman"/>
              </a:rPr>
              <a:t>concat.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331" y="4430864"/>
            <a:ext cx="2770505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6870">
              <a:lnSpc>
                <a:spcPct val="1201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y = y + </a:t>
            </a:r>
            <a:r>
              <a:rPr sz="2800" spc="-5" dirty="0">
                <a:solidFill>
                  <a:srgbClr val="33CC33"/>
                </a:solidFill>
                <a:latin typeface="Times New Roman"/>
                <a:cs typeface="Times New Roman"/>
              </a:rPr>
              <a:t>“</a:t>
            </a:r>
            <a:r>
              <a:rPr sz="2800" spc="-130" dirty="0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33CC33"/>
                </a:solidFill>
                <a:latin typeface="Times New Roman"/>
                <a:cs typeface="Times New Roman"/>
              </a:rPr>
              <a:t>World”  </a:t>
            </a:r>
            <a:r>
              <a:rPr sz="2800" dirty="0">
                <a:solidFill>
                  <a:srgbClr val="FF6600"/>
                </a:solidFill>
                <a:latin typeface="Times New Roman"/>
                <a:cs typeface="Times New Roman"/>
              </a:rPr>
              <a:t>print</a:t>
            </a:r>
            <a:r>
              <a:rPr sz="2800" spc="-20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solidFill>
                  <a:srgbClr val="FF6600"/>
                </a:solidFill>
                <a:latin typeface="Times New Roman"/>
                <a:cs typeface="Times New Roman"/>
              </a:rPr>
              <a:t>print</a:t>
            </a:r>
            <a:r>
              <a:rPr sz="2800" spc="-105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02994" y="732790"/>
            <a:ext cx="6314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0000"/>
                </a:solidFill>
              </a:rPr>
              <a:t>Enough to </a:t>
            </a:r>
            <a:r>
              <a:rPr sz="4000" dirty="0">
                <a:solidFill>
                  <a:srgbClr val="FF0000"/>
                </a:solidFill>
              </a:rPr>
              <a:t>understand </a:t>
            </a:r>
            <a:r>
              <a:rPr sz="4000" spc="-5" dirty="0">
                <a:solidFill>
                  <a:srgbClr val="FF0000"/>
                </a:solidFill>
              </a:rPr>
              <a:t>the</a:t>
            </a:r>
            <a:r>
              <a:rPr sz="4000" spc="-70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code</a:t>
            </a:r>
            <a:endParaRPr sz="4000"/>
          </a:p>
        </p:txBody>
      </p:sp>
      <p:sp>
        <p:nvSpPr>
          <p:cNvPr id="9" name="object 9"/>
          <p:cNvSpPr/>
          <p:nvPr/>
        </p:nvSpPr>
        <p:spPr>
          <a:xfrm>
            <a:off x="548640" y="1720545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255943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3816984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4236084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640" y="5417515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640" y="583661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2159" y="1621533"/>
            <a:ext cx="7494270" cy="456120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5"/>
              </a:spcBef>
            </a:pPr>
            <a:r>
              <a:rPr sz="2500" spc="-5" dirty="0">
                <a:latin typeface="Times New Roman"/>
                <a:cs typeface="Times New Roman"/>
              </a:rPr>
              <a:t>Indentation matters to code</a:t>
            </a:r>
            <a:r>
              <a:rPr sz="2500" spc="114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meaning</a:t>
            </a:r>
            <a:endParaRPr sz="2500">
              <a:latin typeface="Times New Roman"/>
              <a:cs typeface="Times New Roman"/>
            </a:endParaRPr>
          </a:p>
          <a:p>
            <a:pPr marL="50800" marR="2187575" indent="-38735">
              <a:lnSpc>
                <a:spcPct val="110000"/>
              </a:lnSpc>
              <a:spcBef>
                <a:spcPts val="5"/>
              </a:spcBef>
              <a:buChar char="-"/>
              <a:tabLst>
                <a:tab pos="199390" algn="l"/>
              </a:tabLst>
            </a:pPr>
            <a:r>
              <a:rPr sz="2500" spc="-5" dirty="0">
                <a:latin typeface="Times New Roman"/>
                <a:cs typeface="Times New Roman"/>
              </a:rPr>
              <a:t>Block structure indicated by indentation  First assignment to a variable creates</a:t>
            </a:r>
            <a:r>
              <a:rPr sz="2500" spc="1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it</a:t>
            </a:r>
            <a:endParaRPr sz="2500">
              <a:latin typeface="Times New Roman"/>
              <a:cs typeface="Times New Roman"/>
            </a:endParaRPr>
          </a:p>
          <a:p>
            <a:pPr marL="192405" indent="-180340">
              <a:lnSpc>
                <a:spcPct val="100000"/>
              </a:lnSpc>
              <a:spcBef>
                <a:spcPts val="300"/>
              </a:spcBef>
              <a:buChar char="-"/>
              <a:tabLst>
                <a:tab pos="193040" algn="l"/>
              </a:tabLst>
            </a:pPr>
            <a:r>
              <a:rPr sz="2500" spc="-40" dirty="0">
                <a:latin typeface="Times New Roman"/>
                <a:cs typeface="Times New Roman"/>
              </a:rPr>
              <a:t>Variable </a:t>
            </a:r>
            <a:r>
              <a:rPr sz="2500" spc="-5" dirty="0">
                <a:latin typeface="Times New Roman"/>
                <a:cs typeface="Times New Roman"/>
              </a:rPr>
              <a:t>types </a:t>
            </a:r>
            <a:r>
              <a:rPr sz="2500" spc="-10" dirty="0">
                <a:latin typeface="Times New Roman"/>
                <a:cs typeface="Times New Roman"/>
              </a:rPr>
              <a:t>don’t </a:t>
            </a:r>
            <a:r>
              <a:rPr sz="2500" spc="-5" dirty="0">
                <a:latin typeface="Times New Roman"/>
                <a:cs typeface="Times New Roman"/>
              </a:rPr>
              <a:t>need to be</a:t>
            </a:r>
            <a:r>
              <a:rPr sz="2500" spc="1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declared.</a:t>
            </a:r>
            <a:endParaRPr sz="2500">
              <a:latin typeface="Times New Roman"/>
              <a:cs typeface="Times New Roman"/>
            </a:endParaRPr>
          </a:p>
          <a:p>
            <a:pPr marL="50800" marR="1134110" indent="-38735">
              <a:lnSpc>
                <a:spcPct val="110000"/>
              </a:lnSpc>
              <a:buChar char="-"/>
              <a:tabLst>
                <a:tab pos="199390" algn="l"/>
              </a:tabLst>
            </a:pPr>
            <a:r>
              <a:rPr sz="2500" spc="-5" dirty="0">
                <a:latin typeface="Times New Roman"/>
                <a:cs typeface="Times New Roman"/>
              </a:rPr>
              <a:t>Python figures out the variable types on its own.  Assignment is </a:t>
            </a:r>
            <a:r>
              <a:rPr sz="2500" i="1" spc="-5" dirty="0">
                <a:solidFill>
                  <a:srgbClr val="009DD9"/>
                </a:solidFill>
                <a:latin typeface="Times New Roman"/>
                <a:cs typeface="Times New Roman"/>
              </a:rPr>
              <a:t>= </a:t>
            </a:r>
            <a:r>
              <a:rPr sz="2500" spc="-5" dirty="0">
                <a:latin typeface="Times New Roman"/>
                <a:cs typeface="Times New Roman"/>
              </a:rPr>
              <a:t>and comparison is</a:t>
            </a:r>
            <a:r>
              <a:rPr sz="2500" spc="145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solidFill>
                  <a:srgbClr val="009DD9"/>
                </a:solidFill>
                <a:latin typeface="Times New Roman"/>
                <a:cs typeface="Times New Roman"/>
              </a:rPr>
              <a:t>==</a:t>
            </a:r>
            <a:endParaRPr sz="25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latin typeface="Times New Roman"/>
                <a:cs typeface="Times New Roman"/>
              </a:rPr>
              <a:t>For </a:t>
            </a:r>
            <a:r>
              <a:rPr sz="2500" spc="-10" dirty="0">
                <a:latin typeface="Times New Roman"/>
                <a:cs typeface="Times New Roman"/>
              </a:rPr>
              <a:t>numbers </a:t>
            </a:r>
            <a:r>
              <a:rPr sz="2500" i="1" spc="-5" dirty="0">
                <a:solidFill>
                  <a:srgbClr val="009DD9"/>
                </a:solidFill>
                <a:latin typeface="Times New Roman"/>
                <a:cs typeface="Times New Roman"/>
              </a:rPr>
              <a:t>+ - * / % </a:t>
            </a:r>
            <a:r>
              <a:rPr sz="2500" spc="-5" dirty="0">
                <a:latin typeface="Times New Roman"/>
                <a:cs typeface="Times New Roman"/>
              </a:rPr>
              <a:t>are as</a:t>
            </a:r>
            <a:r>
              <a:rPr sz="2500" spc="1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expected</a:t>
            </a:r>
            <a:endParaRPr sz="2500">
              <a:latin typeface="Times New Roman"/>
              <a:cs typeface="Times New Roman"/>
            </a:endParaRPr>
          </a:p>
          <a:p>
            <a:pPr marL="199390" marR="5080" indent="-199390">
              <a:lnSpc>
                <a:spcPts val="2700"/>
              </a:lnSpc>
              <a:spcBef>
                <a:spcPts val="640"/>
              </a:spcBef>
              <a:buChar char="-"/>
              <a:tabLst>
                <a:tab pos="199390" algn="l"/>
              </a:tabLst>
            </a:pPr>
            <a:r>
              <a:rPr sz="2500" spc="-5" dirty="0">
                <a:latin typeface="Times New Roman"/>
                <a:cs typeface="Times New Roman"/>
              </a:rPr>
              <a:t>Special use of </a:t>
            </a:r>
            <a:r>
              <a:rPr sz="2500" b="1" i="1" spc="-5" dirty="0">
                <a:solidFill>
                  <a:srgbClr val="009DD9"/>
                </a:solidFill>
                <a:latin typeface="Times New Roman"/>
                <a:cs typeface="Times New Roman"/>
              </a:rPr>
              <a:t>+ </a:t>
            </a:r>
            <a:r>
              <a:rPr sz="2500" spc="-5" dirty="0">
                <a:latin typeface="Times New Roman"/>
                <a:cs typeface="Times New Roman"/>
              </a:rPr>
              <a:t>for string concatenation and </a:t>
            </a:r>
            <a:r>
              <a:rPr sz="2500" b="1" i="1" spc="-5" dirty="0">
                <a:solidFill>
                  <a:srgbClr val="009DD9"/>
                </a:solidFill>
                <a:latin typeface="Times New Roman"/>
                <a:cs typeface="Times New Roman"/>
              </a:rPr>
              <a:t>% </a:t>
            </a:r>
            <a:r>
              <a:rPr sz="2500" spc="-5" dirty="0">
                <a:latin typeface="Times New Roman"/>
                <a:cs typeface="Times New Roman"/>
              </a:rPr>
              <a:t>for string  formatting (as in </a:t>
            </a:r>
            <a:r>
              <a:rPr sz="2500" spc="-45" dirty="0">
                <a:latin typeface="Times New Roman"/>
                <a:cs typeface="Times New Roman"/>
              </a:rPr>
              <a:t>C’s</a:t>
            </a:r>
            <a:r>
              <a:rPr sz="2500" spc="8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printf)</a:t>
            </a:r>
            <a:endParaRPr sz="2500">
              <a:latin typeface="Times New Roman"/>
              <a:cs typeface="Times New Roman"/>
            </a:endParaRPr>
          </a:p>
          <a:p>
            <a:pPr marL="50800" marR="527685">
              <a:lnSpc>
                <a:spcPts val="3300"/>
              </a:lnSpc>
              <a:spcBef>
                <a:spcPts val="120"/>
              </a:spcBef>
            </a:pPr>
            <a:r>
              <a:rPr sz="2500" spc="-5" dirty="0">
                <a:latin typeface="Times New Roman"/>
                <a:cs typeface="Times New Roman"/>
              </a:rPr>
              <a:t>Logical operators are words </a:t>
            </a:r>
            <a:r>
              <a:rPr sz="2500" dirty="0">
                <a:latin typeface="Times New Roman"/>
                <a:cs typeface="Times New Roman"/>
              </a:rPr>
              <a:t>(</a:t>
            </a:r>
            <a:r>
              <a:rPr sz="2500" dirty="0">
                <a:solidFill>
                  <a:srgbClr val="009DD9"/>
                </a:solidFill>
                <a:latin typeface="Times New Roman"/>
                <a:cs typeface="Times New Roman"/>
              </a:rPr>
              <a:t>and, </a:t>
            </a:r>
            <a:r>
              <a:rPr sz="2500" spc="-35" dirty="0">
                <a:solidFill>
                  <a:srgbClr val="009DD9"/>
                </a:solidFill>
                <a:latin typeface="Times New Roman"/>
                <a:cs typeface="Times New Roman"/>
              </a:rPr>
              <a:t>or, </a:t>
            </a:r>
            <a:r>
              <a:rPr sz="2500" spc="-5" dirty="0">
                <a:solidFill>
                  <a:srgbClr val="009DD9"/>
                </a:solidFill>
                <a:latin typeface="Times New Roman"/>
                <a:cs typeface="Times New Roman"/>
              </a:rPr>
              <a:t>not</a:t>
            </a:r>
            <a:r>
              <a:rPr sz="2500" spc="-5" dirty="0">
                <a:latin typeface="Times New Roman"/>
                <a:cs typeface="Times New Roman"/>
              </a:rPr>
              <a:t>) </a:t>
            </a:r>
            <a:r>
              <a:rPr sz="2500" i="1" spc="-5" dirty="0">
                <a:latin typeface="Times New Roman"/>
                <a:cs typeface="Times New Roman"/>
              </a:rPr>
              <a:t>not </a:t>
            </a:r>
            <a:r>
              <a:rPr sz="2500" spc="-5" dirty="0">
                <a:latin typeface="Times New Roman"/>
                <a:cs typeface="Times New Roman"/>
              </a:rPr>
              <a:t>symbols  The basic printing </a:t>
            </a:r>
            <a:r>
              <a:rPr sz="2500" spc="-10" dirty="0">
                <a:latin typeface="Times New Roman"/>
                <a:cs typeface="Times New Roman"/>
              </a:rPr>
              <a:t>command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spc="155" dirty="0"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009DD9"/>
                </a:solidFill>
                <a:latin typeface="Times New Roman"/>
                <a:cs typeface="Times New Roman"/>
              </a:rPr>
              <a:t>print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08377" y="915416"/>
            <a:ext cx="48202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Python Code</a:t>
            </a:r>
            <a:r>
              <a:rPr sz="40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Execution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0040" y="1758645"/>
            <a:ext cx="454151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1659" y="1698701"/>
            <a:ext cx="8255634" cy="1550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500" spc="-25" dirty="0">
                <a:latin typeface="Times New Roman"/>
                <a:cs typeface="Times New Roman"/>
              </a:rPr>
              <a:t>Python’s </a:t>
            </a:r>
            <a:r>
              <a:rPr sz="2500" dirty="0">
                <a:latin typeface="Times New Roman"/>
                <a:cs typeface="Times New Roman"/>
              </a:rPr>
              <a:t>traditional </a:t>
            </a:r>
            <a:r>
              <a:rPr sz="2500" spc="-5" dirty="0">
                <a:latin typeface="Times New Roman"/>
                <a:cs typeface="Times New Roman"/>
              </a:rPr>
              <a:t>runtime execution </a:t>
            </a:r>
            <a:r>
              <a:rPr sz="2500" dirty="0">
                <a:latin typeface="Times New Roman"/>
                <a:cs typeface="Times New Roman"/>
              </a:rPr>
              <a:t>model: source code </a:t>
            </a:r>
            <a:r>
              <a:rPr sz="2500" spc="-10" dirty="0">
                <a:latin typeface="Times New Roman"/>
                <a:cs typeface="Times New Roman"/>
              </a:rPr>
              <a:t>you  </a:t>
            </a:r>
            <a:r>
              <a:rPr sz="2500" spc="-5" dirty="0">
                <a:latin typeface="Times New Roman"/>
                <a:cs typeface="Times New Roman"/>
              </a:rPr>
              <a:t>type is </a:t>
            </a:r>
            <a:r>
              <a:rPr sz="2500" dirty="0">
                <a:latin typeface="Times New Roman"/>
                <a:cs typeface="Times New Roman"/>
              </a:rPr>
              <a:t>translated </a:t>
            </a:r>
            <a:r>
              <a:rPr sz="2500" spc="-5" dirty="0">
                <a:latin typeface="Times New Roman"/>
                <a:cs typeface="Times New Roman"/>
              </a:rPr>
              <a:t>to </a:t>
            </a:r>
            <a:r>
              <a:rPr sz="2500" dirty="0">
                <a:latin typeface="Times New Roman"/>
                <a:cs typeface="Times New Roman"/>
              </a:rPr>
              <a:t>byte </a:t>
            </a:r>
            <a:r>
              <a:rPr sz="2500" spc="-5" dirty="0">
                <a:latin typeface="Times New Roman"/>
                <a:cs typeface="Times New Roman"/>
              </a:rPr>
              <a:t>code, which </a:t>
            </a:r>
            <a:r>
              <a:rPr sz="2500" dirty="0">
                <a:latin typeface="Times New Roman"/>
                <a:cs typeface="Times New Roman"/>
              </a:rPr>
              <a:t>is then </a:t>
            </a:r>
            <a:r>
              <a:rPr sz="2500" spc="-5" dirty="0">
                <a:latin typeface="Times New Roman"/>
                <a:cs typeface="Times New Roman"/>
              </a:rPr>
              <a:t>run by </a:t>
            </a:r>
            <a:r>
              <a:rPr sz="2500" dirty="0">
                <a:latin typeface="Times New Roman"/>
                <a:cs typeface="Times New Roman"/>
              </a:rPr>
              <a:t>the </a:t>
            </a:r>
            <a:r>
              <a:rPr sz="2500" spc="-5" dirty="0">
                <a:latin typeface="Times New Roman"/>
                <a:cs typeface="Times New Roman"/>
              </a:rPr>
              <a:t>Python  </a:t>
            </a:r>
            <a:r>
              <a:rPr sz="2500" spc="-25" dirty="0">
                <a:latin typeface="Times New Roman"/>
                <a:cs typeface="Times New Roman"/>
              </a:rPr>
              <a:t>Virtual </a:t>
            </a:r>
            <a:r>
              <a:rPr sz="2500" dirty="0">
                <a:latin typeface="Times New Roman"/>
                <a:cs typeface="Times New Roman"/>
              </a:rPr>
              <a:t>Machine. </a:t>
            </a:r>
            <a:r>
              <a:rPr sz="2500" spc="-65" dirty="0">
                <a:latin typeface="Times New Roman"/>
                <a:cs typeface="Times New Roman"/>
              </a:rPr>
              <a:t>Your </a:t>
            </a:r>
            <a:r>
              <a:rPr sz="2500" spc="-5" dirty="0">
                <a:latin typeface="Times New Roman"/>
                <a:cs typeface="Times New Roman"/>
              </a:rPr>
              <a:t>code is </a:t>
            </a:r>
            <a:r>
              <a:rPr sz="2500" dirty="0">
                <a:latin typeface="Times New Roman"/>
                <a:cs typeface="Times New Roman"/>
              </a:rPr>
              <a:t>automatically compiled, but then  </a:t>
            </a:r>
            <a:r>
              <a:rPr sz="2500" spc="-5" dirty="0">
                <a:latin typeface="Times New Roman"/>
                <a:cs typeface="Times New Roman"/>
              </a:rPr>
              <a:t>it is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interpreted.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3000" y="3581400"/>
            <a:ext cx="6781800" cy="182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06548" y="5717540"/>
            <a:ext cx="53117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Source code extension is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.py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Byte </a:t>
            </a:r>
            <a:r>
              <a:rPr sz="2000" dirty="0">
                <a:latin typeface="Times New Roman"/>
                <a:cs typeface="Times New Roman"/>
              </a:rPr>
              <a:t>code extension is </a:t>
            </a:r>
            <a:r>
              <a:rPr sz="2000" b="1" dirty="0">
                <a:latin typeface="Times New Roman"/>
                <a:cs typeface="Times New Roman"/>
              </a:rPr>
              <a:t>.pyc </a:t>
            </a:r>
            <a:r>
              <a:rPr sz="2000" spc="-5" dirty="0">
                <a:latin typeface="Times New Roman"/>
                <a:cs typeface="Times New Roman"/>
              </a:rPr>
              <a:t>(compiled </a:t>
            </a:r>
            <a:r>
              <a:rPr sz="2000" dirty="0">
                <a:latin typeface="Times New Roman"/>
                <a:cs typeface="Times New Roman"/>
              </a:rPr>
              <a:t>python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01239" y="808990"/>
            <a:ext cx="3311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Running</a:t>
            </a:r>
            <a:r>
              <a:rPr sz="40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Python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555964"/>
            <a:ext cx="7910830" cy="524002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635"/>
              </a:spcBef>
            </a:pPr>
            <a:r>
              <a:rPr sz="2200" spc="-5" dirty="0">
                <a:latin typeface="Times New Roman"/>
                <a:cs typeface="Times New Roman"/>
              </a:rPr>
              <a:t>Once </a:t>
            </a:r>
            <a:r>
              <a:rPr sz="2200" dirty="0">
                <a:latin typeface="Times New Roman"/>
                <a:cs typeface="Times New Roman"/>
              </a:rPr>
              <a:t>you're </a:t>
            </a:r>
            <a:r>
              <a:rPr sz="2200" spc="-5" dirty="0">
                <a:latin typeface="Times New Roman"/>
                <a:cs typeface="Times New Roman"/>
              </a:rPr>
              <a:t>inside </a:t>
            </a:r>
            <a:r>
              <a:rPr sz="2200" dirty="0">
                <a:latin typeface="Times New Roman"/>
                <a:cs typeface="Times New Roman"/>
              </a:rPr>
              <a:t>the Python </a:t>
            </a:r>
            <a:r>
              <a:rPr sz="2200" spc="-10" dirty="0">
                <a:latin typeface="Times New Roman"/>
                <a:cs typeface="Times New Roman"/>
              </a:rPr>
              <a:t>interpreter, </a:t>
            </a:r>
            <a:r>
              <a:rPr sz="2200" dirty="0">
                <a:latin typeface="Times New Roman"/>
                <a:cs typeface="Times New Roman"/>
              </a:rPr>
              <a:t>type </a:t>
            </a:r>
            <a:r>
              <a:rPr sz="2200" spc="-5" dirty="0">
                <a:latin typeface="Times New Roman"/>
                <a:cs typeface="Times New Roman"/>
              </a:rPr>
              <a:t>in </a:t>
            </a:r>
            <a:r>
              <a:rPr sz="2200" spc="-10" dirty="0">
                <a:latin typeface="Times New Roman"/>
                <a:cs typeface="Times New Roman"/>
              </a:rPr>
              <a:t>commands </a:t>
            </a:r>
            <a:r>
              <a:rPr sz="2200" spc="-5" dirty="0">
                <a:latin typeface="Times New Roman"/>
                <a:cs typeface="Times New Roman"/>
              </a:rPr>
              <a:t>at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will.</a:t>
            </a:r>
            <a:endParaRPr sz="2200" dirty="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530"/>
              </a:spcBef>
              <a:buSzPct val="93181"/>
              <a:buFont typeface="Arial"/>
              <a:buChar char="•"/>
              <a:tabLst>
                <a:tab pos="287020" algn="l"/>
                <a:tab pos="287655" algn="l"/>
              </a:tabLst>
            </a:pP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Examples:</a:t>
            </a:r>
            <a:endParaRPr sz="2200" dirty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445"/>
              </a:spcBef>
            </a:pPr>
            <a:r>
              <a:rPr sz="2200" spc="-5" dirty="0">
                <a:latin typeface="Times New Roman"/>
                <a:cs typeface="Times New Roman"/>
              </a:rPr>
              <a:t>&gt;&gt;&gt; </a:t>
            </a:r>
            <a:r>
              <a:rPr sz="2200" dirty="0" smtClean="0">
                <a:latin typeface="Times New Roman"/>
                <a:cs typeface="Times New Roman"/>
              </a:rPr>
              <a:t>print</a:t>
            </a:r>
            <a:r>
              <a:rPr lang="en-US" sz="2200" dirty="0" smtClean="0">
                <a:latin typeface="Times New Roman"/>
                <a:cs typeface="Times New Roman"/>
              </a:rPr>
              <a:t>(</a:t>
            </a:r>
            <a:r>
              <a:rPr sz="2200" spc="-5" dirty="0" smtClean="0">
                <a:latin typeface="Times New Roman"/>
                <a:cs typeface="Times New Roman"/>
              </a:rPr>
              <a:t>'Hello</a:t>
            </a:r>
            <a:r>
              <a:rPr sz="2200" dirty="0" smtClean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world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lang="en-US" sz="2200" spc="-5" dirty="0" smtClean="0">
                <a:latin typeface="Times New Roman"/>
                <a:cs typeface="Times New Roman"/>
              </a:rPr>
              <a:t>)</a:t>
            </a:r>
            <a:endParaRPr sz="2200" dirty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10"/>
              </a:spcBef>
            </a:pPr>
            <a:r>
              <a:rPr sz="2200" spc="-5" dirty="0">
                <a:latin typeface="Times New Roman"/>
                <a:cs typeface="Times New Roman"/>
              </a:rPr>
              <a:t>Hello world</a:t>
            </a:r>
            <a:endParaRPr sz="2200" dirty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85"/>
              </a:spcBef>
            </a:pP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# Relevant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output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displayed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on subsequent lines without the</a:t>
            </a:r>
            <a:r>
              <a:rPr sz="2200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&gt;&gt;&gt;</a:t>
            </a:r>
            <a:endParaRPr sz="2200" dirty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</a:pPr>
            <a:r>
              <a:rPr sz="2200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symbol</a:t>
            </a:r>
            <a:endParaRPr sz="2200" dirty="0" smtClean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445"/>
              </a:spcBef>
            </a:pPr>
            <a:r>
              <a:rPr sz="2200" spc="-5" dirty="0" smtClean="0">
                <a:latin typeface="Times New Roman"/>
                <a:cs typeface="Times New Roman"/>
              </a:rPr>
              <a:t>&gt;&gt;&gt; x = [0,1,2]</a:t>
            </a:r>
            <a:endParaRPr sz="2200" dirty="0" smtClean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95"/>
              </a:spcBef>
            </a:pPr>
            <a:r>
              <a:rPr sz="2200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# Quantities stored in </a:t>
            </a:r>
            <a:r>
              <a:rPr sz="2200" spc="-10" dirty="0" smtClean="0">
                <a:solidFill>
                  <a:srgbClr val="C00000"/>
                </a:solidFill>
                <a:latin typeface="Times New Roman"/>
                <a:cs typeface="Times New Roman"/>
              </a:rPr>
              <a:t>memory </a:t>
            </a:r>
            <a:r>
              <a:rPr sz="2200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are </a:t>
            </a:r>
            <a:r>
              <a:rPr sz="22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not displayed </a:t>
            </a:r>
            <a:r>
              <a:rPr sz="2200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by</a:t>
            </a:r>
            <a:r>
              <a:rPr sz="2200" spc="30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default</a:t>
            </a:r>
            <a:endParaRPr sz="2200" dirty="0" smtClean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450"/>
              </a:spcBef>
            </a:pPr>
            <a:r>
              <a:rPr sz="2200" spc="-5" dirty="0" smtClean="0">
                <a:latin typeface="Times New Roman"/>
                <a:cs typeface="Times New Roman"/>
              </a:rPr>
              <a:t>&gt;&gt;&gt;</a:t>
            </a:r>
            <a:r>
              <a:rPr sz="2200" spc="-15" dirty="0" smtClean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x</a:t>
            </a:r>
            <a:endParaRPr sz="2200" dirty="0">
              <a:latin typeface="Times New Roman"/>
              <a:cs typeface="Times New Roman"/>
            </a:endParaRPr>
          </a:p>
          <a:p>
            <a:pPr marL="287020" marR="298450">
              <a:lnSpc>
                <a:spcPct val="116799"/>
              </a:lnSpc>
              <a:spcBef>
                <a:spcPts val="240"/>
              </a:spcBef>
            </a:pP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# If a quantity is stored in </a:t>
            </a:r>
            <a:r>
              <a:rPr sz="2200" spc="-30" dirty="0">
                <a:solidFill>
                  <a:srgbClr val="C00000"/>
                </a:solidFill>
                <a:latin typeface="Times New Roman"/>
                <a:cs typeface="Times New Roman"/>
              </a:rPr>
              <a:t>memory,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typing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its </a:t>
            </a:r>
            <a:r>
              <a:rPr sz="2200" spc="-10" dirty="0">
                <a:solidFill>
                  <a:srgbClr val="C00000"/>
                </a:solidFill>
                <a:latin typeface="Times New Roman"/>
                <a:cs typeface="Times New Roman"/>
              </a:rPr>
              <a:t>name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will display it  </a:t>
            </a:r>
            <a:r>
              <a:rPr sz="2200" spc="-5" dirty="0">
                <a:latin typeface="Times New Roman"/>
                <a:cs typeface="Times New Roman"/>
              </a:rPr>
              <a:t>[0,1,2]</a:t>
            </a:r>
            <a:endParaRPr sz="2200" dirty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10"/>
              </a:spcBef>
            </a:pPr>
            <a:r>
              <a:rPr sz="2200" spc="-5" dirty="0">
                <a:latin typeface="Times New Roman"/>
                <a:cs typeface="Times New Roman"/>
              </a:rPr>
              <a:t>&gt;&gt;&gt;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2+3</a:t>
            </a:r>
            <a:endParaRPr sz="2200" dirty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05"/>
              </a:spcBef>
            </a:pPr>
            <a:r>
              <a:rPr sz="2200" spc="-5" dirty="0">
                <a:latin typeface="Times New Roman"/>
                <a:cs typeface="Times New Roman"/>
              </a:rPr>
              <a:t>5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0859" y="805941"/>
            <a:ext cx="17716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i="1" dirty="0">
                <a:solidFill>
                  <a:srgbClr val="FF0000"/>
                </a:solidFill>
                <a:latin typeface="Times New Roman"/>
                <a:cs typeface="Times New Roman"/>
              </a:rPr>
              <a:t>Agenda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1568526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198793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240703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282613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640" y="3244926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640" y="3664584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8640" y="4083684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8640" y="4502480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640" y="492226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8640" y="5341315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8640" y="576041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10564" y="1469415"/>
            <a:ext cx="6753859" cy="463740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500" spc="-5" dirty="0">
                <a:latin typeface="Times New Roman"/>
                <a:cs typeface="Times New Roman"/>
              </a:rPr>
              <a:t>What is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Python…?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5"/>
              </a:spcBef>
            </a:pPr>
            <a:r>
              <a:rPr sz="2500" spc="-10" dirty="0">
                <a:latin typeface="Times New Roman"/>
                <a:cs typeface="Times New Roman"/>
              </a:rPr>
              <a:t>Differences </a:t>
            </a:r>
            <a:r>
              <a:rPr sz="2500" spc="-5" dirty="0">
                <a:latin typeface="Times New Roman"/>
                <a:cs typeface="Times New Roman"/>
              </a:rPr>
              <a:t>between program and scripting language  History of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Python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latin typeface="Times New Roman"/>
                <a:cs typeface="Times New Roman"/>
              </a:rPr>
              <a:t>Scope 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Python</a:t>
            </a:r>
            <a:endParaRPr sz="2500">
              <a:latin typeface="Times New Roman"/>
              <a:cs typeface="Times New Roman"/>
            </a:endParaRPr>
          </a:p>
          <a:p>
            <a:pPr marL="12700" marR="3170555">
              <a:lnSpc>
                <a:spcPts val="3300"/>
              </a:lnSpc>
              <a:spcBef>
                <a:spcPts val="160"/>
              </a:spcBef>
            </a:pPr>
            <a:r>
              <a:rPr sz="2500" spc="-5" dirty="0">
                <a:latin typeface="Times New Roman"/>
                <a:cs typeface="Times New Roman"/>
              </a:rPr>
              <a:t>Why do people use Python?  Installing Python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IDE</a:t>
            </a:r>
            <a:endParaRPr sz="2500">
              <a:latin typeface="Times New Roman"/>
              <a:cs typeface="Times New Roman"/>
            </a:endParaRPr>
          </a:p>
          <a:p>
            <a:pPr marL="12700" marR="3336290">
              <a:lnSpc>
                <a:spcPts val="3300"/>
              </a:lnSpc>
            </a:pPr>
            <a:r>
              <a:rPr sz="2500" spc="-5" dirty="0">
                <a:latin typeface="Times New Roman"/>
                <a:cs typeface="Times New Roman"/>
              </a:rPr>
              <a:t>Who uses python today  What can I do with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python</a:t>
            </a:r>
            <a:endParaRPr sz="2500">
              <a:latin typeface="Times New Roman"/>
              <a:cs typeface="Times New Roman"/>
            </a:endParaRPr>
          </a:p>
          <a:p>
            <a:pPr marL="12700" marR="3842385">
              <a:lnSpc>
                <a:spcPts val="3300"/>
              </a:lnSpc>
              <a:spcBef>
                <a:spcPts val="5"/>
              </a:spcBef>
            </a:pPr>
            <a:r>
              <a:rPr sz="2500" spc="-5" dirty="0">
                <a:latin typeface="Times New Roman"/>
                <a:cs typeface="Times New Roman"/>
              </a:rPr>
              <a:t>A </a:t>
            </a:r>
            <a:r>
              <a:rPr sz="2500" spc="-10" dirty="0">
                <a:latin typeface="Times New Roman"/>
                <a:cs typeface="Times New Roman"/>
              </a:rPr>
              <a:t>Sample </a:t>
            </a:r>
            <a:r>
              <a:rPr sz="2500" spc="-5" dirty="0">
                <a:latin typeface="Times New Roman"/>
                <a:cs typeface="Times New Roman"/>
              </a:rPr>
              <a:t>Code  Python code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execution  Running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Python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23617" y="1061415"/>
            <a:ext cx="479425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What </a:t>
            </a:r>
            <a:r>
              <a:rPr sz="5000" i="1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5000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000" i="1" dirty="0">
                <a:solidFill>
                  <a:srgbClr val="FF0000"/>
                </a:solidFill>
                <a:latin typeface="Times New Roman"/>
                <a:cs typeface="Times New Roman"/>
              </a:rPr>
              <a:t>Python…?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217081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3008960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384746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10564" y="2110867"/>
            <a:ext cx="7796530" cy="2082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836670" algn="l"/>
                <a:tab pos="5693410" algn="l"/>
                <a:tab pos="6967855" algn="l"/>
                <a:tab pos="7571105" algn="l"/>
              </a:tabLst>
            </a:pPr>
            <a:r>
              <a:rPr sz="2500" spc="-5" dirty="0">
                <a:latin typeface="Times New Roman"/>
                <a:cs typeface="Times New Roman"/>
              </a:rPr>
              <a:t>Python </a:t>
            </a:r>
            <a:r>
              <a:rPr sz="2500" spc="-2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254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2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ge</a:t>
            </a:r>
            <a:r>
              <a:rPr sz="2500" spc="5" dirty="0">
                <a:latin typeface="Times New Roman"/>
                <a:cs typeface="Times New Roman"/>
              </a:rPr>
              <a:t>n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spc="-5" dirty="0">
                <a:latin typeface="Times New Roman"/>
                <a:cs typeface="Times New Roman"/>
              </a:rPr>
              <a:t>al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27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pu</a:t>
            </a:r>
            <a:r>
              <a:rPr sz="2500" spc="-5" dirty="0">
                <a:latin typeface="Times New Roman"/>
                <a:cs typeface="Times New Roman"/>
              </a:rPr>
              <a:t>rpo</a:t>
            </a:r>
            <a:r>
              <a:rPr sz="2500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p</a:t>
            </a:r>
            <a:r>
              <a:rPr sz="2500" dirty="0">
                <a:latin typeface="Times New Roman"/>
                <a:cs typeface="Times New Roman"/>
              </a:rPr>
              <a:t>r</a:t>
            </a:r>
            <a:r>
              <a:rPr sz="2500" spc="-5" dirty="0">
                <a:latin typeface="Times New Roman"/>
                <a:cs typeface="Times New Roman"/>
              </a:rPr>
              <a:t>og</a:t>
            </a:r>
            <a:r>
              <a:rPr sz="2500" dirty="0">
                <a:latin typeface="Times New Roman"/>
                <a:cs typeface="Times New Roman"/>
              </a:rPr>
              <a:t>ra</a:t>
            </a:r>
            <a:r>
              <a:rPr sz="2500" spc="-5" dirty="0">
                <a:latin typeface="Times New Roman"/>
                <a:cs typeface="Times New Roman"/>
              </a:rPr>
              <a:t>m</a:t>
            </a:r>
            <a:r>
              <a:rPr sz="2500" spc="-15" dirty="0">
                <a:latin typeface="Times New Roman"/>
                <a:cs typeface="Times New Roman"/>
              </a:rPr>
              <a:t>m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ng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n</a:t>
            </a:r>
            <a:r>
              <a:rPr sz="2500" spc="-5" dirty="0">
                <a:latin typeface="Times New Roman"/>
                <a:cs typeface="Times New Roman"/>
              </a:rPr>
              <a:t>gua</a:t>
            </a:r>
            <a:r>
              <a:rPr sz="2500" dirty="0">
                <a:latin typeface="Times New Roman"/>
                <a:cs typeface="Times New Roman"/>
              </a:rPr>
              <a:t>g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th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is  often applied in scripting</a:t>
            </a:r>
            <a:r>
              <a:rPr sz="2500" spc="1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roles.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  <a:tabLst>
                <a:tab pos="573405" algn="l"/>
                <a:tab pos="1619885" algn="l"/>
                <a:tab pos="1978660" algn="l"/>
                <a:tab pos="3858260" algn="l"/>
                <a:tab pos="5153660" algn="l"/>
                <a:tab pos="5563870" algn="l"/>
                <a:tab pos="6258560" algn="l"/>
                <a:tab pos="6670040" algn="l"/>
              </a:tabLst>
            </a:pPr>
            <a:r>
              <a:rPr sz="2500" spc="-5" dirty="0">
                <a:latin typeface="Times New Roman"/>
                <a:cs typeface="Times New Roman"/>
              </a:rPr>
              <a:t>So,	Python	is	</a:t>
            </a:r>
            <a:r>
              <a:rPr sz="2500" spc="5" dirty="0">
                <a:latin typeface="Times New Roman"/>
                <a:cs typeface="Times New Roman"/>
              </a:rPr>
              <a:t>p</a:t>
            </a:r>
            <a:r>
              <a:rPr sz="2500" spc="-5" dirty="0">
                <a:latin typeface="Times New Roman"/>
                <a:cs typeface="Times New Roman"/>
              </a:rPr>
              <a:t>ro</a:t>
            </a:r>
            <a:r>
              <a:rPr sz="2500" dirty="0">
                <a:latin typeface="Times New Roman"/>
                <a:cs typeface="Times New Roman"/>
              </a:rPr>
              <a:t>gra</a:t>
            </a:r>
            <a:r>
              <a:rPr sz="2500" spc="-5" dirty="0">
                <a:latin typeface="Times New Roman"/>
                <a:cs typeface="Times New Roman"/>
              </a:rPr>
              <a:t>m</a:t>
            </a:r>
            <a:r>
              <a:rPr sz="2500" spc="-15" dirty="0">
                <a:latin typeface="Times New Roman"/>
                <a:cs typeface="Times New Roman"/>
              </a:rPr>
              <a:t>m</a:t>
            </a:r>
            <a:r>
              <a:rPr sz="2500" spc="5" dirty="0">
                <a:latin typeface="Times New Roman"/>
                <a:cs typeface="Times New Roman"/>
              </a:rPr>
              <a:t>in</a:t>
            </a:r>
            <a:r>
              <a:rPr sz="2500" spc="-5" dirty="0">
                <a:latin typeface="Times New Roman"/>
                <a:cs typeface="Times New Roman"/>
              </a:rPr>
              <a:t>g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n</a:t>
            </a:r>
            <a:r>
              <a:rPr sz="2500" spc="-5" dirty="0">
                <a:latin typeface="Times New Roman"/>
                <a:cs typeface="Times New Roman"/>
              </a:rPr>
              <a:t>gua</a:t>
            </a:r>
            <a:r>
              <a:rPr sz="2500" dirty="0">
                <a:latin typeface="Times New Roman"/>
                <a:cs typeface="Times New Roman"/>
              </a:rPr>
              <a:t>g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	w</a:t>
            </a:r>
            <a:r>
              <a:rPr sz="2500" spc="-5" dirty="0">
                <a:latin typeface="Times New Roman"/>
                <a:cs typeface="Times New Roman"/>
              </a:rPr>
              <a:t>ell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cri</a:t>
            </a:r>
            <a:r>
              <a:rPr sz="2500" spc="10" dirty="0">
                <a:latin typeface="Times New Roman"/>
                <a:cs typeface="Times New Roman"/>
              </a:rPr>
              <a:t>p</a:t>
            </a:r>
            <a:r>
              <a:rPr sz="2500" spc="-5" dirty="0">
                <a:latin typeface="Times New Roman"/>
                <a:cs typeface="Times New Roman"/>
              </a:rPr>
              <a:t>ting  language.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5" dirty="0">
                <a:latin typeface="Times New Roman"/>
                <a:cs typeface="Times New Roman"/>
              </a:rPr>
              <a:t>Python is also called as Interpreted</a:t>
            </a:r>
            <a:r>
              <a:rPr sz="2500" spc="17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language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316" y="598678"/>
            <a:ext cx="69145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4320" marR="5080" indent="-1532255">
              <a:lnSpc>
                <a:spcPct val="100000"/>
              </a:lnSpc>
              <a:spcBef>
                <a:spcPts val="95"/>
              </a:spcBef>
            </a:pPr>
            <a:r>
              <a:rPr sz="40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Differences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between </a:t>
            </a:r>
            <a:r>
              <a:rPr sz="40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program </a:t>
            </a:r>
            <a:r>
              <a:rPr sz="4000" i="1" dirty="0">
                <a:solidFill>
                  <a:srgbClr val="FF0000"/>
                </a:solidFill>
                <a:latin typeface="Times New Roman"/>
                <a:cs typeface="Times New Roman"/>
              </a:rPr>
              <a:t>and  scripting</a:t>
            </a:r>
            <a:r>
              <a:rPr sz="40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i="1" dirty="0">
                <a:solidFill>
                  <a:srgbClr val="FF0000"/>
                </a:solidFill>
                <a:latin typeface="Times New Roman"/>
                <a:cs typeface="Times New Roman"/>
              </a:rPr>
              <a:t>language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39" y="2895600"/>
            <a:ext cx="435863" cy="323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639" y="4358894"/>
            <a:ext cx="435863" cy="323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22250" rIns="0" bIns="0" rtlCol="0">
            <a:spAutoFit/>
          </a:bodyPr>
          <a:lstStyle/>
          <a:p>
            <a:pPr marL="1131570">
              <a:lnSpc>
                <a:spcPct val="100000"/>
              </a:lnSpc>
              <a:spcBef>
                <a:spcPts val="1750"/>
              </a:spcBef>
            </a:pPr>
            <a:r>
              <a:rPr spc="70" dirty="0"/>
              <a:t>Program</a:t>
            </a:r>
          </a:p>
          <a:p>
            <a:pPr marL="12700" marR="8255" algn="just">
              <a:lnSpc>
                <a:spcPct val="100000"/>
              </a:lnSpc>
              <a:spcBef>
                <a:spcPts val="1420"/>
              </a:spcBef>
            </a:pP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2400" spc="-10" dirty="0">
                <a:solidFill>
                  <a:srgbClr val="000000"/>
                </a:solidFill>
                <a:latin typeface="Times New Roman"/>
                <a:cs typeface="Times New Roman"/>
              </a:rPr>
              <a:t>program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executed </a:t>
            </a: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(i.e.  </a:t>
            </a:r>
            <a:r>
              <a:rPr sz="2400" b="0" i="1" dirty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sz="2400" b="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source 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first compiled,  </a:t>
            </a:r>
            <a:r>
              <a:rPr sz="2400" b="0" i="1" dirty="0">
                <a:solidFill>
                  <a:srgbClr val="000000"/>
                </a:solidFill>
                <a:latin typeface="Times New Roman"/>
                <a:cs typeface="Times New Roman"/>
              </a:rPr>
              <a:t>and the </a:t>
            </a:r>
            <a:r>
              <a:rPr sz="2400" b="0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result 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that  </a:t>
            </a:r>
            <a:r>
              <a:rPr sz="2400" b="0" i="1" dirty="0">
                <a:solidFill>
                  <a:srgbClr val="000000"/>
                </a:solidFill>
                <a:latin typeface="Times New Roman"/>
                <a:cs typeface="Times New Roman"/>
              </a:rPr>
              <a:t>compilation is</a:t>
            </a:r>
            <a:r>
              <a:rPr sz="2400" b="0" i="1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i="1" dirty="0">
                <a:solidFill>
                  <a:srgbClr val="000000"/>
                </a:solidFill>
                <a:latin typeface="Times New Roman"/>
                <a:cs typeface="Times New Roman"/>
              </a:rPr>
              <a:t>expected)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 "program"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in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general,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 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sequence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of instructions 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written so that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computer  can perform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certain</a:t>
            </a:r>
            <a:r>
              <a:rPr sz="240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task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11928" y="2895600"/>
            <a:ext cx="435863" cy="323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11928" y="3334461"/>
            <a:ext cx="435863" cy="323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868044">
              <a:lnSpc>
                <a:spcPct val="100000"/>
              </a:lnSpc>
              <a:spcBef>
                <a:spcPts val="1540"/>
              </a:spcBef>
            </a:pPr>
            <a:r>
              <a:rPr spc="45" dirty="0"/>
              <a:t>Scripting</a:t>
            </a: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script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sz="24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interpreted</a:t>
            </a:r>
            <a:endParaRPr sz="2400">
              <a:latin typeface="Times New Roman"/>
              <a:cs typeface="Times New Roman"/>
            </a:endParaRPr>
          </a:p>
          <a:p>
            <a:pPr marL="12700" marR="121285">
              <a:lnSpc>
                <a:spcPct val="100000"/>
              </a:lnSpc>
              <a:spcBef>
                <a:spcPts val="575"/>
              </a:spcBef>
            </a:pP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"script"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code written in  a scripting language.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 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scripting language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sz="2400" b="0" spc="-1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nothing  but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 type of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programming  language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which </a:t>
            </a:r>
            <a:r>
              <a:rPr sz="2400" spc="-10" dirty="0">
                <a:solidFill>
                  <a:srgbClr val="000000"/>
                </a:solidFill>
                <a:latin typeface="Times New Roman"/>
                <a:cs typeface="Times New Roman"/>
              </a:rPr>
              <a:t>we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can 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write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code to</a:t>
            </a:r>
            <a:r>
              <a:rPr sz="24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Times New Roman"/>
                <a:cs typeface="Times New Roman"/>
              </a:rPr>
              <a:t>control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another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software</a:t>
            </a:r>
            <a:r>
              <a:rPr sz="24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application.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15410" y="758697"/>
            <a:ext cx="1854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History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201841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247561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3313506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415226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640" y="4609160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0564" y="1881657"/>
            <a:ext cx="7797800" cy="30740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400"/>
              </a:spcBef>
            </a:pPr>
            <a:r>
              <a:rPr sz="2500" spc="-5" dirty="0">
                <a:latin typeface="Times New Roman"/>
                <a:cs typeface="Times New Roman"/>
              </a:rPr>
              <a:t>Invented in the Netherlands, early 90s by Guido van Rossum  Python was </a:t>
            </a:r>
            <a:r>
              <a:rPr sz="2500" dirty="0">
                <a:latin typeface="Times New Roman"/>
                <a:cs typeface="Times New Roman"/>
              </a:rPr>
              <a:t>conceived </a:t>
            </a:r>
            <a:r>
              <a:rPr sz="2500" spc="-5" dirty="0">
                <a:latin typeface="Times New Roman"/>
                <a:cs typeface="Times New Roman"/>
              </a:rPr>
              <a:t>in </a:t>
            </a:r>
            <a:r>
              <a:rPr sz="2500" dirty="0">
                <a:latin typeface="Times New Roman"/>
                <a:cs typeface="Times New Roman"/>
              </a:rPr>
              <a:t>the late 1980s </a:t>
            </a:r>
            <a:r>
              <a:rPr sz="2500" spc="-5" dirty="0">
                <a:latin typeface="Times New Roman"/>
                <a:cs typeface="Times New Roman"/>
              </a:rPr>
              <a:t>and its  implementation was started in </a:t>
            </a:r>
            <a:r>
              <a:rPr sz="2500" spc="-10" dirty="0">
                <a:latin typeface="Times New Roman"/>
                <a:cs typeface="Times New Roman"/>
              </a:rPr>
              <a:t>December</a:t>
            </a:r>
            <a:r>
              <a:rPr sz="2500" spc="2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1989</a:t>
            </a:r>
            <a:endParaRPr sz="2500">
              <a:latin typeface="Times New Roman"/>
              <a:cs typeface="Times New Roman"/>
            </a:endParaRPr>
          </a:p>
          <a:p>
            <a:pPr marL="12700" marR="6350">
              <a:lnSpc>
                <a:spcPct val="100000"/>
              </a:lnSpc>
              <a:spcBef>
                <a:spcPts val="600"/>
              </a:spcBef>
              <a:tabLst>
                <a:tab pos="990600" algn="l"/>
                <a:tab pos="1671955" algn="l"/>
                <a:tab pos="2882265" algn="l"/>
                <a:tab pos="3281679" algn="l"/>
                <a:tab pos="3874770" algn="l"/>
                <a:tab pos="4513580" algn="l"/>
                <a:tab pos="5652135" algn="l"/>
                <a:tab pos="6952615" algn="l"/>
              </a:tabLst>
            </a:pPr>
            <a:r>
              <a:rPr sz="2500" spc="-5" dirty="0">
                <a:latin typeface="Times New Roman"/>
                <a:cs typeface="Times New Roman"/>
              </a:rPr>
              <a:t>Guido	</a:t>
            </a:r>
            <a:r>
              <a:rPr sz="2500" spc="-275" dirty="0">
                <a:latin typeface="Times New Roman"/>
                <a:cs typeface="Times New Roman"/>
              </a:rPr>
              <a:t>V</a:t>
            </a:r>
            <a:r>
              <a:rPr sz="2500" spc="-5" dirty="0">
                <a:latin typeface="Times New Roman"/>
                <a:cs typeface="Times New Roman"/>
              </a:rPr>
              <a:t>an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Ro</a:t>
            </a:r>
            <a:r>
              <a:rPr sz="2500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spc="5" dirty="0">
                <a:latin typeface="Times New Roman"/>
                <a:cs typeface="Times New Roman"/>
              </a:rPr>
              <a:t>u</a:t>
            </a:r>
            <a:r>
              <a:rPr sz="2500" spc="-5" dirty="0">
                <a:latin typeface="Times New Roman"/>
                <a:cs typeface="Times New Roman"/>
              </a:rPr>
              <a:t>m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	f</a:t>
            </a:r>
            <a:r>
              <a:rPr sz="2500" spc="-5" dirty="0">
                <a:latin typeface="Times New Roman"/>
                <a:cs typeface="Times New Roman"/>
              </a:rPr>
              <a:t>an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f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‘Monty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P</a:t>
            </a:r>
            <a:r>
              <a:rPr sz="2500" dirty="0">
                <a:latin typeface="Times New Roman"/>
                <a:cs typeface="Times New Roman"/>
              </a:rPr>
              <a:t>y</a:t>
            </a:r>
            <a:r>
              <a:rPr sz="2500" spc="-5" dirty="0">
                <a:latin typeface="Times New Roman"/>
                <a:cs typeface="Times New Roman"/>
              </a:rPr>
              <a:t>thon</a:t>
            </a:r>
            <a:r>
              <a:rPr sz="2500" spc="-130" dirty="0">
                <a:latin typeface="Times New Roman"/>
                <a:cs typeface="Times New Roman"/>
              </a:rPr>
              <a:t>’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Fly</a:t>
            </a:r>
            <a:r>
              <a:rPr sz="2500" spc="10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ng  Circus’, this is a </a:t>
            </a:r>
            <a:r>
              <a:rPr sz="2500" spc="-10" dirty="0">
                <a:latin typeface="Times New Roman"/>
                <a:cs typeface="Times New Roman"/>
              </a:rPr>
              <a:t>famous TV </a:t>
            </a:r>
            <a:r>
              <a:rPr sz="2500" spc="-5" dirty="0">
                <a:latin typeface="Times New Roman"/>
                <a:cs typeface="Times New Roman"/>
              </a:rPr>
              <a:t>show in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Netherlands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10" dirty="0">
                <a:latin typeface="Times New Roman"/>
                <a:cs typeface="Times New Roman"/>
              </a:rPr>
              <a:t>Named </a:t>
            </a:r>
            <a:r>
              <a:rPr sz="2500" spc="-5" dirty="0">
                <a:latin typeface="Times New Roman"/>
                <a:cs typeface="Times New Roman"/>
              </a:rPr>
              <a:t>after Monty</a:t>
            </a:r>
            <a:r>
              <a:rPr sz="2500" spc="1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Python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5" dirty="0">
                <a:latin typeface="Times New Roman"/>
                <a:cs typeface="Times New Roman"/>
              </a:rPr>
              <a:t>Open sourced from the</a:t>
            </a:r>
            <a:r>
              <a:rPr sz="2500" spc="8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beginning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30732" y="732790"/>
            <a:ext cx="7802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Python’s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Benevolent Dictator For</a:t>
            </a:r>
            <a:r>
              <a:rPr sz="4000" i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Life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2204085"/>
            <a:ext cx="5099685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Times New Roman"/>
                <a:cs typeface="Times New Roman"/>
              </a:rPr>
              <a:t>“Python is an </a:t>
            </a:r>
            <a:r>
              <a:rPr sz="2500" dirty="0">
                <a:latin typeface="Times New Roman"/>
                <a:cs typeface="Times New Roman"/>
              </a:rPr>
              <a:t>experiment </a:t>
            </a:r>
            <a:r>
              <a:rPr sz="2500" spc="-5" dirty="0">
                <a:latin typeface="Times New Roman"/>
                <a:cs typeface="Times New Roman"/>
              </a:rPr>
              <a:t>in how much  </a:t>
            </a:r>
            <a:r>
              <a:rPr sz="2500" dirty="0">
                <a:latin typeface="Times New Roman"/>
                <a:cs typeface="Times New Roman"/>
              </a:rPr>
              <a:t>freedom program-mers </a:t>
            </a:r>
            <a:r>
              <a:rPr sz="2500" spc="-5" dirty="0">
                <a:latin typeface="Times New Roman"/>
                <a:cs typeface="Times New Roman"/>
              </a:rPr>
              <a:t>need. </a:t>
            </a:r>
            <a:r>
              <a:rPr sz="2500" spc="-65" dirty="0">
                <a:latin typeface="Times New Roman"/>
                <a:cs typeface="Times New Roman"/>
              </a:rPr>
              <a:t>Too  </a:t>
            </a:r>
            <a:r>
              <a:rPr sz="2500" spc="-5" dirty="0">
                <a:latin typeface="Times New Roman"/>
                <a:cs typeface="Times New Roman"/>
              </a:rPr>
              <a:t>much </a:t>
            </a:r>
            <a:r>
              <a:rPr sz="2500" dirty="0">
                <a:latin typeface="Times New Roman"/>
                <a:cs typeface="Times New Roman"/>
              </a:rPr>
              <a:t>freedom and nobody </a:t>
            </a:r>
            <a:r>
              <a:rPr sz="2500" spc="-5" dirty="0">
                <a:latin typeface="Times New Roman"/>
                <a:cs typeface="Times New Roman"/>
              </a:rPr>
              <a:t>can </a:t>
            </a:r>
            <a:r>
              <a:rPr sz="2500" dirty="0">
                <a:latin typeface="Times New Roman"/>
                <a:cs typeface="Times New Roman"/>
              </a:rPr>
              <a:t>read  another's </a:t>
            </a:r>
            <a:r>
              <a:rPr sz="2500" spc="-5" dirty="0">
                <a:latin typeface="Times New Roman"/>
                <a:cs typeface="Times New Roman"/>
              </a:rPr>
              <a:t>code; too </a:t>
            </a:r>
            <a:r>
              <a:rPr sz="2500" dirty="0">
                <a:latin typeface="Times New Roman"/>
                <a:cs typeface="Times New Roman"/>
              </a:rPr>
              <a:t>little </a:t>
            </a:r>
            <a:r>
              <a:rPr sz="2500" spc="-5" dirty="0">
                <a:latin typeface="Times New Roman"/>
                <a:cs typeface="Times New Roman"/>
              </a:rPr>
              <a:t>and  expressive-ness is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endangered.”</a:t>
            </a:r>
            <a:endParaRPr sz="2500">
              <a:latin typeface="Times New Roman"/>
              <a:cs typeface="Times New Roman"/>
            </a:endParaRPr>
          </a:p>
          <a:p>
            <a:pPr marL="488315" algn="just">
              <a:lnSpc>
                <a:spcPct val="100000"/>
              </a:lnSpc>
            </a:pPr>
            <a:r>
              <a:rPr sz="2500" spc="-5" dirty="0">
                <a:solidFill>
                  <a:srgbClr val="92D050"/>
                </a:solidFill>
                <a:latin typeface="Times New Roman"/>
                <a:cs typeface="Times New Roman"/>
              </a:rPr>
              <a:t>- Guido van</a:t>
            </a:r>
            <a:r>
              <a:rPr sz="2500" spc="2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92D050"/>
                </a:solidFill>
                <a:latin typeface="Times New Roman"/>
                <a:cs typeface="Times New Roman"/>
              </a:rPr>
              <a:t>Rossum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67400" y="1600200"/>
            <a:ext cx="2845307" cy="426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07919" y="656590"/>
            <a:ext cx="33261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Scope of</a:t>
            </a:r>
            <a:r>
              <a:rPr sz="40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Python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1606245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252133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4350384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572231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0564" y="1469097"/>
            <a:ext cx="3948429" cy="459930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500" spc="-5" dirty="0">
                <a:latin typeface="Times New Roman"/>
                <a:cs typeface="Times New Roman"/>
              </a:rPr>
              <a:t>Science</a:t>
            </a:r>
            <a:endParaRPr sz="2500">
              <a:latin typeface="Times New Roman"/>
              <a:cs typeface="Times New Roman"/>
            </a:endParaRPr>
          </a:p>
          <a:p>
            <a:pPr marL="12700" marR="1009650">
              <a:lnSpc>
                <a:spcPct val="120000"/>
              </a:lnSpc>
              <a:spcBef>
                <a:spcPts val="5"/>
              </a:spcBef>
            </a:pPr>
            <a:r>
              <a:rPr sz="2500" spc="-5" dirty="0">
                <a:latin typeface="Times New Roman"/>
                <a:cs typeface="Times New Roman"/>
              </a:rPr>
              <a:t>- Bioinformatics  System</a:t>
            </a:r>
            <a:r>
              <a:rPr sz="2500" spc="-1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Administration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5" dirty="0">
                <a:latin typeface="Times New Roman"/>
                <a:cs typeface="Times New Roman"/>
              </a:rPr>
              <a:t>-Unix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60" dirty="0">
                <a:latin typeface="Times New Roman"/>
                <a:cs typeface="Times New Roman"/>
              </a:rPr>
              <a:t>-Web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logic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60" dirty="0">
                <a:latin typeface="Times New Roman"/>
                <a:cs typeface="Times New Roman"/>
              </a:rPr>
              <a:t>-Web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sphere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75" dirty="0">
                <a:latin typeface="Times New Roman"/>
                <a:cs typeface="Times New Roman"/>
              </a:rPr>
              <a:t>Web </a:t>
            </a:r>
            <a:r>
              <a:rPr sz="2500" spc="-5" dirty="0">
                <a:latin typeface="Times New Roman"/>
                <a:cs typeface="Times New Roman"/>
              </a:rPr>
              <a:t>Application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Development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500" spc="-5" dirty="0">
                <a:latin typeface="Times New Roman"/>
                <a:cs typeface="Times New Roman"/>
              </a:rPr>
              <a:t>-CGI</a:t>
            </a:r>
            <a:endParaRPr sz="2500">
              <a:latin typeface="Times New Roman"/>
              <a:cs typeface="Times New Roman"/>
            </a:endParaRPr>
          </a:p>
          <a:p>
            <a:pPr marL="12700" marR="1635125">
              <a:lnSpc>
                <a:spcPct val="120000"/>
              </a:lnSpc>
            </a:pPr>
            <a:r>
              <a:rPr sz="2500" spc="-5" dirty="0">
                <a:latin typeface="Times New Roman"/>
                <a:cs typeface="Times New Roman"/>
              </a:rPr>
              <a:t>-Jython –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Servlets  </a:t>
            </a:r>
            <a:r>
              <a:rPr sz="2500" spc="-30" dirty="0">
                <a:latin typeface="Times New Roman"/>
                <a:cs typeface="Times New Roman"/>
              </a:rPr>
              <a:t>Testing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scripts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10030" y="808990"/>
            <a:ext cx="6120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Why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do people use</a:t>
            </a:r>
            <a:r>
              <a:rPr sz="40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Python…?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267373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3969384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488416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5940" y="1621497"/>
            <a:ext cx="8112125" cy="4523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45895">
              <a:lnSpc>
                <a:spcPct val="120100"/>
              </a:lnSpc>
              <a:spcBef>
                <a:spcPts val="100"/>
              </a:spcBef>
            </a:pPr>
            <a:r>
              <a:rPr sz="2500" spc="-5" dirty="0">
                <a:latin typeface="Times New Roman"/>
                <a:cs typeface="Times New Roman"/>
              </a:rPr>
              <a:t>The following </a:t>
            </a:r>
            <a:r>
              <a:rPr sz="2500" spc="-10" dirty="0">
                <a:latin typeface="Times New Roman"/>
                <a:cs typeface="Times New Roman"/>
              </a:rPr>
              <a:t>primary </a:t>
            </a:r>
            <a:r>
              <a:rPr sz="2500" spc="-5" dirty="0">
                <a:latin typeface="Times New Roman"/>
                <a:cs typeface="Times New Roman"/>
              </a:rPr>
              <a:t>factors cited by Python users  seem to be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these:</a:t>
            </a:r>
            <a:endParaRPr sz="25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00"/>
              </a:spcBef>
            </a:pP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Python is</a:t>
            </a:r>
            <a:r>
              <a:rPr sz="25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object-oriented</a:t>
            </a:r>
            <a:endParaRPr sz="2500">
              <a:latin typeface="Times New Roman"/>
              <a:cs typeface="Times New Roman"/>
            </a:endParaRPr>
          </a:p>
          <a:p>
            <a:pPr marL="287020" marR="5080">
              <a:lnSpc>
                <a:spcPct val="100000"/>
              </a:lnSpc>
              <a:spcBef>
                <a:spcPts val="600"/>
              </a:spcBef>
            </a:pPr>
            <a:r>
              <a:rPr sz="2500" spc="-5" dirty="0">
                <a:latin typeface="Times New Roman"/>
                <a:cs typeface="Times New Roman"/>
              </a:rPr>
              <a:t>Structure supports such concepts as polymorphism, operation  overloading, and multiple</a:t>
            </a:r>
            <a:r>
              <a:rPr sz="2500" spc="1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inheritance.</a:t>
            </a:r>
            <a:endParaRPr sz="25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05"/>
              </a:spcBef>
            </a:pP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Indentation</a:t>
            </a:r>
            <a:endParaRPr sz="2500">
              <a:latin typeface="Times New Roman"/>
              <a:cs typeface="Times New Roman"/>
            </a:endParaRPr>
          </a:p>
          <a:p>
            <a:pPr marL="287020" marR="1428115">
              <a:lnSpc>
                <a:spcPts val="3600"/>
              </a:lnSpc>
              <a:spcBef>
                <a:spcPts val="220"/>
              </a:spcBef>
            </a:pPr>
            <a:r>
              <a:rPr sz="2500" spc="-5" dirty="0">
                <a:latin typeface="Times New Roman"/>
                <a:cs typeface="Times New Roman"/>
              </a:rPr>
              <a:t>Indentation is one of the greatest future in Python.  </a:t>
            </a: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It's free (open</a:t>
            </a:r>
            <a:r>
              <a:rPr sz="2500" spc="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source)</a:t>
            </a:r>
            <a:endParaRPr sz="2500">
              <a:latin typeface="Times New Roman"/>
              <a:cs typeface="Times New Roman"/>
            </a:endParaRPr>
          </a:p>
          <a:p>
            <a:pPr marL="287020" marR="1261110">
              <a:lnSpc>
                <a:spcPts val="3600"/>
              </a:lnSpc>
            </a:pPr>
            <a:r>
              <a:rPr sz="2500" spc="-5" dirty="0">
                <a:latin typeface="Times New Roman"/>
                <a:cs typeface="Times New Roman"/>
              </a:rPr>
              <a:t>Downloading and installing Python is free and easy  Source code is easily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accessible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72440" y="1376425"/>
            <a:ext cx="435864" cy="323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2440" y="4010533"/>
            <a:ext cx="435864" cy="323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4059" y="1245231"/>
            <a:ext cx="8028305" cy="47078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It's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powerful</a:t>
            </a:r>
            <a:endParaRPr sz="2400">
              <a:latin typeface="Times New Roman"/>
              <a:cs typeface="Times New Roman"/>
            </a:endParaRPr>
          </a:p>
          <a:p>
            <a:pPr marL="387350" indent="-252095">
              <a:lnSpc>
                <a:spcPct val="100000"/>
              </a:lnSpc>
              <a:spcBef>
                <a:spcPts val="580"/>
              </a:spcBef>
              <a:buChar char="-"/>
              <a:tabLst>
                <a:tab pos="387350" algn="l"/>
                <a:tab pos="387985" algn="l"/>
              </a:tabLst>
            </a:pPr>
            <a:r>
              <a:rPr sz="2400" spc="-5" dirty="0">
                <a:latin typeface="Times New Roman"/>
                <a:cs typeface="Times New Roman"/>
              </a:rPr>
              <a:t>Dynamic </a:t>
            </a:r>
            <a:r>
              <a:rPr sz="2400" dirty="0">
                <a:latin typeface="Times New Roman"/>
                <a:cs typeface="Times New Roman"/>
              </a:rPr>
              <a:t>typing</a:t>
            </a:r>
            <a:endParaRPr sz="2400">
              <a:latin typeface="Times New Roman"/>
              <a:cs typeface="Times New Roman"/>
            </a:endParaRPr>
          </a:p>
          <a:p>
            <a:pPr marL="412115" indent="-255270">
              <a:lnSpc>
                <a:spcPct val="100000"/>
              </a:lnSpc>
              <a:spcBef>
                <a:spcPts val="575"/>
              </a:spcBef>
              <a:buChar char="-"/>
              <a:tabLst>
                <a:tab pos="412115" algn="l"/>
                <a:tab pos="412750" algn="l"/>
              </a:tabLst>
            </a:pPr>
            <a:r>
              <a:rPr sz="2400" dirty="0">
                <a:latin typeface="Times New Roman"/>
                <a:cs typeface="Times New Roman"/>
              </a:rPr>
              <a:t>Built-in types and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tools</a:t>
            </a:r>
            <a:endParaRPr sz="2400">
              <a:latin typeface="Times New Roman"/>
              <a:cs typeface="Times New Roman"/>
            </a:endParaRPr>
          </a:p>
          <a:p>
            <a:pPr marL="412115" indent="-255270">
              <a:lnSpc>
                <a:spcPct val="100000"/>
              </a:lnSpc>
              <a:spcBef>
                <a:spcPts val="580"/>
              </a:spcBef>
              <a:buChar char="-"/>
              <a:tabLst>
                <a:tab pos="412115" algn="l"/>
                <a:tab pos="412750" algn="l"/>
              </a:tabLst>
            </a:pPr>
            <a:r>
              <a:rPr sz="2400" dirty="0">
                <a:latin typeface="Times New Roman"/>
                <a:cs typeface="Times New Roman"/>
              </a:rPr>
              <a:t>Library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utilities</a:t>
            </a:r>
            <a:endParaRPr sz="2400">
              <a:latin typeface="Times New Roman"/>
              <a:cs typeface="Times New Roman"/>
            </a:endParaRPr>
          </a:p>
          <a:p>
            <a:pPr marL="405765" indent="-248920">
              <a:lnSpc>
                <a:spcPct val="100000"/>
              </a:lnSpc>
              <a:spcBef>
                <a:spcPts val="575"/>
              </a:spcBef>
              <a:buChar char="-"/>
              <a:tabLst>
                <a:tab pos="405765" algn="l"/>
                <a:tab pos="406400" algn="l"/>
              </a:tabLst>
            </a:pPr>
            <a:r>
              <a:rPr sz="2400" dirty="0">
                <a:latin typeface="Times New Roman"/>
                <a:cs typeface="Times New Roman"/>
              </a:rPr>
              <a:t>Third party </a:t>
            </a:r>
            <a:r>
              <a:rPr sz="2400" spc="-5" dirty="0">
                <a:latin typeface="Times New Roman"/>
                <a:cs typeface="Times New Roman"/>
              </a:rPr>
              <a:t>utilities </a:t>
            </a:r>
            <a:r>
              <a:rPr sz="2400" dirty="0">
                <a:latin typeface="Times New Roman"/>
                <a:cs typeface="Times New Roman"/>
              </a:rPr>
              <a:t>(e.g. </a:t>
            </a:r>
            <a:r>
              <a:rPr sz="2400" spc="-5" dirty="0">
                <a:latin typeface="Times New Roman"/>
                <a:cs typeface="Times New Roman"/>
              </a:rPr>
              <a:t>Numeric, </a:t>
            </a:r>
            <a:r>
              <a:rPr sz="2400" spc="-35" dirty="0">
                <a:latin typeface="Times New Roman"/>
                <a:cs typeface="Times New Roman"/>
              </a:rPr>
              <a:t>NumPy, </a:t>
            </a:r>
            <a:r>
              <a:rPr sz="2400" dirty="0">
                <a:latin typeface="Times New Roman"/>
                <a:cs typeface="Times New Roman"/>
              </a:rPr>
              <a:t>SciPy)</a:t>
            </a:r>
            <a:endParaRPr sz="2400">
              <a:latin typeface="Times New Roman"/>
              <a:cs typeface="Times New Roman"/>
            </a:endParaRPr>
          </a:p>
          <a:p>
            <a:pPr marL="12700" marR="3621404" indent="144780">
              <a:lnSpc>
                <a:spcPct val="120000"/>
              </a:lnSpc>
              <a:buChar char="-"/>
              <a:tabLst>
                <a:tab pos="394970" algn="l"/>
                <a:tab pos="395605" algn="l"/>
              </a:tabLst>
            </a:pPr>
            <a:r>
              <a:rPr sz="2400" spc="-5" dirty="0">
                <a:latin typeface="Times New Roman"/>
                <a:cs typeface="Times New Roman"/>
              </a:rPr>
              <a:t>Automatic </a:t>
            </a:r>
            <a:r>
              <a:rPr sz="2400" spc="-10" dirty="0">
                <a:latin typeface="Times New Roman"/>
                <a:cs typeface="Times New Roman"/>
              </a:rPr>
              <a:t>memory </a:t>
            </a:r>
            <a:r>
              <a:rPr sz="2400" spc="-5" dirty="0">
                <a:latin typeface="Times New Roman"/>
                <a:cs typeface="Times New Roman"/>
              </a:rPr>
              <a:t>management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 It's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portable</a:t>
            </a:r>
            <a:endParaRPr sz="2400">
              <a:latin typeface="Times New Roman"/>
              <a:cs typeface="Times New Roman"/>
            </a:endParaRPr>
          </a:p>
          <a:p>
            <a:pPr marL="256540" indent="-179070" algn="just">
              <a:lnSpc>
                <a:spcPct val="100000"/>
              </a:lnSpc>
              <a:spcBef>
                <a:spcPts val="575"/>
              </a:spcBef>
              <a:buChar char="-"/>
              <a:tabLst>
                <a:tab pos="257175" algn="l"/>
              </a:tabLst>
            </a:pPr>
            <a:r>
              <a:rPr sz="2400" dirty="0">
                <a:latin typeface="Times New Roman"/>
                <a:cs typeface="Times New Roman"/>
              </a:rPr>
              <a:t>Python runs virtually every </a:t>
            </a:r>
            <a:r>
              <a:rPr sz="2400" spc="-5" dirty="0">
                <a:latin typeface="Times New Roman"/>
                <a:cs typeface="Times New Roman"/>
              </a:rPr>
              <a:t>major </a:t>
            </a:r>
            <a:r>
              <a:rPr sz="2400" dirty="0">
                <a:latin typeface="Times New Roman"/>
                <a:cs typeface="Times New Roman"/>
              </a:rPr>
              <a:t>platform used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today</a:t>
            </a:r>
            <a:endParaRPr sz="2400">
              <a:latin typeface="Times New Roman"/>
              <a:cs typeface="Times New Roman"/>
            </a:endParaRPr>
          </a:p>
          <a:p>
            <a:pPr marL="157480" marR="5080" indent="-79375" algn="just">
              <a:lnSpc>
                <a:spcPct val="100000"/>
              </a:lnSpc>
              <a:spcBef>
                <a:spcPts val="580"/>
              </a:spcBef>
              <a:buChar char="-"/>
              <a:tabLst>
                <a:tab pos="275590" algn="l"/>
              </a:tabLst>
            </a:pP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long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you have a </a:t>
            </a:r>
            <a:r>
              <a:rPr sz="2400" spc="-5" dirty="0">
                <a:latin typeface="Times New Roman"/>
                <a:cs typeface="Times New Roman"/>
              </a:rPr>
              <a:t>compatible </a:t>
            </a:r>
            <a:r>
              <a:rPr sz="2400" dirty="0">
                <a:latin typeface="Times New Roman"/>
                <a:cs typeface="Times New Roman"/>
              </a:rPr>
              <a:t>Python </a:t>
            </a:r>
            <a:r>
              <a:rPr sz="2400" spc="-5" dirty="0">
                <a:latin typeface="Times New Roman"/>
                <a:cs typeface="Times New Roman"/>
              </a:rPr>
              <a:t>interpreter installed,  </a:t>
            </a:r>
            <a:r>
              <a:rPr sz="2400" dirty="0">
                <a:latin typeface="Times New Roman"/>
                <a:cs typeface="Times New Roman"/>
              </a:rPr>
              <a:t>Python </a:t>
            </a:r>
            <a:r>
              <a:rPr sz="2400" spc="-5" dirty="0">
                <a:latin typeface="Times New Roman"/>
                <a:cs typeface="Times New Roman"/>
              </a:rPr>
              <a:t>programs will </a:t>
            </a:r>
            <a:r>
              <a:rPr sz="2400" dirty="0">
                <a:latin typeface="Times New Roman"/>
                <a:cs typeface="Times New Roman"/>
              </a:rPr>
              <a:t>run in </a:t>
            </a:r>
            <a:r>
              <a:rPr sz="2400" spc="-5" dirty="0">
                <a:latin typeface="Times New Roman"/>
                <a:cs typeface="Times New Roman"/>
              </a:rPr>
              <a:t>exactly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same </a:t>
            </a:r>
            <a:r>
              <a:rPr sz="2400" spc="-20" dirty="0">
                <a:latin typeface="Times New Roman"/>
                <a:cs typeface="Times New Roman"/>
              </a:rPr>
              <a:t>manner,  </a:t>
            </a:r>
            <a:r>
              <a:rPr sz="2400" dirty="0">
                <a:latin typeface="Times New Roman"/>
                <a:cs typeface="Times New Roman"/>
              </a:rPr>
              <a:t>irrespective 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platform.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D6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792</Words>
  <Application>Microsoft Office PowerPoint</Application>
  <PresentationFormat>On-screen Show (4:3)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Office Theme</vt:lpstr>
      <vt:lpstr>PowerPoint Presentation</vt:lpstr>
      <vt:lpstr>Agenda</vt:lpstr>
      <vt:lpstr>What is Python…?</vt:lpstr>
      <vt:lpstr>Differences between program and  scripting language</vt:lpstr>
      <vt:lpstr>History</vt:lpstr>
      <vt:lpstr>Python’s Benevolent Dictator For Life</vt:lpstr>
      <vt:lpstr>Scope of Python</vt:lpstr>
      <vt:lpstr>Why do people use Python…?</vt:lpstr>
      <vt:lpstr>PowerPoint Presentation</vt:lpstr>
      <vt:lpstr>It's mixable</vt:lpstr>
      <vt:lpstr>Installing Python</vt:lpstr>
      <vt:lpstr>PowerPoint Presentation</vt:lpstr>
      <vt:lpstr>Who uses python today…</vt:lpstr>
      <vt:lpstr>What can I do with Python…?</vt:lpstr>
      <vt:lpstr>A Sample Code</vt:lpstr>
      <vt:lpstr>Enough to understand the code</vt:lpstr>
      <vt:lpstr>Python Code Execution</vt:lpstr>
      <vt:lpstr>Running Python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amir khan</cp:lastModifiedBy>
  <cp:revision>6</cp:revision>
  <dcterms:created xsi:type="dcterms:W3CDTF">2021-03-03T07:15:29Z</dcterms:created>
  <dcterms:modified xsi:type="dcterms:W3CDTF">2022-02-15T09:34:03Z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2021-03-03T00:00:00Z</vt:filetime>
  </property>
</Properties>
</file>