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625D60-8EDF-47F7-86F1-471F79220B7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70DD6-9884-47A5-90FC-8CC3D06E2E4D}"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24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25D60-8EDF-47F7-86F1-471F79220B7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292594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25D60-8EDF-47F7-86F1-471F79220B7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43678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25D60-8EDF-47F7-86F1-471F79220B7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160627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625D60-8EDF-47F7-86F1-471F79220B7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70DD6-9884-47A5-90FC-8CC3D06E2E4D}"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2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25D60-8EDF-47F7-86F1-471F79220B78}"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411620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25D60-8EDF-47F7-86F1-471F79220B78}"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19385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25D60-8EDF-47F7-86F1-471F79220B78}"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137386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625D60-8EDF-47F7-86F1-471F79220B78}" type="datetimeFigureOut">
              <a:rPr lang="en-IN" smtClean="0"/>
              <a:t>04-10-2024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35167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A625D60-8EDF-47F7-86F1-471F79220B78}" type="datetimeFigureOut">
              <a:rPr lang="en-IN" smtClean="0"/>
              <a:t>04-10-2024</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570DD6-9884-47A5-90FC-8CC3D06E2E4D}" type="slidenum">
              <a:rPr lang="en-IN" smtClean="0"/>
              <a:t>‹#›</a:t>
            </a:fld>
            <a:endParaRPr lang="en-IN"/>
          </a:p>
        </p:txBody>
      </p:sp>
    </p:spTree>
    <p:extLst>
      <p:ext uri="{BB962C8B-B14F-4D97-AF65-F5344CB8AC3E}">
        <p14:creationId xmlns:p14="http://schemas.microsoft.com/office/powerpoint/2010/main" val="30573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625D60-8EDF-47F7-86F1-471F79220B78}"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70DD6-9884-47A5-90FC-8CC3D06E2E4D}" type="slidenum">
              <a:rPr lang="en-IN" smtClean="0"/>
              <a:t>‹#›</a:t>
            </a:fld>
            <a:endParaRPr lang="en-IN"/>
          </a:p>
        </p:txBody>
      </p:sp>
    </p:spTree>
    <p:extLst>
      <p:ext uri="{BB962C8B-B14F-4D97-AF65-F5344CB8AC3E}">
        <p14:creationId xmlns:p14="http://schemas.microsoft.com/office/powerpoint/2010/main" val="334356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625D60-8EDF-47F7-86F1-471F79220B78}" type="datetimeFigureOut">
              <a:rPr lang="en-IN" smtClean="0"/>
              <a:t>04-10-2024</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3570DD6-9884-47A5-90FC-8CC3D06E2E4D}"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041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484" y="620688"/>
            <a:ext cx="7475220" cy="2926080"/>
          </a:xfrm>
        </p:spPr>
        <p:txBody>
          <a:bodyPr>
            <a:normAutofit/>
          </a:bodyPr>
          <a:lstStyle/>
          <a:p>
            <a:pPr algn="ctr"/>
            <a:r>
              <a:rPr lang="en-IN" sz="4400" b="0" dirty="0">
                <a:latin typeface="Aloevera Display Bold" pitchFamily="50" charset="0"/>
              </a:rPr>
              <a:t>CREDIT CARD FRAUD DETECTION - CAPSTONE</a:t>
            </a:r>
          </a:p>
        </p:txBody>
      </p:sp>
      <p:sp>
        <p:nvSpPr>
          <p:cNvPr id="3" name="Subtitle 2"/>
          <p:cNvSpPr>
            <a:spLocks noGrp="1"/>
          </p:cNvSpPr>
          <p:nvPr>
            <p:ph type="subTitle" idx="1"/>
          </p:nvPr>
        </p:nvSpPr>
        <p:spPr>
          <a:xfrm>
            <a:off x="832484" y="6957392"/>
            <a:ext cx="6575895" cy="1388165"/>
          </a:xfrm>
        </p:spPr>
        <p:txBody>
          <a:bodyPr>
            <a:normAutofit/>
          </a:bodyPr>
          <a:lstStyle/>
          <a:p>
            <a:r>
              <a:rPr lang="en-IN" sz="2000" dirty="0"/>
              <a:t>By</a:t>
            </a:r>
          </a:p>
          <a:p>
            <a:r>
              <a:rPr lang="en-IN" sz="2000" dirty="0"/>
              <a:t>Rushabh Patel | </a:t>
            </a:r>
            <a:r>
              <a:rPr lang="en-IN" sz="2000" dirty="0" err="1"/>
              <a:t>Adul</a:t>
            </a:r>
            <a:r>
              <a:rPr lang="en-IN" sz="2000" dirty="0"/>
              <a:t> Wahid Mc | Vimal Kant</a:t>
            </a:r>
          </a:p>
        </p:txBody>
      </p:sp>
    </p:spTree>
  </p:cSld>
  <p:clrMapOvr>
    <a:masterClrMapping/>
  </p:clrMapOvr>
  <mc:AlternateContent xmlns:mc="http://schemas.openxmlformats.org/markup-compatibility/2006" xmlns:p14="http://schemas.microsoft.com/office/powerpoint/2010/main">
    <mc:Choice Requires="p14">
      <p:transition spd="slow" p14:dur="2000" advTm="4076"/>
    </mc:Choice>
    <mc:Fallback xmlns="">
      <p:transition spd="slow" advTm="40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86557"/>
            <a:ext cx="7406640" cy="1356360"/>
          </a:xfrm>
        </p:spPr>
        <p:txBody>
          <a:bodyPr>
            <a:normAutofit/>
          </a:bodyPr>
          <a:lstStyle/>
          <a:p>
            <a:r>
              <a:rPr lang="en-IN" sz="4400" dirty="0"/>
              <a:t>Key insights</a:t>
            </a:r>
          </a:p>
        </p:txBody>
      </p:sp>
      <p:sp>
        <p:nvSpPr>
          <p:cNvPr id="3" name="Content Placeholder 2"/>
          <p:cNvSpPr>
            <a:spLocks noGrp="1"/>
          </p:cNvSpPr>
          <p:nvPr>
            <p:ph idx="1"/>
          </p:nvPr>
        </p:nvSpPr>
        <p:spPr>
          <a:xfrm>
            <a:off x="539552" y="1964926"/>
            <a:ext cx="7404653" cy="4038600"/>
          </a:xfrm>
        </p:spPr>
        <p:txBody>
          <a:bodyPr/>
          <a:lstStyle/>
          <a:p>
            <a:r>
              <a:rPr lang="en-IN" dirty="0"/>
              <a:t>In the Original data 99.5% of the transactions were </a:t>
            </a:r>
            <a:r>
              <a:rPr lang="en-IN" dirty="0" err="1"/>
              <a:t>classitifed</a:t>
            </a:r>
            <a:r>
              <a:rPr lang="en-IN" dirty="0"/>
              <a:t> as not fraud and only 0.5% of the transactions are fraud which was a case of class imbalance which was treated</a:t>
            </a:r>
          </a:p>
          <a:p>
            <a:endParaRPr lang="en-IN" dirty="0"/>
          </a:p>
          <a:p>
            <a:endParaRPr lang="en-IN" dirty="0"/>
          </a:p>
        </p:txBody>
      </p:sp>
      <p:pic>
        <p:nvPicPr>
          <p:cNvPr id="5" name="Picture 4" descr="class imbalance.png"/>
          <p:cNvPicPr>
            <a:picLocks noChangeAspect="1"/>
          </p:cNvPicPr>
          <p:nvPr/>
        </p:nvPicPr>
        <p:blipFill>
          <a:blip r:embed="rId2" cstate="print"/>
          <a:stretch>
            <a:fillRect/>
          </a:stretch>
        </p:blipFill>
        <p:spPr>
          <a:xfrm>
            <a:off x="522539" y="3140968"/>
            <a:ext cx="5616624" cy="30415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68293"/>
            <a:ext cx="7406640" cy="1356360"/>
          </a:xfrm>
        </p:spPr>
        <p:txBody>
          <a:bodyPr>
            <a:normAutofit/>
          </a:bodyPr>
          <a:lstStyle/>
          <a:p>
            <a:r>
              <a:rPr lang="en-IN" sz="4000" dirty="0"/>
              <a:t>Key insights</a:t>
            </a:r>
          </a:p>
        </p:txBody>
      </p:sp>
      <p:sp>
        <p:nvSpPr>
          <p:cNvPr id="3" name="Content Placeholder 2"/>
          <p:cNvSpPr>
            <a:spLocks noGrp="1"/>
          </p:cNvSpPr>
          <p:nvPr>
            <p:ph idx="1"/>
          </p:nvPr>
        </p:nvSpPr>
        <p:spPr>
          <a:xfrm>
            <a:off x="481734" y="2013659"/>
            <a:ext cx="8299648" cy="2450901"/>
          </a:xfrm>
        </p:spPr>
        <p:txBody>
          <a:bodyPr>
            <a:normAutofit/>
          </a:bodyPr>
          <a:lstStyle/>
          <a:p>
            <a:r>
              <a:rPr lang="en-IN" dirty="0"/>
              <a:t>- The variables 'amt' and '</a:t>
            </a:r>
            <a:r>
              <a:rPr lang="en-IN" dirty="0" err="1"/>
              <a:t>city_pop</a:t>
            </a:r>
            <a:r>
              <a:rPr lang="en-IN" dirty="0"/>
              <a:t>' are highly skewed variables.</a:t>
            </a:r>
          </a:p>
          <a:p>
            <a:r>
              <a:rPr lang="en-IN" dirty="0"/>
              <a:t>Majority of the credit card holders are in age range of 30 to 50 years</a:t>
            </a:r>
          </a:p>
          <a:p>
            <a:r>
              <a:rPr lang="en-IN" dirty="0"/>
              <a:t>Fraudulent transactions have reduced </a:t>
            </a:r>
            <a:r>
              <a:rPr lang="en-IN" dirty="0" err="1"/>
              <a:t>YoY</a:t>
            </a:r>
            <a:endParaRPr lang="en-IN" dirty="0"/>
          </a:p>
          <a:p>
            <a:pPr>
              <a:buNone/>
            </a:pPr>
            <a:endParaRPr lang="en-IN" dirty="0"/>
          </a:p>
          <a:p>
            <a:endParaRPr lang="en-IN" dirty="0"/>
          </a:p>
        </p:txBody>
      </p:sp>
      <p:pic>
        <p:nvPicPr>
          <p:cNvPr id="4" name="Picture 3" descr="age.png"/>
          <p:cNvPicPr>
            <a:picLocks noChangeAspect="1"/>
          </p:cNvPicPr>
          <p:nvPr/>
        </p:nvPicPr>
        <p:blipFill>
          <a:blip r:embed="rId2" cstate="print"/>
          <a:stretch>
            <a:fillRect/>
          </a:stretch>
        </p:blipFill>
        <p:spPr>
          <a:xfrm>
            <a:off x="395537" y="3555813"/>
            <a:ext cx="3046588" cy="2359153"/>
          </a:xfrm>
          <a:prstGeom prst="rect">
            <a:avLst/>
          </a:prstGeom>
        </p:spPr>
      </p:pic>
      <p:pic>
        <p:nvPicPr>
          <p:cNvPr id="5" name="Picture 4" descr="year on year.png"/>
          <p:cNvPicPr>
            <a:picLocks noChangeAspect="1"/>
          </p:cNvPicPr>
          <p:nvPr/>
        </p:nvPicPr>
        <p:blipFill>
          <a:blip r:embed="rId3" cstate="print"/>
          <a:stretch>
            <a:fillRect/>
          </a:stretch>
        </p:blipFill>
        <p:spPr>
          <a:xfrm>
            <a:off x="3612665" y="3699829"/>
            <a:ext cx="5082520" cy="19074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355" y="519360"/>
            <a:ext cx="7406640" cy="1356360"/>
          </a:xfrm>
        </p:spPr>
        <p:txBody>
          <a:bodyPr/>
          <a:lstStyle/>
          <a:p>
            <a:r>
              <a:rPr lang="en-IN" dirty="0"/>
              <a:t>Key insights</a:t>
            </a:r>
          </a:p>
        </p:txBody>
      </p:sp>
      <p:sp>
        <p:nvSpPr>
          <p:cNvPr id="5" name="Content Placeholder 4"/>
          <p:cNvSpPr>
            <a:spLocks noGrp="1"/>
          </p:cNvSpPr>
          <p:nvPr>
            <p:ph idx="1"/>
          </p:nvPr>
        </p:nvSpPr>
        <p:spPr>
          <a:xfrm>
            <a:off x="301829" y="2636912"/>
            <a:ext cx="4270171" cy="4453955"/>
          </a:xfrm>
        </p:spPr>
        <p:txBody>
          <a:bodyPr>
            <a:normAutofit/>
          </a:bodyPr>
          <a:lstStyle/>
          <a:p>
            <a:r>
              <a:rPr lang="en-IN" dirty="0"/>
              <a:t>Fraudulent transactions are higher for Female credit card holders</a:t>
            </a:r>
          </a:p>
          <a:p>
            <a:r>
              <a:rPr lang="en-IN" dirty="0"/>
              <a:t>%age of Fraud transactions are highest in 1</a:t>
            </a:r>
            <a:r>
              <a:rPr lang="en-IN" baseline="30000" dirty="0"/>
              <a:t>st</a:t>
            </a:r>
            <a:r>
              <a:rPr lang="en-IN" dirty="0"/>
              <a:t>, 2</a:t>
            </a:r>
            <a:r>
              <a:rPr lang="en-IN" baseline="30000" dirty="0"/>
              <a:t>nd</a:t>
            </a:r>
            <a:r>
              <a:rPr lang="en-IN" dirty="0"/>
              <a:t>, 3</a:t>
            </a:r>
            <a:r>
              <a:rPr lang="en-IN" baseline="30000" dirty="0"/>
              <a:t>rd</a:t>
            </a:r>
            <a:r>
              <a:rPr lang="en-IN" dirty="0"/>
              <a:t>, 5</a:t>
            </a:r>
            <a:r>
              <a:rPr lang="en-IN" baseline="30000" dirty="0"/>
              <a:t>th</a:t>
            </a:r>
            <a:r>
              <a:rPr lang="en-IN" dirty="0"/>
              <a:t> month compared to the transactions</a:t>
            </a:r>
          </a:p>
          <a:p>
            <a:endParaRPr lang="en-IN" dirty="0"/>
          </a:p>
        </p:txBody>
      </p:sp>
      <p:pic>
        <p:nvPicPr>
          <p:cNvPr id="6" name="Picture 5" descr="gender.png"/>
          <p:cNvPicPr>
            <a:picLocks noChangeAspect="1"/>
          </p:cNvPicPr>
          <p:nvPr/>
        </p:nvPicPr>
        <p:blipFill>
          <a:blip r:embed="rId2" cstate="print"/>
          <a:stretch>
            <a:fillRect/>
          </a:stretch>
        </p:blipFill>
        <p:spPr>
          <a:xfrm>
            <a:off x="4455675" y="1988840"/>
            <a:ext cx="4412951" cy="1656184"/>
          </a:xfrm>
          <a:prstGeom prst="rect">
            <a:avLst/>
          </a:prstGeom>
        </p:spPr>
      </p:pic>
      <p:pic>
        <p:nvPicPr>
          <p:cNvPr id="7" name="Picture 6" descr="month wise.png"/>
          <p:cNvPicPr>
            <a:picLocks noChangeAspect="1"/>
          </p:cNvPicPr>
          <p:nvPr/>
        </p:nvPicPr>
        <p:blipFill>
          <a:blip r:embed="rId3" cstate="print"/>
          <a:stretch>
            <a:fillRect/>
          </a:stretch>
        </p:blipFill>
        <p:spPr>
          <a:xfrm>
            <a:off x="4455675" y="3993272"/>
            <a:ext cx="4386496" cy="16582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88464"/>
            <a:ext cx="7406640" cy="1356360"/>
          </a:xfrm>
        </p:spPr>
        <p:txBody>
          <a:bodyPr>
            <a:normAutofit/>
          </a:bodyPr>
          <a:lstStyle/>
          <a:p>
            <a:r>
              <a:rPr lang="en-IN" sz="4400" dirty="0"/>
              <a:t>Key insights</a:t>
            </a:r>
          </a:p>
        </p:txBody>
      </p:sp>
      <p:sp>
        <p:nvSpPr>
          <p:cNvPr id="3" name="Content Placeholder 2"/>
          <p:cNvSpPr>
            <a:spLocks noGrp="1"/>
          </p:cNvSpPr>
          <p:nvPr>
            <p:ph idx="1"/>
          </p:nvPr>
        </p:nvSpPr>
        <p:spPr>
          <a:xfrm>
            <a:off x="169729" y="3068960"/>
            <a:ext cx="3466167" cy="4525963"/>
          </a:xfrm>
        </p:spPr>
        <p:txBody>
          <a:bodyPr>
            <a:normAutofit/>
          </a:bodyPr>
          <a:lstStyle/>
          <a:p>
            <a:r>
              <a:rPr lang="en-IN" dirty="0"/>
              <a:t>Count of transactions are higher on Weekends and Monday</a:t>
            </a:r>
          </a:p>
          <a:p>
            <a:r>
              <a:rPr lang="en-IN" dirty="0"/>
              <a:t>Fraudulent transactions are higher at odd hours between 22:00 to 03:00</a:t>
            </a:r>
          </a:p>
        </p:txBody>
      </p:sp>
      <p:pic>
        <p:nvPicPr>
          <p:cNvPr id="5" name="Picture 4" descr="weekly.png"/>
          <p:cNvPicPr>
            <a:picLocks noChangeAspect="1"/>
          </p:cNvPicPr>
          <p:nvPr/>
        </p:nvPicPr>
        <p:blipFill>
          <a:blip r:embed="rId2" cstate="print"/>
          <a:stretch>
            <a:fillRect/>
          </a:stretch>
        </p:blipFill>
        <p:spPr>
          <a:xfrm>
            <a:off x="3635896" y="1628800"/>
            <a:ext cx="5243358" cy="2249556"/>
          </a:xfrm>
          <a:prstGeom prst="rect">
            <a:avLst/>
          </a:prstGeom>
        </p:spPr>
      </p:pic>
      <p:pic>
        <p:nvPicPr>
          <p:cNvPr id="6" name="Picture 5" descr="hourly1.png"/>
          <p:cNvPicPr>
            <a:picLocks noChangeAspect="1"/>
          </p:cNvPicPr>
          <p:nvPr/>
        </p:nvPicPr>
        <p:blipFill>
          <a:blip r:embed="rId3" cstate="print"/>
          <a:stretch>
            <a:fillRect/>
          </a:stretch>
        </p:blipFill>
        <p:spPr>
          <a:xfrm>
            <a:off x="3635896" y="4094380"/>
            <a:ext cx="5326761" cy="20162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5" y="471337"/>
            <a:ext cx="7406640" cy="1356360"/>
          </a:xfrm>
        </p:spPr>
        <p:txBody>
          <a:bodyPr>
            <a:normAutofit/>
          </a:bodyPr>
          <a:lstStyle/>
          <a:p>
            <a:r>
              <a:rPr lang="en-IN" sz="4000" dirty="0"/>
              <a:t>Key insights</a:t>
            </a:r>
          </a:p>
        </p:txBody>
      </p:sp>
      <p:sp>
        <p:nvSpPr>
          <p:cNvPr id="3" name="Content Placeholder 2"/>
          <p:cNvSpPr>
            <a:spLocks noGrp="1"/>
          </p:cNvSpPr>
          <p:nvPr>
            <p:ph idx="1"/>
          </p:nvPr>
        </p:nvSpPr>
        <p:spPr>
          <a:xfrm>
            <a:off x="304401" y="1988840"/>
            <a:ext cx="4104456" cy="4176464"/>
          </a:xfrm>
        </p:spPr>
        <p:txBody>
          <a:bodyPr>
            <a:normAutofit fontScale="85000" lnSpcReduction="10000"/>
          </a:bodyPr>
          <a:lstStyle/>
          <a:p>
            <a:r>
              <a:rPr lang="en-IN" dirty="0"/>
              <a:t>Count of Frauds transactions are more on credit card holder's age group of 20 to 60</a:t>
            </a:r>
          </a:p>
          <a:p>
            <a:r>
              <a:rPr lang="en-IN" dirty="0"/>
              <a:t>Count of Frauds transactions are more on credit card holder's age group of 50 to 60 where as count of normal transactions is less in them</a:t>
            </a:r>
          </a:p>
          <a:p>
            <a:endParaRPr lang="en-IN" dirty="0"/>
          </a:p>
          <a:p>
            <a:r>
              <a:rPr lang="en-IN" dirty="0"/>
              <a:t>Fraudulent transactions are more at </a:t>
            </a:r>
            <a:r>
              <a:rPr lang="en-IN" dirty="0" err="1"/>
              <a:t>grocery_pos</a:t>
            </a:r>
            <a:r>
              <a:rPr lang="en-IN" dirty="0"/>
              <a:t>, </a:t>
            </a:r>
            <a:r>
              <a:rPr lang="en-IN" dirty="0" err="1"/>
              <a:t>shopping_net</a:t>
            </a:r>
            <a:r>
              <a:rPr lang="en-IN" dirty="0"/>
              <a:t>, </a:t>
            </a:r>
            <a:r>
              <a:rPr lang="en-IN" dirty="0" err="1"/>
              <a:t>misc_net</a:t>
            </a:r>
            <a:r>
              <a:rPr lang="en-IN" dirty="0"/>
              <a:t>, </a:t>
            </a:r>
            <a:r>
              <a:rPr lang="en-IN" dirty="0" err="1"/>
              <a:t>shopping_pos</a:t>
            </a:r>
            <a:r>
              <a:rPr lang="en-IN" dirty="0"/>
              <a:t>, </a:t>
            </a:r>
            <a:r>
              <a:rPr lang="en-IN" dirty="0" err="1"/>
              <a:t>gas_transport</a:t>
            </a:r>
            <a:r>
              <a:rPr lang="en-IN" dirty="0"/>
              <a:t> Categories</a:t>
            </a:r>
          </a:p>
          <a:p>
            <a:r>
              <a:rPr lang="en-IN" dirty="0"/>
              <a:t> </a:t>
            </a:r>
            <a:r>
              <a:rPr lang="en-IN" dirty="0" err="1"/>
              <a:t>shopping_net</a:t>
            </a:r>
            <a:r>
              <a:rPr lang="en-IN" dirty="0"/>
              <a:t> where count of normal transaction is less.</a:t>
            </a:r>
          </a:p>
          <a:p>
            <a:r>
              <a:rPr lang="en-IN" dirty="0"/>
              <a:t> Frauds transactions is slightly less in </a:t>
            </a:r>
            <a:r>
              <a:rPr lang="en-IN" dirty="0" err="1"/>
              <a:t>gas_transport</a:t>
            </a:r>
            <a:r>
              <a:rPr lang="en-IN" dirty="0"/>
              <a:t>, </a:t>
            </a:r>
            <a:r>
              <a:rPr lang="en-IN" dirty="0" err="1"/>
              <a:t>shopping_pos</a:t>
            </a:r>
            <a:r>
              <a:rPr lang="en-IN" dirty="0"/>
              <a:t> where count of normal transaction is more.</a:t>
            </a:r>
          </a:p>
        </p:txBody>
      </p:sp>
      <p:pic>
        <p:nvPicPr>
          <p:cNvPr id="4" name="Picture 3" descr="age wise fraud.png"/>
          <p:cNvPicPr>
            <a:picLocks noChangeAspect="1"/>
          </p:cNvPicPr>
          <p:nvPr/>
        </p:nvPicPr>
        <p:blipFill>
          <a:blip r:embed="rId2" cstate="print"/>
          <a:stretch>
            <a:fillRect/>
          </a:stretch>
        </p:blipFill>
        <p:spPr>
          <a:xfrm>
            <a:off x="4442465" y="1959169"/>
            <a:ext cx="4320480" cy="1870059"/>
          </a:xfrm>
          <a:prstGeom prst="rect">
            <a:avLst/>
          </a:prstGeom>
        </p:spPr>
      </p:pic>
      <p:pic>
        <p:nvPicPr>
          <p:cNvPr id="5" name="Picture 4" descr="transaction wise.png"/>
          <p:cNvPicPr>
            <a:picLocks noChangeAspect="1"/>
          </p:cNvPicPr>
          <p:nvPr/>
        </p:nvPicPr>
        <p:blipFill>
          <a:blip r:embed="rId3" cstate="print"/>
          <a:stretch>
            <a:fillRect/>
          </a:stretch>
        </p:blipFill>
        <p:spPr>
          <a:xfrm>
            <a:off x="4442465" y="4119409"/>
            <a:ext cx="4320480" cy="19194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4016"/>
            <a:ext cx="7406640" cy="1356360"/>
          </a:xfrm>
        </p:spPr>
        <p:txBody>
          <a:bodyPr>
            <a:normAutofit/>
          </a:bodyPr>
          <a:lstStyle/>
          <a:p>
            <a:r>
              <a:rPr lang="en-IN" sz="4400" dirty="0"/>
              <a:t>Key insights</a:t>
            </a:r>
          </a:p>
        </p:txBody>
      </p:sp>
      <p:sp>
        <p:nvSpPr>
          <p:cNvPr id="3" name="Content Placeholder 2"/>
          <p:cNvSpPr>
            <a:spLocks noGrp="1"/>
          </p:cNvSpPr>
          <p:nvPr>
            <p:ph idx="1"/>
          </p:nvPr>
        </p:nvSpPr>
        <p:spPr>
          <a:xfrm>
            <a:off x="304800" y="2204864"/>
            <a:ext cx="3331096" cy="4525963"/>
          </a:xfrm>
        </p:spPr>
        <p:txBody>
          <a:bodyPr>
            <a:normAutofit/>
          </a:bodyPr>
          <a:lstStyle/>
          <a:p>
            <a:r>
              <a:rPr lang="en-IN" dirty="0"/>
              <a:t>Engineers, Officers and other categories have more fraudulent transactions</a:t>
            </a:r>
          </a:p>
          <a:p>
            <a:r>
              <a:rPr lang="en-IN" dirty="0"/>
              <a:t>Frauds transactions are more in NY, TX and PA States.</a:t>
            </a:r>
          </a:p>
          <a:p>
            <a:r>
              <a:rPr lang="en-IN" dirty="0"/>
              <a:t>More in South , Midwest and lower in West and Northeast States.</a:t>
            </a:r>
          </a:p>
          <a:p>
            <a:endParaRPr lang="en-IN" dirty="0"/>
          </a:p>
        </p:txBody>
      </p:sp>
      <p:pic>
        <p:nvPicPr>
          <p:cNvPr id="6" name="Picture 5" descr="job wise.png"/>
          <p:cNvPicPr>
            <a:picLocks noChangeAspect="1"/>
          </p:cNvPicPr>
          <p:nvPr/>
        </p:nvPicPr>
        <p:blipFill>
          <a:blip r:embed="rId2" cstate="print"/>
          <a:stretch>
            <a:fillRect/>
          </a:stretch>
        </p:blipFill>
        <p:spPr>
          <a:xfrm>
            <a:off x="3851920" y="1628523"/>
            <a:ext cx="4899118" cy="2156869"/>
          </a:xfrm>
          <a:prstGeom prst="rect">
            <a:avLst/>
          </a:prstGeom>
        </p:spPr>
      </p:pic>
      <p:pic>
        <p:nvPicPr>
          <p:cNvPr id="7" name="Picture 6" descr="state wise.png"/>
          <p:cNvPicPr>
            <a:picLocks noChangeAspect="1"/>
          </p:cNvPicPr>
          <p:nvPr/>
        </p:nvPicPr>
        <p:blipFill>
          <a:blip r:embed="rId3" cstate="print"/>
          <a:stretch>
            <a:fillRect/>
          </a:stretch>
        </p:blipFill>
        <p:spPr>
          <a:xfrm>
            <a:off x="3825555" y="3861049"/>
            <a:ext cx="4997457" cy="2156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32846"/>
            <a:ext cx="7406640" cy="1356360"/>
          </a:xfrm>
        </p:spPr>
        <p:txBody>
          <a:bodyPr>
            <a:normAutofit/>
          </a:bodyPr>
          <a:lstStyle/>
          <a:p>
            <a:r>
              <a:rPr lang="en-IN" sz="4400" dirty="0"/>
              <a:t>Key insights</a:t>
            </a:r>
          </a:p>
        </p:txBody>
      </p:sp>
      <p:sp>
        <p:nvSpPr>
          <p:cNvPr id="3" name="Content Placeholder 2"/>
          <p:cNvSpPr>
            <a:spLocks noGrp="1"/>
          </p:cNvSpPr>
          <p:nvPr>
            <p:ph idx="1"/>
          </p:nvPr>
        </p:nvSpPr>
        <p:spPr>
          <a:xfrm>
            <a:off x="304800" y="2132856"/>
            <a:ext cx="4699248" cy="4525963"/>
          </a:xfrm>
        </p:spPr>
        <p:txBody>
          <a:bodyPr>
            <a:normAutofit/>
          </a:bodyPr>
          <a:lstStyle/>
          <a:p>
            <a:r>
              <a:rPr lang="en-IN" dirty="0"/>
              <a:t>Frauds transactions are more for </a:t>
            </a:r>
            <a:r>
              <a:rPr lang="en-IN" dirty="0" err="1"/>
              <a:t>fraud_Kilback</a:t>
            </a:r>
            <a:r>
              <a:rPr lang="en-IN" dirty="0"/>
              <a:t> LLC, </a:t>
            </a:r>
            <a:r>
              <a:rPr lang="en-IN" dirty="0" err="1"/>
              <a:t>fraud_Rau</a:t>
            </a:r>
            <a:r>
              <a:rPr lang="en-IN" dirty="0"/>
              <a:t> and sons, </a:t>
            </a:r>
            <a:r>
              <a:rPr lang="en-IN" dirty="0" err="1"/>
              <a:t>fraud_Kozey.Boehm</a:t>
            </a:r>
            <a:r>
              <a:rPr lang="en-IN" dirty="0"/>
              <a:t> merchants.</a:t>
            </a:r>
          </a:p>
          <a:p>
            <a:r>
              <a:rPr lang="en-IN" dirty="0"/>
              <a:t>The maximum amount spend for fraud transactions were on </a:t>
            </a:r>
            <a:r>
              <a:rPr lang="en-IN" dirty="0" err="1"/>
              <a:t>shopping_net</a:t>
            </a:r>
            <a:r>
              <a:rPr lang="en-IN" dirty="0"/>
              <a:t>, </a:t>
            </a:r>
            <a:r>
              <a:rPr lang="en-IN" dirty="0" err="1"/>
              <a:t>shopping_pos</a:t>
            </a:r>
            <a:r>
              <a:rPr lang="en-IN" dirty="0"/>
              <a:t>, </a:t>
            </a:r>
            <a:r>
              <a:rPr lang="en-IN" dirty="0" err="1"/>
              <a:t>misc_net</a:t>
            </a:r>
            <a:r>
              <a:rPr lang="en-IN" dirty="0"/>
              <a:t> category.</a:t>
            </a:r>
          </a:p>
          <a:p>
            <a:r>
              <a:rPr lang="en-IN" dirty="0"/>
              <a:t>The maximum amount spend for fraud transactions were at Northeast region.</a:t>
            </a:r>
          </a:p>
          <a:p>
            <a:endParaRPr lang="en-IN" dirty="0"/>
          </a:p>
        </p:txBody>
      </p:sp>
      <p:pic>
        <p:nvPicPr>
          <p:cNvPr id="4" name="Picture 3" descr="merchant wise.png"/>
          <p:cNvPicPr>
            <a:picLocks noChangeAspect="1"/>
          </p:cNvPicPr>
          <p:nvPr/>
        </p:nvPicPr>
        <p:blipFill>
          <a:blip r:embed="rId2" cstate="print"/>
          <a:stretch>
            <a:fillRect/>
          </a:stretch>
        </p:blipFill>
        <p:spPr>
          <a:xfrm>
            <a:off x="5111552" y="1196752"/>
            <a:ext cx="3538663" cy="2592288"/>
          </a:xfrm>
          <a:prstGeom prst="rect">
            <a:avLst/>
          </a:prstGeom>
        </p:spPr>
      </p:pic>
      <p:pic>
        <p:nvPicPr>
          <p:cNvPr id="5" name="Picture 4" descr="amt vs  transaction type.png"/>
          <p:cNvPicPr>
            <a:picLocks noChangeAspect="1"/>
          </p:cNvPicPr>
          <p:nvPr/>
        </p:nvPicPr>
        <p:blipFill>
          <a:blip r:embed="rId3" cstate="print"/>
          <a:stretch>
            <a:fillRect/>
          </a:stretch>
        </p:blipFill>
        <p:spPr>
          <a:xfrm>
            <a:off x="4932042" y="3966318"/>
            <a:ext cx="3718174" cy="23825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22" y="375921"/>
            <a:ext cx="7406640" cy="1356360"/>
          </a:xfrm>
        </p:spPr>
        <p:txBody>
          <a:bodyPr/>
          <a:lstStyle/>
          <a:p>
            <a:pPr algn="ctr"/>
            <a:r>
              <a:rPr lang="en-IN" b="1" dirty="0"/>
              <a:t>Cost Benefit Analysis</a:t>
            </a:r>
          </a:p>
        </p:txBody>
      </p:sp>
      <p:sp>
        <p:nvSpPr>
          <p:cNvPr id="9" name="Content Placeholder 8"/>
          <p:cNvSpPr>
            <a:spLocks noGrp="1"/>
          </p:cNvSpPr>
          <p:nvPr>
            <p:ph idx="1"/>
          </p:nvPr>
        </p:nvSpPr>
        <p:spPr/>
        <p:txBody>
          <a:bodyPr/>
          <a:lstStyle/>
          <a:p>
            <a:r>
              <a:rPr lang="en-IN" dirty="0"/>
              <a:t>Before Cost incurred/month by the bank= $ 213392.2204</a:t>
            </a:r>
          </a:p>
          <a:p>
            <a:r>
              <a:rPr lang="en-IN" dirty="0"/>
              <a:t>Now Cost incurred/month by bank after modelling =$ 9230.94 only</a:t>
            </a:r>
          </a:p>
        </p:txBody>
      </p:sp>
      <p:pic>
        <p:nvPicPr>
          <p:cNvPr id="3078" name="Picture 6"/>
          <p:cNvPicPr>
            <a:picLocks noChangeAspect="1" noChangeArrowheads="1"/>
          </p:cNvPicPr>
          <p:nvPr/>
        </p:nvPicPr>
        <p:blipFill>
          <a:blip r:embed="rId2" cstate="print"/>
          <a:srcRect/>
          <a:stretch>
            <a:fillRect/>
          </a:stretch>
        </p:blipFill>
        <p:spPr bwMode="auto">
          <a:xfrm>
            <a:off x="629816" y="3429000"/>
            <a:ext cx="7884368" cy="22884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200432"/>
            <a:ext cx="7406640" cy="1356360"/>
          </a:xfrm>
        </p:spPr>
        <p:txBody>
          <a:bodyPr/>
          <a:lstStyle/>
          <a:p>
            <a:pPr algn="ctr"/>
            <a:r>
              <a:rPr lang="en-IN" b="1" dirty="0"/>
              <a:t>Conclusion</a:t>
            </a:r>
          </a:p>
        </p:txBody>
      </p:sp>
      <p:sp>
        <p:nvSpPr>
          <p:cNvPr id="3" name="Content Placeholder 2"/>
          <p:cNvSpPr>
            <a:spLocks noGrp="1"/>
          </p:cNvSpPr>
          <p:nvPr>
            <p:ph idx="1"/>
          </p:nvPr>
        </p:nvSpPr>
        <p:spPr>
          <a:xfrm>
            <a:off x="304800" y="1700808"/>
            <a:ext cx="8515672" cy="4661481"/>
          </a:xfrm>
        </p:spPr>
        <p:txBody>
          <a:bodyPr>
            <a:normAutofit fontScale="92500"/>
          </a:bodyPr>
          <a:lstStyle/>
          <a:p>
            <a:r>
              <a:rPr lang="en-IN" dirty="0"/>
              <a:t>For comparable amount spent in last 24hrs v/s past spent data gets increased then its ideal for Bank to sent an SMS ALERT! to customer confirming about the transactions.</a:t>
            </a:r>
          </a:p>
          <a:p>
            <a:r>
              <a:rPr lang="en-IN" dirty="0"/>
              <a:t>Banks need to be extra cautious and high alert on this specific days to avoid fraudulent transactions on the weekends</a:t>
            </a:r>
          </a:p>
          <a:p>
            <a:r>
              <a:rPr lang="en-IN" dirty="0"/>
              <a:t>If bank notices the nature of amount spent is higher then regular spending pattern in such cases bank should send necessary alerts to customers.</a:t>
            </a:r>
          </a:p>
          <a:p>
            <a:r>
              <a:rPr lang="en-IN" dirty="0"/>
              <a:t>Model predicted that major fraud transactions are occurred in the </a:t>
            </a:r>
            <a:r>
              <a:rPr lang="en-IN" dirty="0" err="1"/>
              <a:t>catg_home</a:t>
            </a:r>
            <a:r>
              <a:rPr lang="en-IN" dirty="0"/>
              <a:t>, </a:t>
            </a:r>
            <a:r>
              <a:rPr lang="en-IN" dirty="0" err="1"/>
              <a:t>catg_shopping_pos</a:t>
            </a:r>
            <a:r>
              <a:rPr lang="en-IN" dirty="0"/>
              <a:t>, </a:t>
            </a:r>
            <a:r>
              <a:rPr lang="en-IN" dirty="0" err="1"/>
              <a:t>catg_grocery_pos</a:t>
            </a:r>
            <a:r>
              <a:rPr lang="en-IN" dirty="0"/>
              <a:t>, </a:t>
            </a:r>
            <a:r>
              <a:rPr lang="en-IN" dirty="0" err="1"/>
              <a:t>catg_health_fitness,catg_gas_transports</a:t>
            </a:r>
            <a:r>
              <a:rPr lang="en-IN" dirty="0"/>
              <a:t> as these are the platform where any customer would spend large transactional amount so as fraudsters also follows the same trend. In such case its always recommended to bank to keep an eye on the track record of spend amount through FLASH SMS ALERT mentioning the detailed transaction history to respective credit card holders.</a:t>
            </a:r>
          </a:p>
          <a:p>
            <a:r>
              <a:rPr lang="en-IN" dirty="0"/>
              <a:t>The fraud transactions are majorly done during odd hours of the day i.e. between 22 - 3 Hr so banks needs to ensure to send an SMS ALERT during such odd hours.</a:t>
            </a:r>
          </a:p>
          <a:p>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491788"/>
            <a:ext cx="7406640" cy="1356360"/>
          </a:xfrm>
        </p:spPr>
        <p:txBody>
          <a:bodyPr/>
          <a:lstStyle/>
          <a:p>
            <a:r>
              <a:rPr lang="en-IN" dirty="0"/>
              <a:t>	Index</a:t>
            </a:r>
          </a:p>
        </p:txBody>
      </p:sp>
      <p:sp>
        <p:nvSpPr>
          <p:cNvPr id="3" name="Content Placeholder 2"/>
          <p:cNvSpPr>
            <a:spLocks noGrp="1"/>
          </p:cNvSpPr>
          <p:nvPr>
            <p:ph idx="1"/>
          </p:nvPr>
        </p:nvSpPr>
        <p:spPr/>
        <p:txBody>
          <a:bodyPr>
            <a:normAutofit/>
          </a:bodyPr>
          <a:lstStyle/>
          <a:p>
            <a:r>
              <a:rPr lang="en-IN" dirty="0"/>
              <a:t>Objective</a:t>
            </a:r>
          </a:p>
          <a:p>
            <a:r>
              <a:rPr lang="en-IN" dirty="0"/>
              <a:t>Background: Business Understanding</a:t>
            </a:r>
          </a:p>
          <a:p>
            <a:r>
              <a:rPr lang="en-IN" dirty="0"/>
              <a:t>Root Cause Analysis</a:t>
            </a:r>
          </a:p>
          <a:p>
            <a:r>
              <a:rPr lang="en-IN" dirty="0"/>
              <a:t>Steps to make the model</a:t>
            </a:r>
          </a:p>
          <a:p>
            <a:r>
              <a:rPr lang="en-IN" dirty="0"/>
              <a:t>Key Insights</a:t>
            </a:r>
          </a:p>
          <a:p>
            <a:r>
              <a:rPr lang="en-IN" dirty="0"/>
              <a:t>Cost Benefit Analysis</a:t>
            </a:r>
          </a:p>
          <a:p>
            <a:r>
              <a:rPr lang="en-IN" dirty="0"/>
              <a:t>Conclusion</a:t>
            </a:r>
            <a:br>
              <a:rPr lang="en-IN" dirty="0"/>
            </a:b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212"/>
    </mc:Choice>
    <mc:Fallback xmlns="">
      <p:transition spd="slow" advTm="32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406640" cy="1356360"/>
          </a:xfrm>
        </p:spPr>
        <p:txBody>
          <a:bodyPr>
            <a:normAutofit/>
          </a:bodyPr>
          <a:lstStyle/>
          <a:p>
            <a:r>
              <a:rPr lang="en-IN" sz="4400" dirty="0"/>
              <a:t>Objective</a:t>
            </a:r>
          </a:p>
        </p:txBody>
      </p:sp>
      <p:sp>
        <p:nvSpPr>
          <p:cNvPr id="3" name="Content Placeholder 2"/>
          <p:cNvSpPr>
            <a:spLocks noGrp="1"/>
          </p:cNvSpPr>
          <p:nvPr>
            <p:ph idx="1"/>
          </p:nvPr>
        </p:nvSpPr>
        <p:spPr>
          <a:xfrm>
            <a:off x="304800" y="2204864"/>
            <a:ext cx="8686800" cy="4968552"/>
          </a:xfrm>
        </p:spPr>
        <p:txBody>
          <a:bodyPr>
            <a:normAutofit/>
          </a:bodyPr>
          <a:lstStyle/>
          <a:p>
            <a:r>
              <a:rPr lang="en-IN" dirty="0"/>
              <a:t>The number of fraud transactions has increased drastically due to which credit card companies are facing a lot of challenges</a:t>
            </a:r>
          </a:p>
          <a:p>
            <a:r>
              <a:rPr lang="en-IN" dirty="0"/>
              <a:t>With the rise in digital payment channels, the number of fraudulent transactions is also increasing as fraudsters are finding new and different ways to commit such crimes.</a:t>
            </a:r>
          </a:p>
          <a:p>
            <a:r>
              <a:rPr lang="en-IN" dirty="0"/>
              <a:t>Banking fraud poses a significant threat in terms of substantial financial loss, trust, and credibility and is a concerning issue for both banks and customers alike</a:t>
            </a:r>
          </a:p>
          <a:p>
            <a:r>
              <a:rPr lang="en-IN" dirty="0"/>
              <a:t>Objective is to make a Credit Card Fraud Detection Model to generate high revenue with minimal losses</a:t>
            </a:r>
          </a:p>
        </p:txBody>
      </p:sp>
    </p:spTree>
  </p:cSld>
  <p:clrMapOvr>
    <a:masterClrMapping/>
  </p:clrMapOvr>
  <mc:AlternateContent xmlns:mc="http://schemas.openxmlformats.org/markup-compatibility/2006" xmlns:p14="http://schemas.microsoft.com/office/powerpoint/2010/main">
    <mc:Choice Requires="p14">
      <p:transition spd="slow" p14:dur="2000" advTm="2651"/>
    </mc:Choice>
    <mc:Fallback xmlns="">
      <p:transition spd="slow" advTm="26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406640" cy="1356360"/>
          </a:xfrm>
        </p:spPr>
        <p:txBody>
          <a:bodyPr>
            <a:normAutofit/>
          </a:bodyPr>
          <a:lstStyle/>
          <a:p>
            <a:r>
              <a:rPr lang="en-IN" sz="3600" dirty="0"/>
              <a:t>Background: Business understanding</a:t>
            </a:r>
          </a:p>
        </p:txBody>
      </p:sp>
      <p:sp>
        <p:nvSpPr>
          <p:cNvPr id="3" name="Content Placeholder 2"/>
          <p:cNvSpPr>
            <a:spLocks noGrp="1"/>
          </p:cNvSpPr>
          <p:nvPr>
            <p:ph idx="1"/>
          </p:nvPr>
        </p:nvSpPr>
        <p:spPr>
          <a:xfrm>
            <a:off x="541539" y="2057400"/>
            <a:ext cx="7404653" cy="4038600"/>
          </a:xfrm>
        </p:spPr>
        <p:txBody>
          <a:bodyPr>
            <a:normAutofit lnSpcReduction="10000"/>
          </a:bodyPr>
          <a:lstStyle/>
          <a:p>
            <a:r>
              <a:rPr lang="en-IN" dirty="0" err="1"/>
              <a:t>Finex</a:t>
            </a:r>
            <a:r>
              <a:rPr lang="en-IN" dirty="0"/>
              <a:t> is a leading financial service provider based out of Florida, US. </a:t>
            </a:r>
          </a:p>
          <a:p>
            <a:r>
              <a:rPr lang="en-IN" dirty="0"/>
              <a:t>It offers a wide range of products and business services to customers through different channels, ranging from in-person banking and ATMs to online banking. </a:t>
            </a:r>
          </a:p>
          <a:p>
            <a:r>
              <a:rPr lang="en-IN" dirty="0"/>
              <a:t>Over the last few years, </a:t>
            </a:r>
            <a:r>
              <a:rPr lang="en-IN" dirty="0" err="1"/>
              <a:t>Finex</a:t>
            </a:r>
            <a:r>
              <a:rPr lang="en-IN" dirty="0"/>
              <a:t> has observed that a significantly large number of unauthorised transactions are being made, due to which the bank has been facing a huge revenue and profitability crisis.</a:t>
            </a:r>
          </a:p>
          <a:p>
            <a:r>
              <a:rPr lang="en-IN" dirty="0"/>
              <a:t>Customers get to know of such unauthorised transactions happening  through their cards quite late.</a:t>
            </a:r>
          </a:p>
          <a:p>
            <a:r>
              <a:rPr lang="en-IN" dirty="0" err="1"/>
              <a:t>Finex</a:t>
            </a:r>
            <a:r>
              <a:rPr lang="en-IN" dirty="0"/>
              <a:t> is also not really equipped with the latest financial technologies, and it is becoming difficult for the bank to track these data breaches on time to prevent further losses.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Root cause analysis</a:t>
            </a:r>
          </a:p>
        </p:txBody>
      </p:sp>
      <p:pic>
        <p:nvPicPr>
          <p:cNvPr id="1027" name="Picture 3"/>
          <p:cNvPicPr>
            <a:picLocks noGrp="1" noChangeAspect="1" noChangeArrowheads="1"/>
          </p:cNvPicPr>
          <p:nvPr>
            <p:ph idx="1"/>
          </p:nvPr>
        </p:nvPicPr>
        <p:blipFill>
          <a:blip r:embed="rId2" cstate="print"/>
          <a:stretch>
            <a:fillRect/>
          </a:stretch>
        </p:blipFill>
        <p:spPr bwMode="auto">
          <a:xfrm>
            <a:off x="1241954" y="1846263"/>
            <a:ext cx="6704541" cy="402272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576451" y="1126058"/>
            <a:ext cx="7676473" cy="460588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406640" cy="1356360"/>
          </a:xfrm>
        </p:spPr>
        <p:txBody>
          <a:bodyPr>
            <a:normAutofit/>
          </a:bodyPr>
          <a:lstStyle/>
          <a:p>
            <a:r>
              <a:rPr lang="en-IN" sz="4000" dirty="0"/>
              <a:t>Steps to make the model (EDA)</a:t>
            </a:r>
          </a:p>
        </p:txBody>
      </p:sp>
      <p:sp>
        <p:nvSpPr>
          <p:cNvPr id="3" name="Content Placeholder 2"/>
          <p:cNvSpPr>
            <a:spLocks noGrp="1"/>
          </p:cNvSpPr>
          <p:nvPr>
            <p:ph idx="1"/>
          </p:nvPr>
        </p:nvSpPr>
        <p:spPr>
          <a:xfrm>
            <a:off x="467544" y="2057400"/>
            <a:ext cx="7404653" cy="4038600"/>
          </a:xfrm>
        </p:spPr>
        <p:txBody>
          <a:bodyPr>
            <a:normAutofit/>
          </a:bodyPr>
          <a:lstStyle/>
          <a:p>
            <a:r>
              <a:rPr lang="en-IN" dirty="0"/>
              <a:t>Reading and understanding the data</a:t>
            </a:r>
          </a:p>
          <a:p>
            <a:pPr lvl="1"/>
            <a:r>
              <a:rPr lang="en-IN" dirty="0"/>
              <a:t>shape(99999 rows and 226 columns), info, describe, duplicate values check, </a:t>
            </a:r>
            <a:r>
              <a:rPr lang="en-IN" dirty="0" err="1"/>
              <a:t>concat</a:t>
            </a:r>
            <a:r>
              <a:rPr lang="en-IN" dirty="0"/>
              <a:t> both the data files into </a:t>
            </a:r>
            <a:r>
              <a:rPr lang="en-IN" dirty="0" err="1"/>
              <a:t>fraud_data</a:t>
            </a:r>
            <a:endParaRPr lang="en-IN" dirty="0"/>
          </a:p>
          <a:p>
            <a:r>
              <a:rPr lang="en-IN" dirty="0"/>
              <a:t>Cleaning the data</a:t>
            </a:r>
          </a:p>
          <a:p>
            <a:pPr lvl="1"/>
            <a:r>
              <a:rPr lang="en-IN" dirty="0"/>
              <a:t>check the null values</a:t>
            </a:r>
          </a:p>
          <a:p>
            <a:pPr lvl="1"/>
            <a:r>
              <a:rPr lang="en-IN" dirty="0"/>
              <a:t>Dropping Unnecessary Columns which are not needed for Analysis</a:t>
            </a:r>
          </a:p>
          <a:p>
            <a:pPr lvl="1"/>
            <a:r>
              <a:rPr lang="en-IN" dirty="0"/>
              <a:t>Converting columns to appropriate formats</a:t>
            </a:r>
          </a:p>
          <a:p>
            <a:pPr lvl="1"/>
            <a:r>
              <a:rPr lang="en-IN" dirty="0"/>
              <a:t>bifurcation of columns for better understanding</a:t>
            </a:r>
          </a:p>
          <a:p>
            <a:pPr lvl="1"/>
            <a:r>
              <a:rPr lang="en-IN" dirty="0"/>
              <a:t>binning on job and state column as having analogous entries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406640" cy="1356360"/>
          </a:xfrm>
        </p:spPr>
        <p:txBody>
          <a:bodyPr>
            <a:normAutofit/>
          </a:bodyPr>
          <a:lstStyle/>
          <a:p>
            <a:r>
              <a:rPr lang="en-IN" sz="3600" dirty="0"/>
              <a:t>Steps to make the model (Visualization)</a:t>
            </a:r>
          </a:p>
        </p:txBody>
      </p:sp>
      <p:sp>
        <p:nvSpPr>
          <p:cNvPr id="3" name="Content Placeholder 2"/>
          <p:cNvSpPr>
            <a:spLocks noGrp="1"/>
          </p:cNvSpPr>
          <p:nvPr>
            <p:ph idx="1"/>
          </p:nvPr>
        </p:nvSpPr>
        <p:spPr>
          <a:xfrm>
            <a:off x="304800" y="2143334"/>
            <a:ext cx="8686800" cy="4611142"/>
          </a:xfrm>
        </p:spPr>
        <p:txBody>
          <a:bodyPr>
            <a:normAutofit/>
          </a:bodyPr>
          <a:lstStyle/>
          <a:p>
            <a:pPr>
              <a:buNone/>
            </a:pPr>
            <a:r>
              <a:rPr lang="en-IN" dirty="0"/>
              <a:t>Visualization of data</a:t>
            </a:r>
          </a:p>
          <a:p>
            <a:pPr lvl="1"/>
            <a:r>
              <a:rPr lang="en-IN" dirty="0" err="1"/>
              <a:t>Univariate</a:t>
            </a:r>
            <a:r>
              <a:rPr lang="en-IN" dirty="0"/>
              <a:t> Analysis</a:t>
            </a:r>
          </a:p>
          <a:p>
            <a:pPr>
              <a:buNone/>
            </a:pPr>
            <a:r>
              <a:rPr lang="en-IN" dirty="0"/>
              <a:t>            - Numerical</a:t>
            </a:r>
          </a:p>
          <a:p>
            <a:pPr>
              <a:buNone/>
            </a:pPr>
            <a:r>
              <a:rPr lang="en-IN" dirty="0"/>
              <a:t>            - Categorical</a:t>
            </a:r>
          </a:p>
          <a:p>
            <a:pPr lvl="1"/>
            <a:r>
              <a:rPr lang="en-IN" dirty="0"/>
              <a:t>Multivariate Analysis</a:t>
            </a:r>
          </a:p>
          <a:p>
            <a:pPr>
              <a:buNone/>
            </a:pPr>
            <a:r>
              <a:rPr lang="en-IN" dirty="0"/>
              <a:t>            - Visualising Numerical - Numerical Variables</a:t>
            </a:r>
          </a:p>
          <a:p>
            <a:pPr>
              <a:buNone/>
            </a:pPr>
            <a:r>
              <a:rPr lang="en-IN" dirty="0"/>
              <a:t>            - Visualising Categorical- Categorical Variables</a:t>
            </a:r>
          </a:p>
          <a:p>
            <a:pPr>
              <a:buNone/>
            </a:pPr>
            <a:r>
              <a:rPr lang="en-IN" dirty="0"/>
              <a:t>            - Visualising Numerical - Categorical Variables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406640" cy="1356360"/>
          </a:xfrm>
        </p:spPr>
        <p:txBody>
          <a:bodyPr>
            <a:normAutofit/>
          </a:bodyPr>
          <a:lstStyle/>
          <a:p>
            <a:r>
              <a:rPr lang="en-IN" sz="3200" dirty="0"/>
              <a:t>Steps to make the model(data preparation)</a:t>
            </a:r>
          </a:p>
        </p:txBody>
      </p:sp>
      <p:sp>
        <p:nvSpPr>
          <p:cNvPr id="3" name="Content Placeholder 2"/>
          <p:cNvSpPr>
            <a:spLocks noGrp="1"/>
          </p:cNvSpPr>
          <p:nvPr>
            <p:ph idx="1"/>
          </p:nvPr>
        </p:nvSpPr>
        <p:spPr>
          <a:xfrm>
            <a:off x="251520" y="2348880"/>
            <a:ext cx="8640960" cy="4104456"/>
          </a:xfrm>
        </p:spPr>
        <p:txBody>
          <a:bodyPr>
            <a:normAutofit fontScale="92500" lnSpcReduction="20000"/>
          </a:bodyPr>
          <a:lstStyle/>
          <a:p>
            <a:r>
              <a:rPr lang="en-IN" dirty="0"/>
              <a:t>Data preparation</a:t>
            </a:r>
          </a:p>
          <a:p>
            <a:pPr lvl="1"/>
            <a:r>
              <a:rPr lang="en-IN" dirty="0"/>
              <a:t> Derive new features</a:t>
            </a:r>
          </a:p>
          <a:p>
            <a:pPr lvl="1"/>
            <a:r>
              <a:rPr lang="en-IN" dirty="0"/>
              <a:t>Conducting appropriate exploratory analysis to extract useful INSIGHTS (whether directly useful for business or for eventual modelling/feature engineering).</a:t>
            </a:r>
          </a:p>
          <a:p>
            <a:pPr lvl="1"/>
            <a:r>
              <a:rPr lang="en-IN" dirty="0"/>
              <a:t>Cost Benefit Analysis(part 1)</a:t>
            </a:r>
          </a:p>
          <a:p>
            <a:pPr lvl="1"/>
            <a:r>
              <a:rPr lang="en-IN" dirty="0"/>
              <a:t>Check Correlation</a:t>
            </a:r>
          </a:p>
          <a:p>
            <a:pPr lvl="1"/>
            <a:r>
              <a:rPr lang="en-IN" dirty="0"/>
              <a:t> Drop features which are not seems to be useful for model as correlation is high</a:t>
            </a:r>
          </a:p>
          <a:p>
            <a:pPr lvl="1"/>
            <a:r>
              <a:rPr lang="en-IN" dirty="0"/>
              <a:t>Creating Dummy for few variables and using Label encoding for few variables</a:t>
            </a:r>
          </a:p>
          <a:p>
            <a:pPr lvl="1"/>
            <a:r>
              <a:rPr lang="en-IN" dirty="0"/>
              <a:t>Splitting the Data into X &amp; y</a:t>
            </a:r>
          </a:p>
          <a:p>
            <a:pPr lvl="1"/>
            <a:r>
              <a:rPr lang="en-IN" dirty="0"/>
              <a:t>Test-Train Split</a:t>
            </a:r>
          </a:p>
          <a:p>
            <a:pPr lvl="1"/>
            <a:r>
              <a:rPr lang="en-IN" dirty="0"/>
              <a:t>Checking for Class imbalance in Train &amp; Test and treating it </a:t>
            </a:r>
          </a:p>
          <a:p>
            <a:pPr lvl="1">
              <a:buNone/>
            </a:pPr>
            <a:r>
              <a:rPr lang="en-IN" dirty="0"/>
              <a:t>     - SMOTE</a:t>
            </a:r>
          </a:p>
          <a:p>
            <a:pPr>
              <a:buNone/>
            </a:pPr>
            <a:r>
              <a:rPr lang="en-IN" dirty="0"/>
              <a:t>            - ADASYN</a:t>
            </a:r>
          </a:p>
          <a:p>
            <a:pPr>
              <a:buNone/>
            </a:pPr>
            <a:r>
              <a:rPr lang="en-IN" dirty="0"/>
              <a:t>             </a:t>
            </a:r>
          </a:p>
          <a:p>
            <a:endParaRPr lang="en-IN" dirty="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406640" cy="1356360"/>
          </a:xfrm>
        </p:spPr>
        <p:txBody>
          <a:bodyPr>
            <a:normAutofit/>
          </a:bodyPr>
          <a:lstStyle/>
          <a:p>
            <a:r>
              <a:rPr lang="en-IN" sz="3600" dirty="0"/>
              <a:t>Steps to make the model(Modelling)</a:t>
            </a:r>
          </a:p>
        </p:txBody>
      </p:sp>
      <p:sp>
        <p:nvSpPr>
          <p:cNvPr id="3" name="Content Placeholder 2"/>
          <p:cNvSpPr>
            <a:spLocks noGrp="1"/>
          </p:cNvSpPr>
          <p:nvPr>
            <p:ph idx="1"/>
          </p:nvPr>
        </p:nvSpPr>
        <p:spPr>
          <a:xfrm>
            <a:off x="467544" y="2057400"/>
            <a:ext cx="7404653" cy="4038600"/>
          </a:xfrm>
        </p:spPr>
        <p:txBody>
          <a:bodyPr>
            <a:normAutofit fontScale="92500" lnSpcReduction="20000"/>
          </a:bodyPr>
          <a:lstStyle/>
          <a:p>
            <a:r>
              <a:rPr lang="en-IN" dirty="0"/>
              <a:t>Model 1: Decision Tree</a:t>
            </a:r>
          </a:p>
          <a:p>
            <a:pPr>
              <a:buNone/>
            </a:pPr>
            <a:r>
              <a:rPr lang="en-IN" dirty="0"/>
              <a:t>        - Decision Tree  (Default </a:t>
            </a:r>
            <a:r>
              <a:rPr lang="en-IN" dirty="0" err="1"/>
              <a:t>Hyperparameters</a:t>
            </a:r>
            <a:r>
              <a:rPr lang="en-IN" dirty="0"/>
              <a:t> for both SMOTE and ADASYN)</a:t>
            </a:r>
          </a:p>
          <a:p>
            <a:pPr>
              <a:buNone/>
            </a:pPr>
            <a:r>
              <a:rPr lang="en-IN" dirty="0"/>
              <a:t>        - Decision Tree  (</a:t>
            </a:r>
            <a:r>
              <a:rPr lang="en-IN" dirty="0" err="1"/>
              <a:t>Hyperparameter</a:t>
            </a:r>
            <a:r>
              <a:rPr lang="en-IN" dirty="0"/>
              <a:t> Tuning for SMOTE)</a:t>
            </a:r>
          </a:p>
          <a:p>
            <a:r>
              <a:rPr lang="en-IN" dirty="0"/>
              <a:t>    - Model 2: Random Forest</a:t>
            </a:r>
          </a:p>
          <a:p>
            <a:pPr>
              <a:buNone/>
            </a:pPr>
            <a:r>
              <a:rPr lang="en-IN" dirty="0"/>
              <a:t>        - Random Forest (Default </a:t>
            </a:r>
            <a:r>
              <a:rPr lang="en-IN" dirty="0" err="1"/>
              <a:t>Hyperparameters</a:t>
            </a:r>
            <a:r>
              <a:rPr lang="en-IN" dirty="0"/>
              <a:t> for both SMOTE and ADASYN)</a:t>
            </a:r>
          </a:p>
          <a:p>
            <a:pPr>
              <a:buNone/>
            </a:pPr>
            <a:r>
              <a:rPr lang="en-IN" dirty="0"/>
              <a:t>        - Random Forest (</a:t>
            </a:r>
            <a:r>
              <a:rPr lang="en-IN" dirty="0" err="1"/>
              <a:t>Hyperparameters</a:t>
            </a:r>
            <a:r>
              <a:rPr lang="en-IN" dirty="0"/>
              <a:t> Tuning for SMOTE)</a:t>
            </a:r>
          </a:p>
          <a:p>
            <a:r>
              <a:rPr lang="en-IN" dirty="0"/>
              <a:t>    - Model 3: </a:t>
            </a:r>
            <a:r>
              <a:rPr lang="en-IN" dirty="0" err="1"/>
              <a:t>XGBoost</a:t>
            </a:r>
            <a:r>
              <a:rPr lang="en-IN" dirty="0"/>
              <a:t> </a:t>
            </a:r>
          </a:p>
          <a:p>
            <a:pPr>
              <a:buNone/>
            </a:pPr>
            <a:r>
              <a:rPr lang="en-IN" dirty="0"/>
              <a:t>        - </a:t>
            </a:r>
            <a:r>
              <a:rPr lang="en-IN" dirty="0" err="1"/>
              <a:t>XGBoost</a:t>
            </a:r>
            <a:r>
              <a:rPr lang="en-IN" dirty="0"/>
              <a:t> (Default </a:t>
            </a:r>
            <a:r>
              <a:rPr lang="en-IN" dirty="0" err="1"/>
              <a:t>Hyperparameters</a:t>
            </a:r>
            <a:r>
              <a:rPr lang="en-IN" dirty="0"/>
              <a:t> for both SMOTE and ADASYN)</a:t>
            </a:r>
          </a:p>
          <a:p>
            <a:pPr>
              <a:buNone/>
            </a:pPr>
            <a:r>
              <a:rPr lang="en-IN" dirty="0"/>
              <a:t>        - </a:t>
            </a:r>
            <a:r>
              <a:rPr lang="en-IN" dirty="0" err="1"/>
              <a:t>XGBoost</a:t>
            </a:r>
            <a:r>
              <a:rPr lang="en-IN" dirty="0"/>
              <a:t> (</a:t>
            </a:r>
            <a:r>
              <a:rPr lang="en-IN" dirty="0" err="1"/>
              <a:t>Hyperparameters</a:t>
            </a:r>
            <a:r>
              <a:rPr lang="en-IN" dirty="0"/>
              <a:t> Tuning for SMOTE)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187</TotalTime>
  <Words>1289</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Aloevera Display Bold</vt:lpstr>
      <vt:lpstr>Calibri</vt:lpstr>
      <vt:lpstr>Calibri Light</vt:lpstr>
      <vt:lpstr>Retrospect</vt:lpstr>
      <vt:lpstr>CREDIT CARD FRAUD DETECTION - CAPSTONE</vt:lpstr>
      <vt:lpstr> Index</vt:lpstr>
      <vt:lpstr>Objective</vt:lpstr>
      <vt:lpstr>Background: Business understanding</vt:lpstr>
      <vt:lpstr>Root cause analysis</vt:lpstr>
      <vt:lpstr>Steps to make the model (EDA)</vt:lpstr>
      <vt:lpstr>Steps to make the model (Visualization)</vt:lpstr>
      <vt:lpstr>Steps to make the model(data preparation)</vt:lpstr>
      <vt:lpstr>Steps to make the model(Modelling)</vt:lpstr>
      <vt:lpstr>Key insights</vt:lpstr>
      <vt:lpstr>Key insights</vt:lpstr>
      <vt:lpstr>Key insights</vt:lpstr>
      <vt:lpstr>Key insights</vt:lpstr>
      <vt:lpstr>Key insights</vt:lpstr>
      <vt:lpstr>Key insights</vt:lpstr>
      <vt:lpstr>Key insights</vt:lpstr>
      <vt:lpstr>Cost Benefit Analysis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 Capstone</dc:title>
  <dc:creator>vimal</dc:creator>
  <cp:lastModifiedBy>Rushabh Patel</cp:lastModifiedBy>
  <cp:revision>51</cp:revision>
  <dcterms:created xsi:type="dcterms:W3CDTF">2024-09-15T12:59:34Z</dcterms:created>
  <dcterms:modified xsi:type="dcterms:W3CDTF">2024-10-04T17:30:44Z</dcterms:modified>
</cp:coreProperties>
</file>