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02" y="634111"/>
            <a:ext cx="1067879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8970" y="3428365"/>
            <a:ext cx="8354059" cy="149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602" y="2177414"/>
            <a:ext cx="10678794" cy="432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73740" y="171450"/>
            <a:ext cx="4214164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94659" y="3948048"/>
            <a:ext cx="5554345" cy="198691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7620">
              <a:lnSpc>
                <a:spcPct val="100000"/>
              </a:lnSpc>
              <a:spcBef>
                <a:spcPts val="130"/>
              </a:spcBef>
            </a:pPr>
            <a:r>
              <a:rPr dirty="0" sz="3200" spc="-15">
                <a:latin typeface="Trebuchet MS"/>
                <a:cs typeface="Trebuchet MS"/>
              </a:rPr>
              <a:t>Presented </a:t>
            </a:r>
            <a:r>
              <a:rPr dirty="0" sz="3200" spc="5">
                <a:latin typeface="Trebuchet MS"/>
                <a:cs typeface="Trebuchet MS"/>
              </a:rPr>
              <a:t>by: </a:t>
            </a:r>
            <a:r>
              <a:rPr dirty="0" sz="3200" spc="20">
                <a:latin typeface="Trebuchet MS"/>
                <a:cs typeface="Trebuchet MS"/>
              </a:rPr>
              <a:t>1.Naman</a:t>
            </a:r>
            <a:r>
              <a:rPr dirty="0" sz="3200" spc="-250">
                <a:latin typeface="Trebuchet MS"/>
                <a:cs typeface="Trebuchet MS"/>
              </a:rPr>
              <a:t> </a:t>
            </a:r>
            <a:r>
              <a:rPr dirty="0" sz="3200" spc="10">
                <a:latin typeface="Trebuchet MS"/>
                <a:cs typeface="Trebuchet MS"/>
              </a:rPr>
              <a:t>Bakshi</a:t>
            </a:r>
            <a:endParaRPr sz="3200">
              <a:latin typeface="Trebuchet MS"/>
              <a:cs typeface="Trebuchet MS"/>
            </a:endParaRPr>
          </a:p>
          <a:p>
            <a:pPr algn="r" marL="2538095" marR="5080" indent="-142875">
              <a:lnSpc>
                <a:spcPct val="100000"/>
              </a:lnSpc>
              <a:spcBef>
                <a:spcPts val="65"/>
              </a:spcBef>
            </a:pPr>
            <a:r>
              <a:rPr dirty="0" sz="3200" spc="20">
                <a:latin typeface="Trebuchet MS"/>
                <a:cs typeface="Trebuchet MS"/>
              </a:rPr>
              <a:t>2.Abhay</a:t>
            </a:r>
            <a:r>
              <a:rPr dirty="0" sz="3200" spc="-235">
                <a:latin typeface="Trebuchet MS"/>
                <a:cs typeface="Trebuchet MS"/>
              </a:rPr>
              <a:t> </a:t>
            </a:r>
            <a:r>
              <a:rPr dirty="0" sz="3200" spc="25">
                <a:latin typeface="Trebuchet MS"/>
                <a:cs typeface="Trebuchet MS"/>
              </a:rPr>
              <a:t>Khajuria </a:t>
            </a:r>
            <a:r>
              <a:rPr dirty="0" sz="3200" spc="5">
                <a:latin typeface="Trebuchet MS"/>
                <a:cs typeface="Trebuchet MS"/>
              </a:rPr>
              <a:t> </a:t>
            </a:r>
            <a:r>
              <a:rPr dirty="0" sz="3200" spc="15">
                <a:latin typeface="Trebuchet MS"/>
                <a:cs typeface="Trebuchet MS"/>
              </a:rPr>
              <a:t>3.Hardeep</a:t>
            </a:r>
            <a:r>
              <a:rPr dirty="0" sz="3200" spc="-215">
                <a:latin typeface="Trebuchet MS"/>
                <a:cs typeface="Trebuchet MS"/>
              </a:rPr>
              <a:t> </a:t>
            </a:r>
            <a:r>
              <a:rPr dirty="0" sz="3200" spc="20">
                <a:latin typeface="Trebuchet MS"/>
                <a:cs typeface="Trebuchet MS"/>
              </a:rPr>
              <a:t>Singh</a:t>
            </a:r>
            <a:endParaRPr sz="3200">
              <a:latin typeface="Trebuchet MS"/>
              <a:cs typeface="Trebuchet MS"/>
            </a:endParaRPr>
          </a:p>
          <a:p>
            <a:pPr algn="r" marR="8255">
              <a:lnSpc>
                <a:spcPts val="3820"/>
              </a:lnSpc>
            </a:pPr>
            <a:r>
              <a:rPr dirty="0" sz="3200" spc="25">
                <a:latin typeface="Trebuchet MS"/>
                <a:cs typeface="Trebuchet MS"/>
              </a:rPr>
              <a:t>4. </a:t>
            </a:r>
            <a:r>
              <a:rPr dirty="0" sz="3200" spc="5">
                <a:latin typeface="Trebuchet MS"/>
                <a:cs typeface="Trebuchet MS"/>
              </a:rPr>
              <a:t>Rishi</a:t>
            </a:r>
            <a:r>
              <a:rPr dirty="0" sz="3200" spc="-240">
                <a:latin typeface="Trebuchet MS"/>
                <a:cs typeface="Trebuchet MS"/>
              </a:rPr>
              <a:t> </a:t>
            </a:r>
            <a:r>
              <a:rPr dirty="0" sz="3200" spc="15">
                <a:latin typeface="Trebuchet MS"/>
                <a:cs typeface="Trebuchet MS"/>
              </a:rPr>
              <a:t>Gupta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602" y="2025395"/>
            <a:ext cx="8129905" cy="37395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000" spc="-55">
                <a:solidFill>
                  <a:srgbClr val="404040"/>
                </a:solidFill>
                <a:latin typeface="Trebuchet MS"/>
                <a:cs typeface="Trebuchet MS"/>
              </a:rPr>
              <a:t>IMPLEMENTATION </a:t>
            </a:r>
            <a:r>
              <a:rPr dirty="0" sz="5000" spc="1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5000" spc="-2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5000" spc="-75">
                <a:solidFill>
                  <a:srgbClr val="404040"/>
                </a:solidFill>
                <a:latin typeface="Trebuchet MS"/>
                <a:cs typeface="Trebuchet MS"/>
              </a:rPr>
              <a:t>PAGING</a:t>
            </a:r>
            <a:endParaRPr sz="5000">
              <a:latin typeface="Trebuchet MS"/>
              <a:cs typeface="Trebuchet MS"/>
            </a:endParaRPr>
          </a:p>
          <a:p>
            <a:pPr marL="12700" marR="1310005">
              <a:lnSpc>
                <a:spcPts val="11640"/>
              </a:lnSpc>
              <a:spcBef>
                <a:spcPts val="1250"/>
              </a:spcBef>
            </a:pPr>
            <a:r>
              <a:rPr dirty="0" sz="5000" spc="15">
                <a:solidFill>
                  <a:srgbClr val="404040"/>
                </a:solidFill>
                <a:latin typeface="Trebuchet MS"/>
                <a:cs typeface="Trebuchet MS"/>
              </a:rPr>
              <a:t>TECHNIQUE OF</a:t>
            </a:r>
            <a:r>
              <a:rPr dirty="0" sz="5000" spc="-2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5000" spc="-30">
                <a:solidFill>
                  <a:srgbClr val="404040"/>
                </a:solidFill>
                <a:latin typeface="Trebuchet MS"/>
                <a:cs typeface="Trebuchet MS"/>
              </a:rPr>
              <a:t>MEMORY  </a:t>
            </a:r>
            <a:r>
              <a:rPr dirty="0" sz="5000" spc="20">
                <a:solidFill>
                  <a:srgbClr val="404040"/>
                </a:solidFill>
                <a:latin typeface="Trebuchet MS"/>
                <a:cs typeface="Trebuchet MS"/>
              </a:rPr>
              <a:t>MANAGEMENT</a:t>
            </a:r>
            <a:endParaRPr sz="5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7190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Introduction: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602" y="2186939"/>
            <a:ext cx="7847965" cy="173736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5080" indent="-343535">
              <a:lnSpc>
                <a:spcPct val="102400"/>
              </a:lnSpc>
              <a:spcBef>
                <a:spcPts val="50"/>
              </a:spcBef>
            </a:pPr>
            <a:r>
              <a:rPr dirty="0" sz="2250" spc="39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dirty="0" sz="2750" spc="-10">
                <a:solidFill>
                  <a:srgbClr val="404040"/>
                </a:solidFill>
                <a:latin typeface="Trebuchet MS"/>
                <a:cs typeface="Trebuchet MS"/>
              </a:rPr>
              <a:t>Paging </a:t>
            </a:r>
            <a:r>
              <a:rPr dirty="0" sz="2750" spc="2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2750" spc="15">
                <a:solidFill>
                  <a:srgbClr val="404040"/>
                </a:solidFill>
                <a:latin typeface="Trebuchet MS"/>
                <a:cs typeface="Trebuchet MS"/>
              </a:rPr>
              <a:t>a memory </a:t>
            </a:r>
            <a:r>
              <a:rPr dirty="0" sz="2750" spc="5">
                <a:solidFill>
                  <a:srgbClr val="404040"/>
                </a:solidFill>
                <a:latin typeface="Trebuchet MS"/>
                <a:cs typeface="Trebuchet MS"/>
              </a:rPr>
              <a:t>management </a:t>
            </a:r>
            <a:r>
              <a:rPr dirty="0" sz="2750" spc="10">
                <a:solidFill>
                  <a:srgbClr val="404040"/>
                </a:solidFill>
                <a:latin typeface="Trebuchet MS"/>
                <a:cs typeface="Trebuchet MS"/>
              </a:rPr>
              <a:t>technique </a:t>
            </a:r>
            <a:r>
              <a:rPr dirty="0" sz="2750" spc="-200">
                <a:solidFill>
                  <a:srgbClr val="404040"/>
                </a:solidFill>
                <a:latin typeface="Trebuchet MS"/>
                <a:cs typeface="Trebuchet MS"/>
              </a:rPr>
              <a:t>for  </a:t>
            </a:r>
            <a:r>
              <a:rPr dirty="0" sz="2750" spc="5">
                <a:solidFill>
                  <a:srgbClr val="404040"/>
                </a:solidFill>
                <a:latin typeface="Trebuchet MS"/>
                <a:cs typeface="Trebuchet MS"/>
              </a:rPr>
              <a:t>retrieving processes </a:t>
            </a:r>
            <a:r>
              <a:rPr dirty="0" sz="2750" spc="1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dirty="0" sz="2750">
                <a:solidFill>
                  <a:srgbClr val="404040"/>
                </a:solidFill>
                <a:latin typeface="Trebuchet MS"/>
                <a:cs typeface="Trebuchet MS"/>
              </a:rPr>
              <a:t>secondary </a:t>
            </a:r>
            <a:r>
              <a:rPr dirty="0" sz="2750" spc="15">
                <a:solidFill>
                  <a:srgbClr val="404040"/>
                </a:solidFill>
                <a:latin typeface="Trebuchet MS"/>
                <a:cs typeface="Trebuchet MS"/>
              </a:rPr>
              <a:t>memory  </a:t>
            </a:r>
            <a:r>
              <a:rPr dirty="0" sz="2750" spc="10">
                <a:solidFill>
                  <a:srgbClr val="404040"/>
                </a:solidFill>
                <a:latin typeface="Trebuchet MS"/>
                <a:cs typeface="Trebuchet MS"/>
              </a:rPr>
              <a:t>storage units </a:t>
            </a:r>
            <a:r>
              <a:rPr dirty="0" sz="2750" spc="-5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dirty="0" sz="2750" spc="10">
                <a:solidFill>
                  <a:srgbClr val="404040"/>
                </a:solidFill>
                <a:latin typeface="Trebuchet MS"/>
                <a:cs typeface="Trebuchet MS"/>
              </a:rPr>
              <a:t>pages </a:t>
            </a:r>
            <a:r>
              <a:rPr dirty="0" sz="2750" spc="-5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2750" spc="5">
                <a:solidFill>
                  <a:srgbClr val="404040"/>
                </a:solidFill>
                <a:latin typeface="Trebuchet MS"/>
                <a:cs typeface="Trebuchet MS"/>
              </a:rPr>
              <a:t>stored </a:t>
            </a:r>
            <a:r>
              <a:rPr dirty="0" sz="2750" spc="25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dirty="0" sz="2750" spc="1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2750" spc="15">
                <a:solidFill>
                  <a:srgbClr val="404040"/>
                </a:solidFill>
                <a:latin typeface="Trebuchet MS"/>
                <a:cs typeface="Trebuchet MS"/>
              </a:rPr>
              <a:t>main  </a:t>
            </a:r>
            <a:r>
              <a:rPr dirty="0" sz="2750" spc="-15">
                <a:solidFill>
                  <a:srgbClr val="404040"/>
                </a:solidFill>
                <a:latin typeface="Trebuchet MS"/>
                <a:cs typeface="Trebuchet MS"/>
              </a:rPr>
              <a:t>memory’s</a:t>
            </a:r>
            <a:r>
              <a:rPr dirty="0" sz="2750" spc="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404040"/>
                </a:solidFill>
                <a:latin typeface="Trebuchet MS"/>
                <a:cs typeface="Trebuchet MS"/>
              </a:rPr>
              <a:t>frame.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21424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35"/>
              <a:t>D</a:t>
            </a:r>
            <a:r>
              <a:rPr dirty="0" sz="3600" spc="-15"/>
              <a:t>e</a:t>
            </a:r>
            <a:r>
              <a:rPr dirty="0" sz="3600" spc="15"/>
              <a:t>f</a:t>
            </a:r>
            <a:r>
              <a:rPr dirty="0" sz="3600" spc="20"/>
              <a:t>i</a:t>
            </a:r>
            <a:r>
              <a:rPr dirty="0" sz="3600" spc="-20"/>
              <a:t>n</a:t>
            </a:r>
            <a:r>
              <a:rPr dirty="0" sz="3600" spc="20"/>
              <a:t>i</a:t>
            </a:r>
            <a:r>
              <a:rPr dirty="0" sz="3600" spc="-5"/>
              <a:t>t</a:t>
            </a:r>
            <a:r>
              <a:rPr dirty="0" sz="3600" spc="15"/>
              <a:t>io</a:t>
            </a:r>
            <a:r>
              <a:rPr dirty="0" sz="3600" spc="-20"/>
              <a:t>n</a:t>
            </a:r>
            <a:r>
              <a:rPr dirty="0" sz="3600"/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602" y="2177414"/>
            <a:ext cx="8441690" cy="1986914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115"/>
              </a:spcBef>
            </a:pPr>
            <a:r>
              <a:rPr dirty="0" sz="2550" spc="445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Paging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a function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memory 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management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where a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computer </a:t>
            </a:r>
            <a:r>
              <a:rPr dirty="0" sz="3200" spc="5">
                <a:solidFill>
                  <a:srgbClr val="404040"/>
                </a:solidFill>
                <a:latin typeface="Trebuchet MS"/>
                <a:cs typeface="Trebuchet MS"/>
              </a:rPr>
              <a:t>will store  </a:t>
            </a:r>
            <a:r>
              <a:rPr dirty="0" sz="3200" spc="3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retrieve </a:t>
            </a:r>
            <a:r>
              <a:rPr dirty="0" sz="3200" spc="2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3200" spc="-30">
                <a:solidFill>
                  <a:srgbClr val="404040"/>
                </a:solidFill>
                <a:latin typeface="Trebuchet MS"/>
                <a:cs typeface="Trebuchet MS"/>
              </a:rPr>
              <a:t>device’s</a:t>
            </a:r>
            <a:r>
              <a:rPr dirty="0" sz="3200" spc="-3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secondary 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storage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3200" spc="20">
                <a:solidFill>
                  <a:srgbClr val="404040"/>
                </a:solidFill>
                <a:latin typeface="Trebuchet MS"/>
                <a:cs typeface="Trebuchet MS"/>
              </a:rPr>
              <a:t>the primary</a:t>
            </a:r>
            <a:r>
              <a:rPr dirty="0" sz="3200" spc="-4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storage.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02" y="634111"/>
            <a:ext cx="823404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">
                <a:latin typeface="Trebuchet MS"/>
                <a:cs typeface="Trebuchet MS"/>
              </a:rPr>
              <a:t>How </a:t>
            </a:r>
            <a:r>
              <a:rPr dirty="0" sz="3600" spc="-30">
                <a:latin typeface="Trebuchet MS"/>
                <a:cs typeface="Trebuchet MS"/>
              </a:rPr>
              <a:t>Paging </a:t>
            </a:r>
            <a:r>
              <a:rPr dirty="0" sz="3600" spc="-15">
                <a:latin typeface="Trebuchet MS"/>
                <a:cs typeface="Trebuchet MS"/>
              </a:rPr>
              <a:t>Is </a:t>
            </a:r>
            <a:r>
              <a:rPr dirty="0" sz="3600" spc="-10">
                <a:latin typeface="Trebuchet MS"/>
                <a:cs typeface="Trebuchet MS"/>
              </a:rPr>
              <a:t>Done </a:t>
            </a:r>
            <a:r>
              <a:rPr dirty="0" sz="3600" spc="-15">
                <a:latin typeface="Trebuchet MS"/>
                <a:cs typeface="Trebuchet MS"/>
              </a:rPr>
              <a:t>In </a:t>
            </a:r>
            <a:r>
              <a:rPr dirty="0" sz="3600" spc="-5">
                <a:latin typeface="Trebuchet MS"/>
                <a:cs typeface="Trebuchet MS"/>
              </a:rPr>
              <a:t>Operating</a:t>
            </a:r>
            <a:r>
              <a:rPr dirty="0" sz="3600" spc="15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System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602" y="2187193"/>
            <a:ext cx="8201659" cy="16719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marR="5080" indent="-343535">
              <a:lnSpc>
                <a:spcPct val="99900"/>
              </a:lnSpc>
              <a:spcBef>
                <a:spcPts val="110"/>
              </a:spcBef>
            </a:pPr>
            <a:r>
              <a:rPr dirty="0" sz="2850" spc="75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dirty="0" sz="3600" spc="75">
                <a:solidFill>
                  <a:srgbClr val="404040"/>
                </a:solidFill>
                <a:latin typeface="Trebuchet MS"/>
                <a:cs typeface="Trebuchet MS"/>
              </a:rPr>
              <a:t>Paging </a:t>
            </a:r>
            <a:r>
              <a:rPr dirty="0" sz="3600" spc="5">
                <a:solidFill>
                  <a:srgbClr val="404040"/>
                </a:solidFill>
                <a:latin typeface="Trebuchet MS"/>
                <a:cs typeface="Trebuchet MS"/>
              </a:rPr>
              <a:t>works by writing </a:t>
            </a:r>
            <a:r>
              <a:rPr dirty="0" sz="3600" spc="-5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dirty="0" sz="3600">
                <a:solidFill>
                  <a:srgbClr val="404040"/>
                </a:solidFill>
                <a:latin typeface="Trebuchet MS"/>
                <a:cs typeface="Trebuchet MS"/>
              </a:rPr>
              <a:t>to, </a:t>
            </a:r>
            <a:r>
              <a:rPr dirty="0" sz="3600" spc="-15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dirty="0" sz="3600">
                <a:solidFill>
                  <a:srgbClr val="404040"/>
                </a:solidFill>
                <a:latin typeface="Trebuchet MS"/>
                <a:cs typeface="Trebuchet MS"/>
              </a:rPr>
              <a:t>reading </a:t>
            </a:r>
            <a:r>
              <a:rPr dirty="0" sz="3600" spc="5">
                <a:solidFill>
                  <a:srgbClr val="404040"/>
                </a:solidFill>
                <a:latin typeface="Trebuchet MS"/>
                <a:cs typeface="Trebuchet MS"/>
              </a:rPr>
              <a:t>it from, </a:t>
            </a:r>
            <a:r>
              <a:rPr dirty="0" sz="3600" spc="-5">
                <a:solidFill>
                  <a:srgbClr val="404040"/>
                </a:solidFill>
                <a:latin typeface="Trebuchet MS"/>
                <a:cs typeface="Trebuchet MS"/>
              </a:rPr>
              <a:t>secondary storage</a:t>
            </a:r>
            <a:r>
              <a:rPr dirty="0" sz="36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600" spc="10">
                <a:solidFill>
                  <a:srgbClr val="404040"/>
                </a:solidFill>
                <a:latin typeface="Trebuchet MS"/>
                <a:cs typeface="Trebuchet MS"/>
              </a:rPr>
              <a:t>for  </a:t>
            </a:r>
            <a:r>
              <a:rPr dirty="0" sz="3600" spc="-2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dirty="0" sz="3600" spc="5">
                <a:solidFill>
                  <a:srgbClr val="404040"/>
                </a:solidFill>
                <a:latin typeface="Trebuchet MS"/>
                <a:cs typeface="Trebuchet MS"/>
              </a:rPr>
              <a:t>in primary</a:t>
            </a:r>
            <a:r>
              <a:rPr dirty="0" sz="36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600" spc="-10">
                <a:solidFill>
                  <a:srgbClr val="404040"/>
                </a:solidFill>
                <a:latin typeface="Trebuchet MS"/>
                <a:cs typeface="Trebuchet MS"/>
              </a:rPr>
              <a:t>storage.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11555"/>
            <a:ext cx="315849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5"/>
              <a:t>FLOW </a:t>
            </a:r>
            <a:r>
              <a:rPr dirty="0" sz="3600" spc="-35"/>
              <a:t>CHART</a:t>
            </a:r>
            <a:r>
              <a:rPr dirty="0" sz="3600" spc="-55"/>
              <a:t> </a:t>
            </a:r>
            <a:r>
              <a:rPr dirty="0" sz="3600" spc="10"/>
              <a:t>:-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14425" y="1143000"/>
            <a:ext cx="7791450" cy="522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833995" cy="1118235"/>
          </a:xfrm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80"/>
              </a:spcBef>
            </a:pPr>
            <a:r>
              <a:rPr dirty="0" sz="3600" spc="-5"/>
              <a:t>Advantages </a:t>
            </a:r>
            <a:r>
              <a:rPr dirty="0" sz="3600" spc="5"/>
              <a:t>of </a:t>
            </a:r>
            <a:r>
              <a:rPr dirty="0" sz="3600" spc="-15"/>
              <a:t>Pagination </a:t>
            </a:r>
            <a:r>
              <a:rPr dirty="0" sz="3600" spc="-55"/>
              <a:t>Technique </a:t>
            </a:r>
            <a:r>
              <a:rPr dirty="0" sz="3600"/>
              <a:t>&amp;  Memory</a:t>
            </a:r>
            <a:r>
              <a:rPr dirty="0" sz="3600" spc="-20"/>
              <a:t> </a:t>
            </a:r>
            <a:r>
              <a:rPr dirty="0" sz="3600" spc="-10"/>
              <a:t>Management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602" y="2049526"/>
            <a:ext cx="8252459" cy="249618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2550" spc="445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dirty="0" sz="2550" spc="-26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1.</a:t>
            </a:r>
            <a:r>
              <a:rPr dirty="0" sz="3200" spc="-2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Allocating</a:t>
            </a:r>
            <a:r>
              <a:rPr dirty="0" sz="32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memory</a:t>
            </a:r>
            <a:r>
              <a:rPr dirty="0" sz="32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32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easy</a:t>
            </a:r>
            <a:r>
              <a:rPr dirty="0" sz="32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3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32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cheap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550" spc="44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dirty="0" sz="2550" spc="-26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2.</a:t>
            </a:r>
            <a:r>
              <a:rPr dirty="0" sz="32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15">
                <a:solidFill>
                  <a:srgbClr val="404040"/>
                </a:solidFill>
                <a:latin typeface="Trebuchet MS"/>
                <a:cs typeface="Trebuchet MS"/>
              </a:rPr>
              <a:t>Pages</a:t>
            </a:r>
            <a:r>
              <a:rPr dirty="0" sz="32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dirty="0" sz="32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mapped</a:t>
            </a:r>
            <a:r>
              <a:rPr dirty="0" sz="32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appropriately</a:t>
            </a:r>
            <a:r>
              <a:rPr dirty="0" sz="3200" spc="-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75">
                <a:solidFill>
                  <a:srgbClr val="404040"/>
                </a:solidFill>
                <a:latin typeface="Trebuchet MS"/>
                <a:cs typeface="Trebuchet MS"/>
              </a:rPr>
              <a:t>anyway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2550" spc="44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dirty="0" sz="2550" spc="-47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3. More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efficient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swapping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550" spc="445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dirty="0" sz="2550" spc="-254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4.</a:t>
            </a:r>
            <a:r>
              <a:rPr dirty="0" sz="3200" spc="-2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Allows</a:t>
            </a:r>
            <a:r>
              <a:rPr dirty="0" sz="32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404040"/>
                </a:solidFill>
                <a:latin typeface="Trebuchet MS"/>
                <a:cs typeface="Trebuchet MS"/>
              </a:rPr>
              <a:t>demand</a:t>
            </a:r>
            <a:r>
              <a:rPr dirty="0" sz="32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404040"/>
                </a:solidFill>
                <a:latin typeface="Trebuchet MS"/>
                <a:cs typeface="Trebuchet MS"/>
              </a:rPr>
              <a:t>paging</a:t>
            </a:r>
            <a:r>
              <a:rPr dirty="0" sz="32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3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32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prepaging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586345" cy="1118235"/>
          </a:xfrm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80"/>
              </a:spcBef>
            </a:pPr>
            <a:r>
              <a:rPr dirty="0" sz="3600" spc="-10"/>
              <a:t>Disadvantages </a:t>
            </a:r>
            <a:r>
              <a:rPr dirty="0" sz="3600" spc="5"/>
              <a:t>of </a:t>
            </a:r>
            <a:r>
              <a:rPr dirty="0" sz="3600" spc="-30"/>
              <a:t>Paging </a:t>
            </a:r>
            <a:r>
              <a:rPr dirty="0" sz="3600" spc="-55"/>
              <a:t>Technique </a:t>
            </a:r>
            <a:r>
              <a:rPr dirty="0" sz="3600"/>
              <a:t>&amp;  Memory</a:t>
            </a:r>
            <a:r>
              <a:rPr dirty="0" sz="3600" spc="-20"/>
              <a:t> </a:t>
            </a:r>
            <a:r>
              <a:rPr dirty="0" sz="3600" spc="-10"/>
              <a:t>Management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602" y="2177414"/>
            <a:ext cx="8427085" cy="432371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55600" marR="5080" indent="-343535">
              <a:lnSpc>
                <a:spcPct val="101699"/>
              </a:lnSpc>
              <a:spcBef>
                <a:spcPts val="65"/>
              </a:spcBef>
            </a:pPr>
            <a:r>
              <a:rPr dirty="0" sz="2550" spc="445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dirty="0" sz="2550" spc="-254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1.</a:t>
            </a:r>
            <a:r>
              <a:rPr dirty="0" sz="32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404040"/>
                </a:solidFill>
                <a:latin typeface="Trebuchet MS"/>
                <a:cs typeface="Trebuchet MS"/>
              </a:rPr>
              <a:t>Internal</a:t>
            </a:r>
            <a:r>
              <a:rPr dirty="0" sz="32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fragmentation</a:t>
            </a:r>
            <a:r>
              <a:rPr dirty="0" sz="3200" spc="-1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32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404040"/>
                </a:solidFill>
                <a:latin typeface="Trebuchet MS"/>
                <a:cs typeface="Trebuchet MS"/>
              </a:rPr>
              <a:t>caused</a:t>
            </a:r>
            <a:r>
              <a:rPr dirty="0" sz="32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32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135">
                <a:solidFill>
                  <a:srgbClr val="404040"/>
                </a:solidFill>
                <a:latin typeface="Trebuchet MS"/>
                <a:cs typeface="Trebuchet MS"/>
              </a:rPr>
              <a:t>older  </a:t>
            </a:r>
            <a:r>
              <a:rPr dirty="0" sz="3200" spc="-5">
                <a:solidFill>
                  <a:srgbClr val="404040"/>
                </a:solidFill>
                <a:latin typeface="Trebuchet MS"/>
                <a:cs typeface="Trebuchet MS"/>
              </a:rPr>
              <a:t>systems.</a:t>
            </a:r>
            <a:endParaRPr sz="3200">
              <a:latin typeface="Trebuchet MS"/>
              <a:cs typeface="Trebuchet MS"/>
            </a:endParaRPr>
          </a:p>
          <a:p>
            <a:pPr marL="355600" marR="1092200" indent="-343535">
              <a:lnSpc>
                <a:spcPct val="100000"/>
              </a:lnSpc>
              <a:spcBef>
                <a:spcPts val="965"/>
              </a:spcBef>
            </a:pPr>
            <a:r>
              <a:rPr dirty="0" sz="2550" spc="445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dirty="0" sz="2550" spc="-26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2.</a:t>
            </a:r>
            <a:r>
              <a:rPr dirty="0" sz="32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32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memory</a:t>
            </a:r>
            <a:r>
              <a:rPr dirty="0" sz="32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404040"/>
                </a:solidFill>
                <a:latin typeface="Trebuchet MS"/>
                <a:cs typeface="Trebuchet MS"/>
              </a:rPr>
              <a:t>lookup</a:t>
            </a:r>
            <a:r>
              <a:rPr dirty="0" sz="32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dirty="0" sz="3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32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dirty="0" sz="32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360">
                <a:solidFill>
                  <a:srgbClr val="404040"/>
                </a:solidFill>
                <a:latin typeface="Trebuchet MS"/>
                <a:cs typeface="Trebuchet MS"/>
              </a:rPr>
              <a:t>in  </a:t>
            </a:r>
            <a:r>
              <a:rPr dirty="0" sz="3200" spc="20">
                <a:solidFill>
                  <a:srgbClr val="404040"/>
                </a:solidFill>
                <a:latin typeface="Trebuchet MS"/>
                <a:cs typeface="Trebuchet MS"/>
              </a:rPr>
              <a:t>paging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compared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3200" spc="-3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segmentation.</a:t>
            </a:r>
            <a:endParaRPr sz="3200">
              <a:latin typeface="Trebuchet MS"/>
              <a:cs typeface="Trebuchet MS"/>
            </a:endParaRPr>
          </a:p>
          <a:p>
            <a:pPr marL="355600" marR="511809" indent="-343535">
              <a:lnSpc>
                <a:spcPct val="100000"/>
              </a:lnSpc>
              <a:spcBef>
                <a:spcPts val="1035"/>
              </a:spcBef>
            </a:pPr>
            <a:r>
              <a:rPr dirty="0" sz="2550" spc="44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dirty="0" sz="2550" spc="-26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3.</a:t>
            </a:r>
            <a:r>
              <a:rPr dirty="0" sz="3200" spc="-2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Additional</a:t>
            </a:r>
            <a:r>
              <a:rPr dirty="0" sz="32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404040"/>
                </a:solidFill>
                <a:latin typeface="Trebuchet MS"/>
                <a:cs typeface="Trebuchet MS"/>
              </a:rPr>
              <a:t>memory</a:t>
            </a:r>
            <a:r>
              <a:rPr dirty="0" sz="3200" spc="-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32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consumed</a:t>
            </a:r>
            <a:r>
              <a:rPr dirty="0" sz="32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dirty="0" sz="32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215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page</a:t>
            </a:r>
            <a:r>
              <a:rPr dirty="0" sz="32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404040"/>
                </a:solidFill>
                <a:latin typeface="Trebuchet MS"/>
                <a:cs typeface="Trebuchet MS"/>
              </a:rPr>
              <a:t>tables.</a:t>
            </a:r>
            <a:endParaRPr sz="3200">
              <a:latin typeface="Trebuchet MS"/>
              <a:cs typeface="Trebuchet MS"/>
            </a:endParaRPr>
          </a:p>
          <a:p>
            <a:pPr marL="355600" marR="805180" indent="-343535">
              <a:lnSpc>
                <a:spcPts val="3829"/>
              </a:lnSpc>
              <a:spcBef>
                <a:spcPts val="1165"/>
              </a:spcBef>
            </a:pPr>
            <a:r>
              <a:rPr dirty="0" sz="2550" spc="44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dirty="0" sz="2550" spc="-254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dirty="0" sz="3200" spc="25">
                <a:solidFill>
                  <a:srgbClr val="404040"/>
                </a:solidFill>
                <a:latin typeface="Trebuchet MS"/>
                <a:cs typeface="Trebuchet MS"/>
              </a:rPr>
              <a:t>4.</a:t>
            </a:r>
            <a:r>
              <a:rPr dirty="0" sz="32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Multi-level</a:t>
            </a:r>
            <a:r>
              <a:rPr dirty="0" sz="32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404040"/>
                </a:solidFill>
                <a:latin typeface="Trebuchet MS"/>
                <a:cs typeface="Trebuchet MS"/>
              </a:rPr>
              <a:t>paging</a:t>
            </a:r>
            <a:r>
              <a:rPr dirty="0" sz="3200" spc="-1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dirty="0" sz="32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404040"/>
                </a:solidFill>
                <a:latin typeface="Trebuchet MS"/>
                <a:cs typeface="Trebuchet MS"/>
              </a:rPr>
              <a:t>cause</a:t>
            </a:r>
            <a:r>
              <a:rPr dirty="0" sz="32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200" spc="-100">
                <a:solidFill>
                  <a:srgbClr val="404040"/>
                </a:solidFill>
                <a:latin typeface="Trebuchet MS"/>
                <a:cs typeface="Trebuchet MS"/>
              </a:rPr>
              <a:t>memory  </a:t>
            </a:r>
            <a:r>
              <a:rPr dirty="0" sz="3200">
                <a:solidFill>
                  <a:srgbClr val="404040"/>
                </a:solidFill>
                <a:latin typeface="Trebuchet MS"/>
                <a:cs typeface="Trebuchet MS"/>
              </a:rPr>
              <a:t>reference.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970" y="3428365"/>
            <a:ext cx="5185410" cy="14909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7650" spc="1345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dirty="0" spc="-20"/>
              <a:t>T</a:t>
            </a:r>
            <a:r>
              <a:rPr dirty="0"/>
              <a:t>H</a:t>
            </a:r>
            <a:r>
              <a:rPr dirty="0" spc="40"/>
              <a:t>A</a:t>
            </a:r>
            <a:r>
              <a:rPr dirty="0"/>
              <a:t>N</a:t>
            </a:r>
            <a:r>
              <a:rPr dirty="0" spc="30"/>
              <a:t>K</a:t>
            </a:r>
            <a:r>
              <a:rPr dirty="0" spc="5"/>
              <a:t>S</a:t>
            </a:r>
            <a:endParaRPr sz="7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2022-12-21T13:03:48Z</dcterms:created>
  <dcterms:modified xsi:type="dcterms:W3CDTF">2022-12-21T13:03:48Z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2022-12-21T00:00:00Z</vt:filetime>
  </property>
  <property fmtid="{D5CDD505-2E9C-101B-9397-08002B2CF9AE}" pid="3" name="LastSaved">
    <vt:filetime>2022-12-21T00:00:00Z</vt:filetime>
  </property>
</Properties>
</file>