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4"/>
  </p:notesMasterIdLst>
  <p:sldIdLst>
    <p:sldId id="262" r:id="rId2"/>
    <p:sldId id="265" r:id="rId3"/>
    <p:sldId id="266" r:id="rId4"/>
    <p:sldId id="268" r:id="rId5"/>
    <p:sldId id="269" r:id="rId6"/>
    <p:sldId id="270" r:id="rId7"/>
    <p:sldId id="271" r:id="rId8"/>
    <p:sldId id="274" r:id="rId9"/>
    <p:sldId id="261" r:id="rId10"/>
    <p:sldId id="258" r:id="rId11"/>
    <p:sldId id="290" r:id="rId12"/>
    <p:sldId id="280" r:id="rId13"/>
    <p:sldId id="287" r:id="rId14"/>
    <p:sldId id="288" r:id="rId15"/>
    <p:sldId id="289" r:id="rId16"/>
    <p:sldId id="286" r:id="rId17"/>
    <p:sldId id="281" r:id="rId18"/>
    <p:sldId id="282" r:id="rId19"/>
    <p:sldId id="283" r:id="rId20"/>
    <p:sldId id="291" r:id="rId21"/>
    <p:sldId id="284" r:id="rId22"/>
    <p:sldId id="26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initials="G" lastIdx="1" clrIdx="0">
    <p:extLst>
      <p:ext uri="{19B8F6BF-5375-455C-9EA6-DF929625EA0E}">
        <p15:presenceInfo xmlns:p15="http://schemas.microsoft.com/office/powerpoint/2012/main" xmlns="" userId="Gues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894" y="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151A3A-3A02-4E98-B32A-110E51C31639}" type="datetimeFigureOut">
              <a:rPr lang="en-US" smtClean="0"/>
              <a:t>1/18/2015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E04275-48D6-4C59-93E8-D5A0A887900E}" type="slidenum">
              <a:rPr lang="en-US" smtClean="0"/>
              <a:t>‹#›</a:t>
            </a:fld>
            <a:endParaRPr lang="en-US"/>
          </a:p>
        </p:txBody>
      </p:sp>
    </p:spTree>
    <p:extLst>
      <p:ext uri="{BB962C8B-B14F-4D97-AF65-F5344CB8AC3E}">
        <p14:creationId xmlns:p14="http://schemas.microsoft.com/office/powerpoint/2010/main" val="1002465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all the rules or rule are satisfied we move to the next state or final state.</a:t>
            </a:r>
          </a:p>
          <a:p>
            <a:r>
              <a:rPr lang="en-US" dirty="0" smtClean="0"/>
              <a:t>suppose if the rule does not match and given set of rules..we </a:t>
            </a:r>
            <a:r>
              <a:rPr lang="en-US" dirty="0" err="1" smtClean="0"/>
              <a:t>dont</a:t>
            </a:r>
            <a:r>
              <a:rPr lang="en-US" dirty="0" smtClean="0"/>
              <a:t> get a final state and we may even not get a solution.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636E579-1513-42D6-8F66-881A18705138}"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AF1E25-102F-4684-8979-0F527ABE2421}" type="datetimeFigureOut">
              <a:rPr lang="en-US" smtClean="0"/>
              <a:pPr/>
              <a:t>1/18/2015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063BB2BF-0211-40FA-89F3-3225AD629DDD}" type="slidenum">
              <a:rPr lang="en-US" smtClean="0"/>
              <a:pPr/>
              <a:t>‹#›</a:t>
            </a:fld>
            <a:endParaRPr lang="en-US"/>
          </a:p>
        </p:txBody>
      </p:sp>
    </p:spTree>
    <p:extLst>
      <p:ext uri="{BB962C8B-B14F-4D97-AF65-F5344CB8AC3E}">
        <p14:creationId xmlns:p14="http://schemas.microsoft.com/office/powerpoint/2010/main" val="1814256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AF1E25-102F-4684-8979-0F527ABE2421}" type="datetimeFigureOut">
              <a:rPr lang="en-US" smtClean="0"/>
              <a:pPr/>
              <a:t>1/18/2015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63BB2BF-0211-40FA-89F3-3225AD629DDD}" type="slidenum">
              <a:rPr lang="en-US" smtClean="0"/>
              <a:pPr/>
              <a:t>‹#›</a:t>
            </a:fld>
            <a:endParaRPr lang="en-US"/>
          </a:p>
        </p:txBody>
      </p:sp>
    </p:spTree>
    <p:extLst>
      <p:ext uri="{BB962C8B-B14F-4D97-AF65-F5344CB8AC3E}">
        <p14:creationId xmlns:p14="http://schemas.microsoft.com/office/powerpoint/2010/main" val="207872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AF1E25-102F-4684-8979-0F527ABE2421}" type="datetimeFigureOut">
              <a:rPr lang="en-US" smtClean="0"/>
              <a:pPr/>
              <a:t>1/18/2015</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63BB2BF-0211-40FA-89F3-3225AD629DDD}"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6938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BAF1E25-102F-4684-8979-0F527ABE2421}" type="datetimeFigureOut">
              <a:rPr lang="en-US" smtClean="0"/>
              <a:pPr/>
              <a:t>1/18/2015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63BB2BF-0211-40FA-89F3-3225AD629DDD}" type="slidenum">
              <a:rPr lang="en-US" smtClean="0"/>
              <a:pPr/>
              <a:t>‹#›</a:t>
            </a:fld>
            <a:endParaRPr lang="en-US"/>
          </a:p>
        </p:txBody>
      </p:sp>
    </p:spTree>
    <p:extLst>
      <p:ext uri="{BB962C8B-B14F-4D97-AF65-F5344CB8AC3E}">
        <p14:creationId xmlns:p14="http://schemas.microsoft.com/office/powerpoint/2010/main" val="199745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BAF1E25-102F-4684-8979-0F527ABE2421}" type="datetimeFigureOut">
              <a:rPr lang="en-US" smtClean="0"/>
              <a:pPr/>
              <a:t>1/18/2015</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63BB2BF-0211-40FA-89F3-3225AD629DDD}"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64175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BAF1E25-102F-4684-8979-0F527ABE2421}" type="datetimeFigureOut">
              <a:rPr lang="en-US" smtClean="0"/>
              <a:pPr/>
              <a:t>1/18/2015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63BB2BF-0211-40FA-89F3-3225AD629DDD}" type="slidenum">
              <a:rPr lang="en-US" smtClean="0"/>
              <a:pPr/>
              <a:t>‹#›</a:t>
            </a:fld>
            <a:endParaRPr lang="en-US"/>
          </a:p>
        </p:txBody>
      </p:sp>
    </p:spTree>
    <p:extLst>
      <p:ext uri="{BB962C8B-B14F-4D97-AF65-F5344CB8AC3E}">
        <p14:creationId xmlns:p14="http://schemas.microsoft.com/office/powerpoint/2010/main" val="3554104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AF1E25-102F-4684-8979-0F527ABE2421}" type="datetimeFigureOut">
              <a:rPr lang="en-US" smtClean="0"/>
              <a:pPr/>
              <a:t>1/18/2015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3BB2BF-0211-40FA-89F3-3225AD629DDD}" type="slidenum">
              <a:rPr lang="en-US" smtClean="0"/>
              <a:pPr/>
              <a:t>‹#›</a:t>
            </a:fld>
            <a:endParaRPr lang="en-US"/>
          </a:p>
        </p:txBody>
      </p:sp>
    </p:spTree>
    <p:extLst>
      <p:ext uri="{BB962C8B-B14F-4D97-AF65-F5344CB8AC3E}">
        <p14:creationId xmlns:p14="http://schemas.microsoft.com/office/powerpoint/2010/main" val="3411551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AF1E25-102F-4684-8979-0F527ABE2421}" type="datetimeFigureOut">
              <a:rPr lang="en-US" smtClean="0"/>
              <a:pPr/>
              <a:t>1/18/2015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3BB2BF-0211-40FA-89F3-3225AD629DDD}" type="slidenum">
              <a:rPr lang="en-US" smtClean="0"/>
              <a:pPr/>
              <a:t>‹#›</a:t>
            </a:fld>
            <a:endParaRPr lang="en-US"/>
          </a:p>
        </p:txBody>
      </p:sp>
    </p:spTree>
    <p:extLst>
      <p:ext uri="{BB962C8B-B14F-4D97-AF65-F5344CB8AC3E}">
        <p14:creationId xmlns:p14="http://schemas.microsoft.com/office/powerpoint/2010/main" val="1109882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AF1E25-102F-4684-8979-0F527ABE2421}" type="datetimeFigureOut">
              <a:rPr lang="en-US" smtClean="0"/>
              <a:pPr/>
              <a:t>1/18/2015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3BB2BF-0211-40FA-89F3-3225AD629DDD}" type="slidenum">
              <a:rPr lang="en-US" smtClean="0"/>
              <a:pPr/>
              <a:t>‹#›</a:t>
            </a:fld>
            <a:endParaRPr lang="en-US"/>
          </a:p>
        </p:txBody>
      </p:sp>
    </p:spTree>
    <p:extLst>
      <p:ext uri="{BB962C8B-B14F-4D97-AF65-F5344CB8AC3E}">
        <p14:creationId xmlns:p14="http://schemas.microsoft.com/office/powerpoint/2010/main" val="28901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AF1E25-102F-4684-8979-0F527ABE2421}" type="datetimeFigureOut">
              <a:rPr lang="en-US" smtClean="0"/>
              <a:pPr/>
              <a:t>1/18/2015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63BB2BF-0211-40FA-89F3-3225AD629DDD}" type="slidenum">
              <a:rPr lang="en-US" smtClean="0"/>
              <a:pPr/>
              <a:t>‹#›</a:t>
            </a:fld>
            <a:endParaRPr lang="en-US"/>
          </a:p>
        </p:txBody>
      </p:sp>
    </p:spTree>
    <p:extLst>
      <p:ext uri="{BB962C8B-B14F-4D97-AF65-F5344CB8AC3E}">
        <p14:creationId xmlns:p14="http://schemas.microsoft.com/office/powerpoint/2010/main" val="3190573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AF1E25-102F-4684-8979-0F527ABE2421}" type="datetimeFigureOut">
              <a:rPr lang="en-US" smtClean="0"/>
              <a:pPr/>
              <a:t>1/18/2015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063BB2BF-0211-40FA-89F3-3225AD629DDD}" type="slidenum">
              <a:rPr lang="en-US" smtClean="0"/>
              <a:pPr/>
              <a:t>‹#›</a:t>
            </a:fld>
            <a:endParaRPr lang="en-US"/>
          </a:p>
        </p:txBody>
      </p:sp>
    </p:spTree>
    <p:extLst>
      <p:ext uri="{BB962C8B-B14F-4D97-AF65-F5344CB8AC3E}">
        <p14:creationId xmlns:p14="http://schemas.microsoft.com/office/powerpoint/2010/main" val="2914415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AF1E25-102F-4684-8979-0F527ABE2421}" type="datetimeFigureOut">
              <a:rPr lang="en-US" smtClean="0"/>
              <a:pPr/>
              <a:t>1/18/2015</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063BB2BF-0211-40FA-89F3-3225AD629DDD}" type="slidenum">
              <a:rPr lang="en-US" smtClean="0"/>
              <a:pPr/>
              <a:t>‹#›</a:t>
            </a:fld>
            <a:endParaRPr lang="en-US"/>
          </a:p>
        </p:txBody>
      </p:sp>
    </p:spTree>
    <p:extLst>
      <p:ext uri="{BB962C8B-B14F-4D97-AF65-F5344CB8AC3E}">
        <p14:creationId xmlns:p14="http://schemas.microsoft.com/office/powerpoint/2010/main" val="258356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AF1E25-102F-4684-8979-0F527ABE2421}" type="datetimeFigureOut">
              <a:rPr lang="en-US" smtClean="0"/>
              <a:pPr/>
              <a:t>1/18/2015</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63BB2BF-0211-40FA-89F3-3225AD629DDD}" type="slidenum">
              <a:rPr lang="en-US" smtClean="0"/>
              <a:pPr/>
              <a:t>‹#›</a:t>
            </a:fld>
            <a:endParaRPr lang="en-US"/>
          </a:p>
        </p:txBody>
      </p:sp>
    </p:spTree>
    <p:extLst>
      <p:ext uri="{BB962C8B-B14F-4D97-AF65-F5344CB8AC3E}">
        <p14:creationId xmlns:p14="http://schemas.microsoft.com/office/powerpoint/2010/main" val="95542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AF1E25-102F-4684-8979-0F527ABE2421}" type="datetimeFigureOut">
              <a:rPr lang="en-US" smtClean="0"/>
              <a:pPr/>
              <a:t>1/18/2015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63BB2BF-0211-40FA-89F3-3225AD629DDD}" type="slidenum">
              <a:rPr lang="en-US" smtClean="0"/>
              <a:pPr/>
              <a:t>‹#›</a:t>
            </a:fld>
            <a:endParaRPr lang="en-US"/>
          </a:p>
        </p:txBody>
      </p:sp>
    </p:spTree>
    <p:extLst>
      <p:ext uri="{BB962C8B-B14F-4D97-AF65-F5344CB8AC3E}">
        <p14:creationId xmlns:p14="http://schemas.microsoft.com/office/powerpoint/2010/main" val="3106027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AF1E25-102F-4684-8979-0F527ABE2421}" type="datetimeFigureOut">
              <a:rPr lang="en-US" smtClean="0"/>
              <a:pPr/>
              <a:t>1/18/2015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63BB2BF-0211-40FA-89F3-3225AD629DDD}" type="slidenum">
              <a:rPr lang="en-US" smtClean="0"/>
              <a:pPr/>
              <a:t>‹#›</a:t>
            </a:fld>
            <a:endParaRPr lang="en-US"/>
          </a:p>
        </p:txBody>
      </p:sp>
    </p:spTree>
    <p:extLst>
      <p:ext uri="{BB962C8B-B14F-4D97-AF65-F5344CB8AC3E}">
        <p14:creationId xmlns:p14="http://schemas.microsoft.com/office/powerpoint/2010/main" val="1548589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AF1E25-102F-4684-8979-0F527ABE2421}" type="datetimeFigureOut">
              <a:rPr lang="en-US" smtClean="0"/>
              <a:pPr/>
              <a:t>1/18/2015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63BB2BF-0211-40FA-89F3-3225AD629DDD}" type="slidenum">
              <a:rPr lang="en-US" smtClean="0"/>
              <a:pPr/>
              <a:t>‹#›</a:t>
            </a:fld>
            <a:endParaRPr lang="en-US"/>
          </a:p>
        </p:txBody>
      </p:sp>
    </p:spTree>
    <p:extLst>
      <p:ext uri="{BB962C8B-B14F-4D97-AF65-F5344CB8AC3E}">
        <p14:creationId xmlns:p14="http://schemas.microsoft.com/office/powerpoint/2010/main" val="2027939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DBAF1E25-102F-4684-8979-0F527ABE2421}" type="datetimeFigureOut">
              <a:rPr lang="en-US" smtClean="0"/>
              <a:pPr/>
              <a:t>1/18/2015</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063BB2BF-0211-40FA-89F3-3225AD629DDD}" type="slidenum">
              <a:rPr lang="en-US" smtClean="0"/>
              <a:pPr/>
              <a:t>‹#›</a:t>
            </a:fld>
            <a:endParaRPr lang="en-US"/>
          </a:p>
        </p:txBody>
      </p:sp>
    </p:spTree>
    <p:extLst>
      <p:ext uri="{BB962C8B-B14F-4D97-AF65-F5344CB8AC3E}">
        <p14:creationId xmlns:p14="http://schemas.microsoft.com/office/powerpoint/2010/main" val="362811229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cmusphinx.sourceforge.net/sphinx4/" TargetMode="External"/><Relationship Id="rId2" Type="http://schemas.openxmlformats.org/officeDocument/2006/relationships/hyperlink" Target="http://freetts.sourceforge.ne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685800" y="23622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HUMAN COMPUTER INTERACTION</a:t>
            </a:r>
            <a:endParaRPr lang="en-GB" b="1" dirty="0"/>
          </a:p>
        </p:txBody>
      </p:sp>
      <p:sp>
        <p:nvSpPr>
          <p:cNvPr id="5" name="TextBox 4"/>
          <p:cNvSpPr txBox="1"/>
          <p:nvPr/>
        </p:nvSpPr>
        <p:spPr>
          <a:xfrm>
            <a:off x="1524000" y="4572000"/>
            <a:ext cx="4648200" cy="120032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RISHI </a:t>
            </a:r>
            <a:r>
              <a:rPr lang="en-US" dirty="0" smtClean="0">
                <a:latin typeface="Times New Roman" panose="02020603050405020304" pitchFamily="18" charset="0"/>
                <a:cs typeface="Times New Roman" panose="02020603050405020304" pitchFamily="18" charset="0"/>
              </a:rPr>
              <a:t>REDDY</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DEPARTMENT OF COMPUTER SCIENCE</a:t>
            </a:r>
          </a:p>
          <a:p>
            <a:r>
              <a:rPr lang="en-US" dirty="0" smtClean="0">
                <a:latin typeface="Times New Roman" panose="02020603050405020304" pitchFamily="18" charset="0"/>
                <a:cs typeface="Times New Roman" panose="02020603050405020304" pitchFamily="18" charset="0"/>
              </a:rPr>
              <a:t>DR. C. C. CHAN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524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TECHNOLOGIES</a:t>
            </a:r>
            <a:endParaRPr lang="en-US" b="1" dirty="0"/>
          </a:p>
        </p:txBody>
      </p:sp>
      <p:sp>
        <p:nvSpPr>
          <p:cNvPr id="3" name="Content Placeholder 2"/>
          <p:cNvSpPr>
            <a:spLocks noGrp="1"/>
          </p:cNvSpPr>
          <p:nvPr>
            <p:ph idx="1"/>
          </p:nvPr>
        </p:nvSpPr>
        <p:spPr/>
        <p:txBody>
          <a:bodyPr/>
          <a:lstStyle/>
          <a:p>
            <a:r>
              <a:rPr lang="en-US" sz="2400" dirty="0" smtClean="0">
                <a:latin typeface="Times New Roman" panose="02020603050405020304" pitchFamily="18" charset="0"/>
                <a:cs typeface="Times New Roman" panose="02020603050405020304" pitchFamily="18" charset="0"/>
              </a:rPr>
              <a:t>JDK 6 (J2SE)</a:t>
            </a:r>
          </a:p>
          <a:p>
            <a:r>
              <a:rPr lang="en-US" sz="2400" dirty="0" smtClean="0">
                <a:latin typeface="Times New Roman" panose="02020603050405020304" pitchFamily="18" charset="0"/>
                <a:cs typeface="Times New Roman" panose="02020603050405020304" pitchFamily="18" charset="0"/>
              </a:rPr>
              <a:t>Eclipse</a:t>
            </a:r>
          </a:p>
          <a:p>
            <a:r>
              <a:rPr lang="en-US" sz="2400" dirty="0" smtClean="0">
                <a:latin typeface="Times New Roman" panose="02020603050405020304" pitchFamily="18" charset="0"/>
                <a:cs typeface="Times New Roman" panose="02020603050405020304" pitchFamily="18" charset="0"/>
              </a:rPr>
              <a:t>Sphinx 4</a:t>
            </a:r>
          </a:p>
          <a:p>
            <a:r>
              <a:rPr lang="en-US" sz="2400" dirty="0" smtClean="0">
                <a:latin typeface="Times New Roman" panose="02020603050405020304" pitchFamily="18" charset="0"/>
                <a:cs typeface="Times New Roman" panose="02020603050405020304" pitchFamily="18" charset="0"/>
              </a:rPr>
              <a:t>Java Text To Speech (TTS)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9042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Approach being followed to develop the application</a:t>
            </a:r>
            <a:endParaRPr lang="en-US" b="1"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Build a Java file.</a:t>
            </a:r>
          </a:p>
          <a:p>
            <a:r>
              <a:rPr lang="en-US" sz="2400" dirty="0" smtClean="0">
                <a:latin typeface="Times New Roman" pitchFamily="18" charset="0"/>
                <a:cs typeface="Times New Roman" pitchFamily="18" charset="0"/>
              </a:rPr>
              <a:t>Build a grammar file.</a:t>
            </a:r>
          </a:p>
          <a:p>
            <a:r>
              <a:rPr lang="en-US" sz="2400" dirty="0" smtClean="0">
                <a:latin typeface="Times New Roman" pitchFamily="18" charset="0"/>
                <a:cs typeface="Times New Roman" pitchFamily="18" charset="0"/>
              </a:rPr>
              <a:t>Build a configuration file.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Modules</a:t>
            </a:r>
            <a:endParaRPr lang="en-US" b="1" dirty="0"/>
          </a:p>
        </p:txBody>
      </p:sp>
      <p:sp>
        <p:nvSpPr>
          <p:cNvPr id="3" name="Content Placeholder 2"/>
          <p:cNvSpPr>
            <a:spLocks noGrp="1"/>
          </p:cNvSpPr>
          <p:nvPr>
            <p:ph idx="1"/>
          </p:nvPr>
        </p:nvSpPr>
        <p:spPr/>
        <p:txBody>
          <a:bodyPr/>
          <a:lstStyle/>
          <a:p>
            <a:pPr marL="457200" indent="-457200">
              <a:buAutoNum type="arabicParenR"/>
            </a:pPr>
            <a:r>
              <a:rPr lang="en-US" sz="2400" dirty="0" smtClean="0">
                <a:latin typeface="Times New Roman" pitchFamily="18" charset="0"/>
                <a:cs typeface="Times New Roman" pitchFamily="18" charset="0"/>
              </a:rPr>
              <a:t>Basic Interactive Calculator Application</a:t>
            </a:r>
          </a:p>
          <a:p>
            <a:pPr marL="457200" indent="-457200">
              <a:buAutoNum type="arabicParenR"/>
            </a:pPr>
            <a:r>
              <a:rPr lang="en-US" sz="2400" dirty="0" smtClean="0">
                <a:latin typeface="Times New Roman" pitchFamily="18" charset="0"/>
                <a:cs typeface="Times New Roman" pitchFamily="18" charset="0"/>
              </a:rPr>
              <a:t>Voice Based Search</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85283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Interactive calculator</a:t>
            </a:r>
            <a:endParaRPr lang="en-US" b="1" dirty="0"/>
          </a:p>
        </p:txBody>
      </p:sp>
      <p:sp>
        <p:nvSpPr>
          <p:cNvPr id="3" name="Content Placeholder 2"/>
          <p:cNvSpPr>
            <a:spLocks noGrp="1"/>
          </p:cNvSpPr>
          <p:nvPr>
            <p:ph idx="1"/>
          </p:nvPr>
        </p:nvSpPr>
        <p:spPr/>
        <p:txBody>
          <a:bodyPr>
            <a:normAutofit lnSpcReduction="10000"/>
          </a:bodyPr>
          <a:lstStyle/>
          <a:p>
            <a:r>
              <a:rPr lang="en-US" sz="2400" dirty="0" smtClean="0">
                <a:latin typeface="Times New Roman" pitchFamily="18" charset="0"/>
                <a:cs typeface="Times New Roman" pitchFamily="18" charset="0"/>
              </a:rPr>
              <a:t>The calculator module we implemented is an interactive one. The input is a string of words to the application. </a:t>
            </a:r>
          </a:p>
          <a:p>
            <a:r>
              <a:rPr lang="en-US" sz="2400" dirty="0" smtClean="0">
                <a:latin typeface="Times New Roman" pitchFamily="18" charset="0"/>
                <a:cs typeface="Times New Roman" pitchFamily="18" charset="0"/>
              </a:rPr>
              <a:t>The Application processes the input and gives the intended output just like any other calculator. The only difference is that the input is given through voice interaction and not through any other input interfaces.</a:t>
            </a:r>
          </a:p>
          <a:p>
            <a:r>
              <a:rPr lang="en-US" sz="2400" dirty="0" smtClean="0">
                <a:latin typeface="Times New Roman" pitchFamily="18" charset="0"/>
                <a:cs typeface="Times New Roman" pitchFamily="18" charset="0"/>
              </a:rPr>
              <a:t>Input: one zero final two zero</a:t>
            </a:r>
          </a:p>
          <a:p>
            <a:r>
              <a:rPr lang="en-US" sz="2400" dirty="0" smtClean="0">
                <a:latin typeface="Times New Roman" pitchFamily="18" charset="0"/>
                <a:cs typeface="Times New Roman" pitchFamily="18" charset="0"/>
              </a:rPr>
              <a:t>Output : 30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641944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 simple example on how we interact with the Application</a:t>
            </a:r>
            <a:endParaRPr lang="en-US" b="1" dirty="0"/>
          </a:p>
        </p:txBody>
      </p:sp>
      <p:pic>
        <p:nvPicPr>
          <p:cNvPr id="4" name="Picture 2" descr="C:\Users\Shashank\Desktop\depositphotos_5145301-Young-man-pointing-fing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2362200"/>
            <a:ext cx="2830767" cy="31683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Shashank\Desktop\9353062-cartoon-smiling-desktop-computer-vector-illustrati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8881" y="2813828"/>
            <a:ext cx="3069193" cy="28083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253306" y="2614229"/>
            <a:ext cx="1296145" cy="2031325"/>
          </a:xfrm>
          <a:prstGeom prst="rect">
            <a:avLst/>
          </a:prstGeom>
          <a:noFill/>
        </p:spPr>
        <p:txBody>
          <a:bodyPr wrap="square" rtlCol="0">
            <a:spAutoFit/>
          </a:bodyPr>
          <a:lstStyle/>
          <a:p>
            <a:r>
              <a:rPr lang="en-US" b="1" dirty="0"/>
              <a:t>Hey ! Nine hundred forty nine add</a:t>
            </a:r>
          </a:p>
          <a:p>
            <a:r>
              <a:rPr lang="en-US" b="1" dirty="0"/>
              <a:t>Four hundred sixty five</a:t>
            </a:r>
            <a:endParaRPr lang="en-GB" b="1" dirty="0"/>
          </a:p>
        </p:txBody>
      </p:sp>
      <p:sp>
        <p:nvSpPr>
          <p:cNvPr id="7" name="TextBox 6"/>
          <p:cNvSpPr txBox="1"/>
          <p:nvPr/>
        </p:nvSpPr>
        <p:spPr>
          <a:xfrm>
            <a:off x="5053506" y="2739148"/>
            <a:ext cx="1735426" cy="369332"/>
          </a:xfrm>
          <a:prstGeom prst="rect">
            <a:avLst/>
          </a:prstGeom>
          <a:noFill/>
        </p:spPr>
        <p:txBody>
          <a:bodyPr wrap="square" rtlCol="0">
            <a:spAutoFit/>
          </a:bodyPr>
          <a:lstStyle/>
          <a:p>
            <a:r>
              <a:rPr lang="en-US" b="1" dirty="0"/>
              <a:t>   Its  1414</a:t>
            </a:r>
            <a:endParaRPr lang="en-GB"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Desktop Applications</a:t>
            </a:r>
            <a:endParaRPr lang="en-US" b="1"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286000"/>
            <a:ext cx="1524000" cy="18288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4572000"/>
            <a:ext cx="1828800" cy="12954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3200" y="2133600"/>
            <a:ext cx="1828800" cy="1700304"/>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9200" y="2133599"/>
            <a:ext cx="1981200" cy="198120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43200" y="4724400"/>
            <a:ext cx="1130314" cy="11430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Approach used</a:t>
            </a:r>
            <a:endParaRPr lang="en-US" b="1"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Rule Based System</a:t>
            </a:r>
          </a:p>
          <a:p>
            <a:pPr marL="457200" indent="-457200">
              <a:buFont typeface="+mj-lt"/>
              <a:buAutoNum type="arabicPeriod"/>
            </a:pPr>
            <a:r>
              <a:rPr lang="en-US" sz="2400" dirty="0" smtClean="0">
                <a:latin typeface="Times New Roman" pitchFamily="18" charset="0"/>
                <a:cs typeface="Times New Roman" pitchFamily="18" charset="0"/>
              </a:rPr>
              <a:t>Rule Base</a:t>
            </a:r>
          </a:p>
          <a:p>
            <a:pPr marL="457200" indent="-457200">
              <a:buFont typeface="+mj-lt"/>
              <a:buAutoNum type="arabicPeriod"/>
            </a:pPr>
            <a:r>
              <a:rPr lang="en-US" sz="2400" dirty="0" smtClean="0">
                <a:latin typeface="Times New Roman" pitchFamily="18" charset="0"/>
                <a:cs typeface="Times New Roman" pitchFamily="18" charset="0"/>
              </a:rPr>
              <a:t>Working Memory</a:t>
            </a:r>
          </a:p>
          <a:p>
            <a:pPr marL="457200" indent="-457200">
              <a:buFont typeface="+mj-lt"/>
              <a:buAutoNum type="arabicPeriod"/>
            </a:pPr>
            <a:r>
              <a:rPr lang="en-US" sz="2400" dirty="0" smtClean="0">
                <a:latin typeface="Times New Roman" pitchFamily="18" charset="0"/>
                <a:cs typeface="Times New Roman" pitchFamily="18" charset="0"/>
              </a:rPr>
              <a:t>Determine the rule to fire</a:t>
            </a:r>
          </a:p>
          <a:p>
            <a:pPr marL="457200" indent="-457200">
              <a:buFont typeface="+mj-lt"/>
              <a:buAutoNum type="arabicPeriod"/>
            </a:pPr>
            <a:r>
              <a:rPr lang="en-US" sz="2400" dirty="0" smtClean="0">
                <a:latin typeface="Times New Roman" pitchFamily="18" charset="0"/>
                <a:cs typeface="Times New Roman" pitchFamily="18" charset="0"/>
              </a:rPr>
              <a:t>Select rule to fire</a:t>
            </a:r>
          </a:p>
          <a:p>
            <a:pPr>
              <a:buNone/>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Problems faced during implementation</a:t>
            </a:r>
            <a:endParaRPr lang="en-US" b="1"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Operating system</a:t>
            </a:r>
          </a:p>
          <a:p>
            <a:r>
              <a:rPr lang="en-US" sz="2400" dirty="0" smtClean="0">
                <a:latin typeface="Times New Roman" pitchFamily="18" charset="0"/>
                <a:cs typeface="Times New Roman" pitchFamily="18" charset="0"/>
              </a:rPr>
              <a:t>Test cases </a:t>
            </a:r>
          </a:p>
          <a:p>
            <a:r>
              <a:rPr lang="en-US" sz="2400" dirty="0" smtClean="0">
                <a:latin typeface="Times New Roman" pitchFamily="18" charset="0"/>
                <a:cs typeface="Times New Roman" pitchFamily="18" charset="0"/>
              </a:rPr>
              <a:t>Grammar file </a:t>
            </a:r>
          </a:p>
          <a:p>
            <a:r>
              <a:rPr lang="en-US" sz="2400" dirty="0" smtClean="0">
                <a:latin typeface="Times New Roman" pitchFamily="18" charset="0"/>
                <a:cs typeface="Times New Roman" pitchFamily="18" charset="0"/>
              </a:rPr>
              <a:t>speech </a:t>
            </a:r>
            <a:r>
              <a:rPr lang="en-US" sz="2400" dirty="0">
                <a:latin typeface="Times New Roman" pitchFamily="18" charset="0"/>
                <a:cs typeface="Times New Roman" pitchFamily="18" charset="0"/>
              </a:rPr>
              <a:t>recognition systems sometimes </a:t>
            </a:r>
            <a:r>
              <a:rPr lang="en-US" sz="2400" dirty="0" smtClean="0">
                <a:latin typeface="Times New Roman" pitchFamily="18" charset="0"/>
                <a:cs typeface="Times New Roman" pitchFamily="18" charset="0"/>
              </a:rPr>
              <a:t>makes errors if </a:t>
            </a:r>
            <a:r>
              <a:rPr lang="en-US" sz="2400" dirty="0">
                <a:latin typeface="Times New Roman" pitchFamily="18" charset="0"/>
                <a:cs typeface="Times New Roman" pitchFamily="18" charset="0"/>
              </a:rPr>
              <a:t>there is noise or some other sound in the </a:t>
            </a:r>
            <a:r>
              <a:rPr lang="en-US" sz="2400" dirty="0" smtClean="0">
                <a:latin typeface="Times New Roman" pitchFamily="18" charset="0"/>
                <a:cs typeface="Times New Roman" pitchFamily="18" charset="0"/>
              </a:rPr>
              <a:t>room.</a:t>
            </a:r>
          </a:p>
          <a:p>
            <a:r>
              <a:rPr lang="en-US" sz="2400" dirty="0">
                <a:latin typeface="Times New Roman" pitchFamily="18" charset="0"/>
                <a:cs typeface="Times New Roman" pitchFamily="18" charset="0"/>
              </a:rPr>
              <a:t>speak loudly than your normal voice</a:t>
            </a:r>
          </a:p>
        </p:txBody>
      </p:sp>
    </p:spTree>
    <p:extLst>
      <p:ext uri="{BB962C8B-B14F-4D97-AF65-F5344CB8AC3E}">
        <p14:creationId xmlns:p14="http://schemas.microsoft.com/office/powerpoint/2010/main" val="1361895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Got lot of importance in the present era</a:t>
            </a:r>
          </a:p>
          <a:p>
            <a:r>
              <a:rPr lang="en-US" sz="2400" dirty="0">
                <a:latin typeface="Times New Roman" pitchFamily="18" charset="0"/>
                <a:cs typeface="Times New Roman" pitchFamily="18" charset="0"/>
              </a:rPr>
              <a:t>Voice recognition </a:t>
            </a:r>
            <a:r>
              <a:rPr lang="en-US" sz="2400" dirty="0" smtClean="0">
                <a:latin typeface="Times New Roman" pitchFamily="18" charset="0"/>
                <a:cs typeface="Times New Roman" pitchFamily="18" charset="0"/>
              </a:rPr>
              <a:t>everywhere</a:t>
            </a:r>
          </a:p>
          <a:p>
            <a:r>
              <a:rPr lang="en-US" sz="2400" dirty="0" smtClean="0">
                <a:latin typeface="Times New Roman" pitchFamily="18" charset="0"/>
                <a:cs typeface="Times New Roman" pitchFamily="18" charset="0"/>
              </a:rPr>
              <a:t>Increased human – computer interaction</a:t>
            </a:r>
          </a:p>
          <a:p>
            <a:r>
              <a:rPr lang="en-US" sz="2400" dirty="0" smtClean="0">
                <a:latin typeface="Times New Roman" pitchFamily="18" charset="0"/>
                <a:cs typeface="Times New Roman" pitchFamily="18" charset="0"/>
              </a:rPr>
              <a:t>Speech </a:t>
            </a:r>
            <a:r>
              <a:rPr lang="en-US" sz="2400" dirty="0">
                <a:latin typeface="Times New Roman" pitchFamily="18" charset="0"/>
                <a:cs typeface="Times New Roman" pitchFamily="18" charset="0"/>
              </a:rPr>
              <a:t>is a very natural way to interact, and it is not necessary to </a:t>
            </a:r>
            <a:r>
              <a:rPr lang="en-US" sz="2400" dirty="0" smtClean="0">
                <a:latin typeface="Times New Roman" pitchFamily="18" charset="0"/>
                <a:cs typeface="Times New Roman" pitchFamily="18" charset="0"/>
              </a:rPr>
              <a:t>use </a:t>
            </a:r>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keyboard.</a:t>
            </a:r>
          </a:p>
          <a:p>
            <a:r>
              <a:rPr lang="en-US" sz="2400" dirty="0" smtClean="0">
                <a:latin typeface="Times New Roman" pitchFamily="18" charset="0"/>
                <a:cs typeface="Times New Roman" pitchFamily="18" charset="0"/>
              </a:rPr>
              <a:t> Example: siri</a:t>
            </a:r>
          </a:p>
          <a:p>
            <a:pPr marL="0" indent="0">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6031812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 Scope</a:t>
            </a:r>
            <a:endParaRPr lang="en-US" b="1"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In the future the computer might grasp </a:t>
            </a:r>
            <a:r>
              <a:rPr lang="en-US" sz="2400" dirty="0">
                <a:latin typeface="Times New Roman" pitchFamily="18" charset="0"/>
                <a:cs typeface="Times New Roman" pitchFamily="18" charset="0"/>
              </a:rPr>
              <a:t>the meaning </a:t>
            </a:r>
            <a:r>
              <a:rPr lang="en-US" sz="2400" dirty="0" smtClean="0">
                <a:latin typeface="Times New Roman" pitchFamily="18" charset="0"/>
                <a:cs typeface="Times New Roman" pitchFamily="18" charset="0"/>
              </a:rPr>
              <a:t>of the words .</a:t>
            </a:r>
          </a:p>
          <a:p>
            <a:r>
              <a:rPr lang="en-US" sz="2400" dirty="0" smtClean="0">
                <a:latin typeface="Times New Roman" pitchFamily="18" charset="0"/>
                <a:cs typeface="Times New Roman" pitchFamily="18" charset="0"/>
              </a:rPr>
              <a:t>Maintenance of a log file.</a:t>
            </a:r>
          </a:p>
          <a:p>
            <a:r>
              <a:rPr lang="en-US" sz="2400" dirty="0" smtClean="0">
                <a:latin typeface="Times New Roman" pitchFamily="18" charset="0"/>
                <a:cs typeface="Times New Roman" pitchFamily="18" charset="0"/>
              </a:rPr>
              <a:t>Learning process</a:t>
            </a:r>
          </a:p>
          <a:p>
            <a:r>
              <a:rPr lang="en-US" sz="2400" dirty="0">
                <a:latin typeface="Times New Roman" pitchFamily="18" charset="0"/>
                <a:cs typeface="Times New Roman" pitchFamily="18" charset="0"/>
              </a:rPr>
              <a:t>Accuracy will become better and better</a:t>
            </a:r>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Greater use will be made of </a:t>
            </a:r>
            <a:r>
              <a:rPr lang="en-US" sz="2400" dirty="0" smtClean="0">
                <a:latin typeface="Times New Roman" pitchFamily="18" charset="0"/>
                <a:cs typeface="Times New Roman" pitchFamily="18" charset="0"/>
              </a:rPr>
              <a:t>intelligent systems that helps the computer to clearly understand what the user is speak.</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299997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GB" b="1" dirty="0"/>
          </a:p>
        </p:txBody>
      </p:sp>
      <p:sp>
        <p:nvSpPr>
          <p:cNvPr id="3" name="Content Placeholder 2"/>
          <p:cNvSpPr>
            <a:spLocks noGrp="1"/>
          </p:cNvSpPr>
          <p:nvPr>
            <p:ph idx="1"/>
          </p:nvPr>
        </p:nvSpPr>
        <p:spPr>
          <a:xfrm>
            <a:off x="395536" y="1412776"/>
            <a:ext cx="8280920" cy="4896544"/>
          </a:xfrm>
        </p:spPr>
        <p:txBody>
          <a:bodyPr>
            <a:normAutofit fontScale="25000" lnSpcReduction="20000"/>
          </a:bodyPr>
          <a:lstStyle/>
          <a:p>
            <a:endParaRPr lang="en-US" dirty="0" smtClean="0"/>
          </a:p>
          <a:p>
            <a:endParaRPr lang="en-US" dirty="0"/>
          </a:p>
          <a:p>
            <a:endParaRPr lang="en-US" dirty="0" smtClean="0"/>
          </a:p>
          <a:p>
            <a:endParaRPr lang="en-US" dirty="0" smtClean="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smtClean="0"/>
          </a:p>
          <a:p>
            <a:r>
              <a:rPr lang="en-IN" sz="8000" b="1" dirty="0" smtClean="0">
                <a:latin typeface="Times New Roman" pitchFamily="18" charset="0"/>
                <a:cs typeface="Times New Roman" pitchFamily="18" charset="0"/>
              </a:rPr>
              <a:t>Human–computer </a:t>
            </a:r>
            <a:r>
              <a:rPr lang="en-IN" sz="8000" b="1" dirty="0">
                <a:latin typeface="Times New Roman" pitchFamily="18" charset="0"/>
                <a:cs typeface="Times New Roman" pitchFamily="18" charset="0"/>
              </a:rPr>
              <a:t>interaction</a:t>
            </a:r>
            <a:r>
              <a:rPr lang="en-IN" sz="8000" dirty="0">
                <a:latin typeface="Times New Roman" pitchFamily="18" charset="0"/>
                <a:cs typeface="Times New Roman" pitchFamily="18" charset="0"/>
              </a:rPr>
              <a:t> (</a:t>
            </a:r>
            <a:r>
              <a:rPr lang="en-IN" sz="8000" b="1" dirty="0">
                <a:latin typeface="Times New Roman" pitchFamily="18" charset="0"/>
                <a:cs typeface="Times New Roman" pitchFamily="18" charset="0"/>
              </a:rPr>
              <a:t>HCI</a:t>
            </a:r>
            <a:r>
              <a:rPr lang="en-IN" sz="8000" dirty="0">
                <a:latin typeface="Times New Roman" pitchFamily="18" charset="0"/>
                <a:cs typeface="Times New Roman" pitchFamily="18" charset="0"/>
              </a:rPr>
              <a:t>) involves the study, planning, and design of the interaction between people </a:t>
            </a:r>
            <a:r>
              <a:rPr lang="en-IN" sz="8000" dirty="0" smtClean="0">
                <a:latin typeface="Times New Roman" pitchFamily="18" charset="0"/>
                <a:cs typeface="Times New Roman" pitchFamily="18" charset="0"/>
              </a:rPr>
              <a:t>and computers</a:t>
            </a:r>
          </a:p>
          <a:p>
            <a:r>
              <a:rPr lang="en-IN" sz="8000" dirty="0" smtClean="0">
                <a:latin typeface="Times New Roman" pitchFamily="18" charset="0"/>
                <a:cs typeface="Times New Roman" pitchFamily="18" charset="0"/>
              </a:rPr>
              <a:t>Because </a:t>
            </a:r>
            <a:r>
              <a:rPr lang="en-IN" sz="8000" dirty="0">
                <a:latin typeface="Times New Roman" pitchFamily="18" charset="0"/>
                <a:cs typeface="Times New Roman" pitchFamily="18" charset="0"/>
              </a:rPr>
              <a:t>human–computer interaction studies a human and a machine in conjunction, it draws from supporting knowledge on both the machine and the human side. </a:t>
            </a:r>
            <a:endParaRPr lang="en-IN" sz="8000" dirty="0" smtClean="0">
              <a:latin typeface="Times New Roman" pitchFamily="18" charset="0"/>
              <a:cs typeface="Times New Roman" pitchFamily="18" charset="0"/>
            </a:endParaRPr>
          </a:p>
          <a:p>
            <a:r>
              <a:rPr lang="en-IN" sz="8000" dirty="0">
                <a:latin typeface="Times New Roman" pitchFamily="18" charset="0"/>
                <a:cs typeface="Times New Roman" pitchFamily="18" charset="0"/>
              </a:rPr>
              <a:t>. On the machine side, techniques in computer graphics, operating systems, programming </a:t>
            </a:r>
            <a:r>
              <a:rPr lang="en-IN" sz="8000" dirty="0" smtClean="0">
                <a:latin typeface="Times New Roman" pitchFamily="18" charset="0"/>
                <a:cs typeface="Times New Roman" pitchFamily="18" charset="0"/>
              </a:rPr>
              <a:t>languages. </a:t>
            </a:r>
            <a:r>
              <a:rPr lang="en-IN" sz="8000" dirty="0">
                <a:latin typeface="Times New Roman" pitchFamily="18" charset="0"/>
                <a:cs typeface="Times New Roman" pitchFamily="18" charset="0"/>
              </a:rPr>
              <a:t>On the human side, communication theory, graphic and industrial design disciplines, linguistics, social </a:t>
            </a:r>
            <a:r>
              <a:rPr lang="en-IN" sz="8000" dirty="0" smtClean="0">
                <a:latin typeface="Times New Roman" pitchFamily="18" charset="0"/>
                <a:cs typeface="Times New Roman" pitchFamily="18" charset="0"/>
              </a:rPr>
              <a:t>sciences </a:t>
            </a:r>
            <a:r>
              <a:rPr lang="en-IN" sz="8000" dirty="0">
                <a:latin typeface="Times New Roman" pitchFamily="18" charset="0"/>
                <a:cs typeface="Times New Roman" pitchFamily="18" charset="0"/>
              </a:rPr>
              <a:t> are </a:t>
            </a:r>
            <a:r>
              <a:rPr lang="en-IN" sz="8000" dirty="0" smtClean="0">
                <a:latin typeface="Times New Roman" pitchFamily="18" charset="0"/>
                <a:cs typeface="Times New Roman" pitchFamily="18" charset="0"/>
              </a:rPr>
              <a:t>relevant.</a:t>
            </a:r>
          </a:p>
          <a:p>
            <a:endParaRPr lang="en-IN" sz="8000" dirty="0" smtClean="0">
              <a:latin typeface="Times New Roman" pitchFamily="18" charset="0"/>
              <a:cs typeface="Times New Roman" pitchFamily="18" charset="0"/>
            </a:endParaRPr>
          </a:p>
          <a:p>
            <a:endParaRPr lang="en-US" dirty="0" smtClean="0"/>
          </a:p>
          <a:p>
            <a:endParaRPr lang="en-US" dirty="0"/>
          </a:p>
          <a:p>
            <a:endParaRPr lang="en-IN" dirty="0" smtClean="0"/>
          </a:p>
        </p:txBody>
      </p:sp>
      <p:pic>
        <p:nvPicPr>
          <p:cNvPr id="3074" name="Picture 2" descr="C:\Users\Shashank\Desktop\hci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8609" y="1268760"/>
            <a:ext cx="3528392" cy="2049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190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DEMO of the Application</a:t>
            </a:r>
            <a:endParaRPr lang="en-US" b="1"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Basic Calculator</a:t>
            </a:r>
          </a:p>
          <a:p>
            <a:r>
              <a:rPr lang="en-US" sz="2400" dirty="0" smtClean="0">
                <a:latin typeface="Times New Roman" pitchFamily="18" charset="0"/>
                <a:cs typeface="Times New Roman" pitchFamily="18" charset="0"/>
              </a:rPr>
              <a:t>Voice Based Search</a:t>
            </a:r>
            <a:endParaRPr lang="en-US"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lstStyle/>
          <a:p>
            <a:r>
              <a:rPr lang="en-US" dirty="0" smtClean="0">
                <a:hlinkClick r:id="rId2"/>
              </a:rPr>
              <a:t>http://freetts.sourceforge.net/</a:t>
            </a:r>
            <a:endParaRPr lang="en-US" dirty="0" smtClean="0"/>
          </a:p>
          <a:p>
            <a:r>
              <a:rPr lang="en-US" dirty="0" smtClean="0">
                <a:hlinkClick r:id="rId3"/>
              </a:rPr>
              <a:t>http://cmusphinx.sourceforge.net/sphinx4/</a:t>
            </a:r>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1752600"/>
            <a:ext cx="6591985" cy="3777622"/>
          </a:xfrm>
        </p:spPr>
        <p:txBody>
          <a:bodyPr>
            <a:normAutofit/>
          </a:bodyPr>
          <a:lstStyle/>
          <a:p>
            <a:pPr marL="0" indent="0">
              <a:buNone/>
            </a:pPr>
            <a:r>
              <a:rPr lang="en-US" sz="7200" b="1" dirty="0" smtClean="0">
                <a:latin typeface="Gisha" panose="020B0502040204020203" pitchFamily="34" charset="-79"/>
              </a:rPr>
              <a:t>	 </a:t>
            </a:r>
          </a:p>
          <a:p>
            <a:pPr marL="0" indent="0">
              <a:buNone/>
            </a:pPr>
            <a:r>
              <a:rPr lang="en-US" sz="7200" b="1" dirty="0">
                <a:latin typeface="Gisha" panose="020B0502040204020203" pitchFamily="34" charset="-79"/>
              </a:rPr>
              <a:t>	</a:t>
            </a:r>
            <a:r>
              <a:rPr lang="en-US" sz="7200" b="1" dirty="0" smtClean="0">
                <a:latin typeface="Gisha" panose="020B0502040204020203" pitchFamily="34" charset="-79"/>
              </a:rPr>
              <a:t>THANK YOU</a:t>
            </a:r>
            <a:endParaRPr lang="en-US" sz="7200" b="1" dirty="0">
              <a:latin typeface="Gisha" panose="020B0502040204020203" pitchFamily="34" charset="-79"/>
            </a:endParaRPr>
          </a:p>
        </p:txBody>
      </p:sp>
    </p:spTree>
    <p:extLst>
      <p:ext uri="{BB962C8B-B14F-4D97-AF65-F5344CB8AC3E}">
        <p14:creationId xmlns:p14="http://schemas.microsoft.com/office/powerpoint/2010/main" val="51208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HCI?</a:t>
            </a:r>
            <a:endParaRPr lang="en-GB" b="1" dirty="0"/>
          </a:p>
        </p:txBody>
      </p:sp>
      <p:sp>
        <p:nvSpPr>
          <p:cNvPr id="3" name="Content Placeholder 2"/>
          <p:cNvSpPr>
            <a:spLocks noGrp="1"/>
          </p:cNvSpPr>
          <p:nvPr>
            <p:ph idx="1"/>
          </p:nvPr>
        </p:nvSpPr>
        <p:spPr/>
        <p:txBody>
          <a:bodyPr>
            <a:normAutofit fontScale="85000" lnSpcReduction="10000"/>
          </a:bodyPr>
          <a:lstStyle/>
          <a:p>
            <a:r>
              <a:rPr lang="en-IN" sz="2000" dirty="0" smtClean="0">
                <a:latin typeface="Times New Roman" pitchFamily="18" charset="0"/>
                <a:cs typeface="Times New Roman" pitchFamily="18" charset="0"/>
              </a:rPr>
              <a:t>The rapid growth of computing has made effective human-computer interaction essential. </a:t>
            </a:r>
          </a:p>
          <a:p>
            <a:r>
              <a:rPr lang="en-IN" sz="2000" dirty="0" smtClean="0">
                <a:latin typeface="Times New Roman" pitchFamily="18" charset="0"/>
                <a:cs typeface="Times New Roman" pitchFamily="18" charset="0"/>
              </a:rPr>
              <a:t>It is important for the growing number of users who could not afford to spend lots of time training and learning new modules. </a:t>
            </a:r>
          </a:p>
          <a:p>
            <a:r>
              <a:rPr lang="en-IN" sz="2000" dirty="0" smtClean="0">
                <a:latin typeface="Times New Roman" pitchFamily="18" charset="0"/>
                <a:cs typeface="Times New Roman" pitchFamily="18" charset="0"/>
              </a:rPr>
              <a:t>The need to reduce frustration, and overhead costs such as user training could prove beneficial.</a:t>
            </a:r>
          </a:p>
          <a:p>
            <a:r>
              <a:rPr lang="en-IN" sz="2000" dirty="0">
                <a:latin typeface="Times New Roman" pitchFamily="18" charset="0"/>
                <a:cs typeface="Times New Roman" pitchFamily="18" charset="0"/>
              </a:rPr>
              <a:t> A classic example of this is </a:t>
            </a:r>
            <a:r>
              <a:rPr lang="en-IN" sz="2000" dirty="0" smtClean="0">
                <a:latin typeface="Times New Roman" pitchFamily="18" charset="0"/>
                <a:cs typeface="Times New Roman" pitchFamily="18" charset="0"/>
              </a:rPr>
              <a:t>the Three </a:t>
            </a:r>
            <a:r>
              <a:rPr lang="en-IN" sz="2000" dirty="0">
                <a:latin typeface="Times New Roman" pitchFamily="18" charset="0"/>
                <a:cs typeface="Times New Roman" pitchFamily="18" charset="0"/>
              </a:rPr>
              <a:t>Mile Island accident, a nuclear meltdown accident, where investigations concluded that the design of the human–machine interface was at least partially responsible for the disaster</a:t>
            </a:r>
            <a:r>
              <a:rPr lang="en-IN" sz="2000" dirty="0" smtClean="0">
                <a:latin typeface="Times New Roman" pitchFamily="18" charset="0"/>
                <a:cs typeface="Times New Roman" pitchFamily="18" charset="0"/>
              </a:rPr>
              <a:t>.</a:t>
            </a:r>
            <a:endParaRPr lang="en-IN" sz="2000" baseline="30000" dirty="0" smtClean="0">
              <a:latin typeface="Times New Roman" pitchFamily="18" charset="0"/>
              <a:cs typeface="Times New Roman" pitchFamily="18" charset="0"/>
            </a:endParaRPr>
          </a:p>
          <a:p>
            <a:r>
              <a:rPr lang="en-IN" sz="2000" dirty="0">
                <a:latin typeface="Times New Roman" pitchFamily="18" charset="0"/>
                <a:cs typeface="Times New Roman" pitchFamily="18" charset="0"/>
              </a:rPr>
              <a:t>Similarly, accidents in aviation have resulted from manufacturers' decisions to use non-standard flight instrument and/or throttle quadrant layouts:</a:t>
            </a:r>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GB" dirty="0"/>
          </a:p>
        </p:txBody>
      </p:sp>
    </p:spTree>
    <p:extLst>
      <p:ext uri="{BB962C8B-B14F-4D97-AF65-F5344CB8AC3E}">
        <p14:creationId xmlns:p14="http://schemas.microsoft.com/office/powerpoint/2010/main" val="250988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Sphinx4 Architecture</a:t>
            </a:r>
            <a:endParaRPr lang="en-GB" b="1" dirty="0"/>
          </a:p>
        </p:txBody>
      </p:sp>
      <p:sp>
        <p:nvSpPr>
          <p:cNvPr id="3" name="Content Placeholder 2"/>
          <p:cNvSpPr>
            <a:spLocks noGrp="1"/>
          </p:cNvSpPr>
          <p:nvPr>
            <p:ph idx="1"/>
          </p:nvPr>
        </p:nvSpPr>
        <p:spPr>
          <a:xfrm>
            <a:off x="838200" y="2133600"/>
            <a:ext cx="7696201" cy="3777622"/>
          </a:xfrm>
        </p:spPr>
        <p:txBody>
          <a:bodyPr>
            <a:normAutofit/>
          </a:bodyPr>
          <a:lstStyle/>
          <a:p>
            <a:r>
              <a:rPr lang="en-US" sz="2000" dirty="0" smtClean="0">
                <a:latin typeface="Times New Roman" pitchFamily="18" charset="0"/>
                <a:cs typeface="Times New Roman" pitchFamily="18" charset="0"/>
              </a:rPr>
              <a:t>Sphinx4  has three primary modules</a:t>
            </a:r>
          </a:p>
          <a:p>
            <a:r>
              <a:rPr lang="en-US" sz="2000" dirty="0" smtClean="0">
                <a:latin typeface="Times New Roman" pitchFamily="18" charset="0"/>
                <a:cs typeface="Times New Roman" pitchFamily="18" charset="0"/>
              </a:rPr>
              <a:t>Front end</a:t>
            </a:r>
          </a:p>
          <a:p>
            <a:r>
              <a:rPr lang="en-US" sz="2000" dirty="0" smtClean="0">
                <a:latin typeface="Times New Roman" pitchFamily="18" charset="0"/>
                <a:cs typeface="Times New Roman" pitchFamily="18" charset="0"/>
              </a:rPr>
              <a:t>Decoder</a:t>
            </a:r>
          </a:p>
          <a:p>
            <a:r>
              <a:rPr lang="en-US" sz="2000" dirty="0" smtClean="0">
                <a:latin typeface="Times New Roman" pitchFamily="18" charset="0"/>
                <a:cs typeface="Times New Roman" pitchFamily="18" charset="0"/>
              </a:rPr>
              <a:t>Linguist</a:t>
            </a: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p:txBody>
      </p:sp>
      <p:pic>
        <p:nvPicPr>
          <p:cNvPr id="1026" name="Picture 2" descr="C:\Users\Shashank\Desktop\architecture.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1400" y="2514600"/>
            <a:ext cx="4896544"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083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Front End</a:t>
            </a:r>
            <a:endParaRPr lang="en-GB" b="1" dirty="0"/>
          </a:p>
        </p:txBody>
      </p:sp>
      <p:sp>
        <p:nvSpPr>
          <p:cNvPr id="3" name="Content Placeholder 2"/>
          <p:cNvSpPr>
            <a:spLocks noGrp="1"/>
          </p:cNvSpPr>
          <p:nvPr>
            <p:ph idx="1"/>
          </p:nvPr>
        </p:nvSpPr>
        <p:spPr/>
        <p:txBody>
          <a:bodyPr>
            <a:normAutofit/>
          </a:bodyPr>
          <a:lstStyle/>
          <a:p>
            <a:pPr marL="0" indent="0">
              <a:buNone/>
            </a:pPr>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                                                               </a:t>
            </a:r>
          </a:p>
          <a:p>
            <a:endParaRPr lang="en-US" sz="2000" b="1" dirty="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Takes the data and sends it into an Data Processor.</a:t>
            </a:r>
          </a:p>
          <a:p>
            <a:r>
              <a:rPr lang="en-US" sz="2000" dirty="0" smtClean="0">
                <a:latin typeface="Times New Roman" pitchFamily="18" charset="0"/>
                <a:cs typeface="Times New Roman" pitchFamily="18" charset="0"/>
              </a:rPr>
              <a:t>The Data processor processes it and converts it into a list of features.</a:t>
            </a:r>
            <a:endParaRPr lang="en-GB" sz="2000" dirty="0">
              <a:latin typeface="Times New Roman" pitchFamily="18" charset="0"/>
              <a:cs typeface="Times New Roman" pitchFamily="18" charset="0"/>
            </a:endParaRPr>
          </a:p>
        </p:txBody>
      </p:sp>
      <p:pic>
        <p:nvPicPr>
          <p:cNvPr id="2050" name="Picture 2" descr="C:\Users\Shashank\Desktop\fronte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828800"/>
            <a:ext cx="8648700" cy="161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854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Linguist</a:t>
            </a:r>
            <a:endParaRPr lang="en-GB" b="1" dirty="0"/>
          </a:p>
        </p:txBody>
      </p:sp>
      <p:sp>
        <p:nvSpPr>
          <p:cNvPr id="3" name="Content Placeholder 2"/>
          <p:cNvSpPr>
            <a:spLocks noGrp="1"/>
          </p:cNvSpPr>
          <p:nvPr>
            <p:ph idx="1"/>
          </p:nvPr>
        </p:nvSpPr>
        <p:spPr>
          <a:xfrm>
            <a:off x="395536" y="1340768"/>
            <a:ext cx="8229600" cy="4525963"/>
          </a:xfrm>
        </p:spPr>
        <p:txBody>
          <a:bodyPr>
            <a:normAutofit/>
          </a:bodyPr>
          <a:lstStyle/>
          <a:p>
            <a:pPr marL="0" indent="0">
              <a:buNone/>
            </a:pPr>
            <a:endParaRPr lang="en-US" dirty="0" smtClean="0"/>
          </a:p>
          <a:p>
            <a:r>
              <a:rPr lang="en-US" sz="2000" dirty="0" smtClean="0">
                <a:latin typeface="Times New Roman" pitchFamily="18" charset="0"/>
                <a:cs typeface="Times New Roman" pitchFamily="18" charset="0"/>
              </a:rPr>
              <a:t>Generates Search Graph that is used by decoder.</a:t>
            </a:r>
          </a:p>
          <a:p>
            <a:r>
              <a:rPr lang="en-US" sz="2000" dirty="0" smtClean="0">
                <a:latin typeface="Times New Roman" pitchFamily="18" charset="0"/>
                <a:cs typeface="Times New Roman" pitchFamily="18" charset="0"/>
              </a:rPr>
              <a:t>For every sound its corresponding HMM’s are generated.</a:t>
            </a:r>
          </a:p>
          <a:p>
            <a:pPr marL="0" indent="0">
              <a:buNone/>
            </a:pPr>
            <a:r>
              <a:rPr lang="en-US" sz="2000" b="1" dirty="0" smtClean="0">
                <a:latin typeface="Times New Roman" pitchFamily="18" charset="0"/>
                <a:cs typeface="Times New Roman" pitchFamily="18" charset="0"/>
              </a:rPr>
              <a:t>Language Model</a:t>
            </a:r>
            <a:r>
              <a:rPr lang="en-US" sz="2000" dirty="0" smtClean="0">
                <a:latin typeface="Times New Roman" pitchFamily="18" charset="0"/>
                <a:cs typeface="Times New Roman" pitchFamily="18" charset="0"/>
              </a:rPr>
              <a:t>: Recognizes sequence of words.</a:t>
            </a:r>
          </a:p>
          <a:p>
            <a:pPr marL="0" indent="0">
              <a:buNone/>
            </a:pPr>
            <a:r>
              <a:rPr lang="en-US" sz="2000" b="1" dirty="0" smtClean="0">
                <a:latin typeface="Times New Roman" pitchFamily="18" charset="0"/>
                <a:cs typeface="Times New Roman" pitchFamily="18" charset="0"/>
              </a:rPr>
              <a:t>Dictionary</a:t>
            </a:r>
            <a:r>
              <a:rPr lang="en-US" sz="2000" dirty="0" smtClean="0">
                <a:latin typeface="Times New Roman" pitchFamily="18" charset="0"/>
                <a:cs typeface="Times New Roman" pitchFamily="18" charset="0"/>
              </a:rPr>
              <a:t>: Provides pronunciation </a:t>
            </a:r>
          </a:p>
          <a:p>
            <a:pPr marL="0" indent="0">
              <a:buNone/>
            </a:pPr>
            <a:r>
              <a:rPr lang="en-US" sz="2000" dirty="0" smtClean="0">
                <a:latin typeface="Times New Roman" pitchFamily="18" charset="0"/>
                <a:cs typeface="Times New Roman" pitchFamily="18" charset="0"/>
              </a:rPr>
              <a:t>for the words.</a:t>
            </a:r>
          </a:p>
          <a:p>
            <a:pPr marL="0" indent="0">
              <a:buNone/>
            </a:pPr>
            <a:r>
              <a:rPr lang="en-US" sz="2000"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Acoustic Model</a:t>
            </a:r>
            <a:r>
              <a:rPr lang="en-US" sz="2000" dirty="0" smtClean="0">
                <a:latin typeface="Times New Roman" pitchFamily="18" charset="0"/>
                <a:cs typeface="Times New Roman" pitchFamily="18" charset="0"/>
              </a:rPr>
              <a:t>: It is a mapper</a:t>
            </a:r>
          </a:p>
          <a:p>
            <a:pPr marL="0" indent="0">
              <a:buNone/>
            </a:pPr>
            <a:r>
              <a:rPr lang="en-US" sz="2000" dirty="0" smtClean="0">
                <a:latin typeface="Times New Roman" pitchFamily="18" charset="0"/>
                <a:cs typeface="Times New Roman" pitchFamily="18" charset="0"/>
              </a:rPr>
              <a:t> between a unit of speech</a:t>
            </a:r>
          </a:p>
          <a:p>
            <a:pPr marL="0" indent="0">
              <a:buNone/>
            </a:pPr>
            <a:r>
              <a:rPr lang="en-US" sz="2000" dirty="0" smtClean="0">
                <a:latin typeface="Times New Roman" pitchFamily="18" charset="0"/>
                <a:cs typeface="Times New Roman" pitchFamily="18" charset="0"/>
              </a:rPr>
              <a:t> and HMM’s that could be</a:t>
            </a:r>
          </a:p>
          <a:p>
            <a:pPr marL="0" indent="0">
              <a:buNone/>
            </a:pPr>
            <a:r>
              <a:rPr lang="en-US" sz="2000" dirty="0" smtClean="0">
                <a:latin typeface="Times New Roman" pitchFamily="18" charset="0"/>
                <a:cs typeface="Times New Roman" pitchFamily="18" charset="0"/>
              </a:rPr>
              <a:t> generated.</a:t>
            </a:r>
          </a:p>
          <a:p>
            <a:pPr marL="0" indent="0">
              <a:buNone/>
            </a:pPr>
            <a:endParaRPr lang="en-GB" dirty="0"/>
          </a:p>
        </p:txBody>
      </p:sp>
      <p:pic>
        <p:nvPicPr>
          <p:cNvPr id="3074" name="Picture 2" descr="C:\Users\Shashank\Desktop\1-2-searchgrap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1000" y="3200400"/>
            <a:ext cx="44196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769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Decoder</a:t>
            </a:r>
            <a:endParaRPr lang="en-GB" b="1" dirty="0"/>
          </a:p>
        </p:txBody>
      </p:sp>
      <p:sp>
        <p:nvSpPr>
          <p:cNvPr id="3" name="Content Placeholder 2"/>
          <p:cNvSpPr>
            <a:spLocks noGrp="1"/>
          </p:cNvSpPr>
          <p:nvPr>
            <p:ph idx="1"/>
          </p:nvPr>
        </p:nvSpPr>
        <p:spPr/>
        <p:txBody>
          <a:bodyPr>
            <a:normAutofit/>
          </a:bodyPr>
          <a:lstStyle/>
          <a:p>
            <a:r>
              <a:rPr lang="en-IN" sz="2000" dirty="0" smtClean="0">
                <a:latin typeface="Times New Roman" pitchFamily="18" charset="0"/>
                <a:cs typeface="Times New Roman" pitchFamily="18" charset="0"/>
              </a:rPr>
              <a:t>The primary role of the Sphinx-4 Decoder block is to use Features from the Front End along with the Search Graph from the Linguist to output results.</a:t>
            </a:r>
          </a:p>
          <a:p>
            <a:r>
              <a:rPr lang="en-IN" sz="2000" dirty="0" smtClean="0">
                <a:latin typeface="Times New Roman" pitchFamily="18" charset="0"/>
                <a:cs typeface="Times New Roman" pitchFamily="18" charset="0"/>
              </a:rPr>
              <a:t> The Decoder block comprises a Search Manager in  which and  </a:t>
            </a:r>
            <a:r>
              <a:rPr lang="en-IN" sz="2000" dirty="0">
                <a:latin typeface="Times New Roman" pitchFamily="18" charset="0"/>
                <a:cs typeface="Times New Roman" pitchFamily="18" charset="0"/>
              </a:rPr>
              <a:t>a</a:t>
            </a:r>
            <a:r>
              <a:rPr lang="en-IN" sz="2000" dirty="0" smtClean="0">
                <a:latin typeface="Times New Roman" pitchFamily="18" charset="0"/>
                <a:cs typeface="Times New Roman" pitchFamily="18" charset="0"/>
              </a:rPr>
              <a:t>t each step of the process, the Search Manager creates a Result object that contains all the paths that have reached a ﬁnal non-emitting state.</a:t>
            </a:r>
          </a:p>
        </p:txBody>
      </p:sp>
    </p:spTree>
    <p:extLst>
      <p:ext uri="{BB962C8B-B14F-4D97-AF65-F5344CB8AC3E}">
        <p14:creationId xmlns:p14="http://schemas.microsoft.com/office/powerpoint/2010/main" val="90264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TEXT TO SPEECH</a:t>
            </a:r>
            <a:endParaRPr lang="en-US" b="1" dirty="0"/>
          </a:p>
        </p:txBody>
      </p:sp>
      <p:sp>
        <p:nvSpPr>
          <p:cNvPr id="3" name="Content Placeholder 2"/>
          <p:cNvSpPr>
            <a:spLocks noGrp="1"/>
          </p:cNvSpPr>
          <p:nvPr>
            <p:ph idx="1"/>
          </p:nvPr>
        </p:nvSpPr>
        <p:spPr>
          <a:xfrm>
            <a:off x="1905000" y="1676400"/>
            <a:ext cx="6591985" cy="3777622"/>
          </a:xfrm>
        </p:spPr>
        <p:txBody>
          <a:bodyPr>
            <a:normAutofit/>
          </a:bodyPr>
          <a:lstStyle/>
          <a:p>
            <a:r>
              <a:rPr lang="en-US" sz="2000" dirty="0">
                <a:latin typeface="Times New Roman" pitchFamily="18" charset="0"/>
                <a:cs typeface="Times New Roman" pitchFamily="18" charset="0"/>
              </a:rPr>
              <a:t>Text-to-speech (TTS) is a </a:t>
            </a:r>
            <a:r>
              <a:rPr lang="en-US" sz="2000" dirty="0" smtClean="0">
                <a:latin typeface="Times New Roman" pitchFamily="18" charset="0"/>
                <a:cs typeface="Times New Roman" pitchFamily="18" charset="0"/>
              </a:rPr>
              <a:t>open source </a:t>
            </a:r>
            <a:r>
              <a:rPr lang="en-US" sz="2000" dirty="0">
                <a:latin typeface="Times New Roman" pitchFamily="18" charset="0"/>
                <a:cs typeface="Times New Roman" pitchFamily="18" charset="0"/>
              </a:rPr>
              <a:t> speech synthesis application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TTS </a:t>
            </a:r>
            <a:r>
              <a:rPr lang="en-US" sz="2000" dirty="0">
                <a:latin typeface="Times New Roman" pitchFamily="18" charset="0"/>
                <a:cs typeface="Times New Roman" pitchFamily="18" charset="0"/>
              </a:rPr>
              <a:t>can enable the reading of computer display information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Current </a:t>
            </a:r>
            <a:r>
              <a:rPr lang="en-US" sz="2000" dirty="0">
                <a:latin typeface="Times New Roman" pitchFamily="18" charset="0"/>
                <a:cs typeface="Times New Roman" pitchFamily="18" charset="0"/>
              </a:rPr>
              <a:t>TTS applications include voice-enabled e-mail and spoken prompts in voice response systems.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TTS </a:t>
            </a:r>
            <a:r>
              <a:rPr lang="en-US" sz="2000" dirty="0">
                <a:latin typeface="Times New Roman" pitchFamily="18" charset="0"/>
                <a:cs typeface="Times New Roman" pitchFamily="18" charset="0"/>
              </a:rPr>
              <a:t>is often used with voice recognition programs.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1400" y="5029200"/>
            <a:ext cx="5181600" cy="1628295"/>
          </a:xfrm>
          <a:prstGeom prst="rect">
            <a:avLst/>
          </a:prstGeom>
        </p:spPr>
      </p:pic>
    </p:spTree>
    <p:extLst>
      <p:ext uri="{BB962C8B-B14F-4D97-AF65-F5344CB8AC3E}">
        <p14:creationId xmlns:p14="http://schemas.microsoft.com/office/powerpoint/2010/main" val="1427722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525963"/>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lvl="3"/>
            <a:r>
              <a:rPr lang="en-US" sz="2000" dirty="0" smtClean="0">
                <a:latin typeface="Times New Roman" panose="02020603050405020304" pitchFamily="18" charset="0"/>
                <a:cs typeface="Times New Roman" panose="02020603050405020304" pitchFamily="18" charset="0"/>
              </a:rPr>
              <a:t>Java Speech API</a:t>
            </a:r>
          </a:p>
          <a:p>
            <a:pPr lvl="3"/>
            <a:r>
              <a:rPr lang="en-US" sz="2000" dirty="0">
                <a:latin typeface="Times New Roman" panose="02020603050405020304" pitchFamily="18" charset="0"/>
                <a:cs typeface="Times New Roman" panose="02020603050405020304" pitchFamily="18" charset="0"/>
              </a:rPr>
              <a:t>Speech </a:t>
            </a:r>
            <a:r>
              <a:rPr lang="en-US" sz="2000" dirty="0" smtClean="0">
                <a:latin typeface="Times New Roman" panose="02020603050405020304" pitchFamily="18" charset="0"/>
                <a:cs typeface="Times New Roman" panose="02020603050405020304" pitchFamily="18" charset="0"/>
              </a:rPr>
              <a:t>Synthesis</a:t>
            </a:r>
          </a:p>
          <a:p>
            <a:pPr lvl="3"/>
            <a:r>
              <a:rPr lang="en-US" sz="2000" dirty="0" smtClean="0">
                <a:latin typeface="Times New Roman" panose="02020603050405020304" pitchFamily="18" charset="0"/>
                <a:cs typeface="Times New Roman" panose="02020603050405020304" pitchFamily="18" charset="0"/>
              </a:rPr>
              <a:t>Speech Recognition</a:t>
            </a:r>
          </a:p>
          <a:p>
            <a:pPr lvl="3"/>
            <a:r>
              <a:rPr lang="en-US" sz="2000" dirty="0" smtClean="0">
                <a:latin typeface="Times New Roman" panose="02020603050405020304" pitchFamily="18" charset="0"/>
                <a:cs typeface="Times New Roman" panose="02020603050405020304" pitchFamily="18" charset="0"/>
              </a:rPr>
              <a:t>Sphinx-4 </a:t>
            </a:r>
            <a:endParaRPr lang="en-US" sz="2000" dirty="0">
              <a:latin typeface="Times New Roman" panose="02020603050405020304" pitchFamily="18" charset="0"/>
              <a:cs typeface="Times New Roman" panose="02020603050405020304" pitchFamily="18" charset="0"/>
            </a:endParaRPr>
          </a:p>
          <a:p>
            <a:pPr lvl="3"/>
            <a:r>
              <a:rPr lang="en-US" sz="2000" dirty="0" smtClean="0">
                <a:latin typeface="Times New Roman" panose="02020603050405020304" pitchFamily="18" charset="0"/>
                <a:cs typeface="Times New Roman" panose="02020603050405020304" pitchFamily="18" charset="0"/>
              </a:rPr>
              <a:t>In Collaboration between CMU, Sun Microsystems and Hewlett Packard.</a:t>
            </a:r>
          </a:p>
          <a:p>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676400" y="609600"/>
            <a:ext cx="4038600" cy="646331"/>
          </a:xfrm>
          <a:prstGeom prst="rect">
            <a:avLst/>
          </a:prstGeom>
          <a:noFill/>
        </p:spPr>
        <p:txBody>
          <a:bodyPr wrap="square" rtlCol="0">
            <a:spAutoFit/>
          </a:bodyPr>
          <a:lstStyle/>
          <a:p>
            <a:r>
              <a:rPr lang="en-US" sz="3600" b="1" dirty="0" smtClean="0">
                <a:latin typeface="+mj-lt"/>
                <a:cs typeface="Times New Roman" panose="02020603050405020304" pitchFamily="18" charset="0"/>
              </a:rPr>
              <a:t>Architecture</a:t>
            </a:r>
            <a:endParaRPr lang="en-US" sz="3600" b="1" dirty="0">
              <a:latin typeface="+mj-lt"/>
              <a:cs typeface="Times New Roman" panose="02020603050405020304" pitchFamily="18" charset="0"/>
            </a:endParaRPr>
          </a:p>
        </p:txBody>
      </p:sp>
    </p:spTree>
    <p:extLst>
      <p:ext uri="{BB962C8B-B14F-4D97-AF65-F5344CB8AC3E}">
        <p14:creationId xmlns:p14="http://schemas.microsoft.com/office/powerpoint/2010/main" val="1732681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665</TotalTime>
  <Words>600</Words>
  <Application>Microsoft Office PowerPoint</Application>
  <PresentationFormat>On-screen Show (4:3)</PresentationFormat>
  <Paragraphs>126</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Wisp</vt:lpstr>
      <vt:lpstr>PowerPoint Presentation</vt:lpstr>
      <vt:lpstr>Introduction</vt:lpstr>
      <vt:lpstr>Why HCI?</vt:lpstr>
      <vt:lpstr>Sphinx4 Architecture</vt:lpstr>
      <vt:lpstr>Front End</vt:lpstr>
      <vt:lpstr>Linguist</vt:lpstr>
      <vt:lpstr>Decoder</vt:lpstr>
      <vt:lpstr>TEXT TO SPEECH</vt:lpstr>
      <vt:lpstr>PowerPoint Presentation</vt:lpstr>
      <vt:lpstr>TECHNOLOGIES</vt:lpstr>
      <vt:lpstr>Approach being followed to develop the application</vt:lpstr>
      <vt:lpstr>Modules</vt:lpstr>
      <vt:lpstr>  Interactive calculator</vt:lpstr>
      <vt:lpstr>A simple example on how we interact with the Application</vt:lpstr>
      <vt:lpstr>Desktop Applications</vt:lpstr>
      <vt:lpstr>Approach used</vt:lpstr>
      <vt:lpstr>Problems faced during implementation</vt:lpstr>
      <vt:lpstr>Conclusion</vt:lpstr>
      <vt:lpstr>Future Scope</vt:lpstr>
      <vt:lpstr>DEMO of the Application</vt:lpstr>
      <vt:lpstr>References</vt:lpstr>
      <vt:lpstr>PowerPoint Presentation</vt:lpstr>
    </vt:vector>
  </TitlesOfParts>
  <Company>The University of Akron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TECHNOLOGIES</dc:title>
  <dc:creator>Administrator</dc:creator>
  <cp:lastModifiedBy>Rishi Reddy Cheruku</cp:lastModifiedBy>
  <cp:revision>98</cp:revision>
  <dcterms:created xsi:type="dcterms:W3CDTF">2013-10-04T02:07:24Z</dcterms:created>
  <dcterms:modified xsi:type="dcterms:W3CDTF">2015-01-19T04:49:32Z</dcterms:modified>
</cp:coreProperties>
</file>