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6091" y="6451089"/>
            <a:ext cx="4597908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" y="125983"/>
            <a:ext cx="81483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97" y="1664334"/>
            <a:ext cx="8444230" cy="331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269" y="6572580"/>
            <a:ext cx="41681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4391" y="6573189"/>
            <a:ext cx="268033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6845" y="6573189"/>
            <a:ext cx="2933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0"/>
            <a:ext cx="9156065" cy="4678680"/>
            <a:chOff x="-11937" y="0"/>
            <a:chExt cx="9156065" cy="46786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75234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003291" y="1761744"/>
              <a:ext cx="4140835" cy="2621280"/>
            </a:xfrm>
            <a:custGeom>
              <a:avLst/>
              <a:gdLst/>
              <a:ahLst/>
              <a:cxnLst/>
              <a:rect l="l" t="t" r="r" b="b"/>
              <a:pathLst>
                <a:path w="4140834" h="2621279">
                  <a:moveTo>
                    <a:pt x="4140708" y="0"/>
                  </a:moveTo>
                  <a:lnTo>
                    <a:pt x="0" y="0"/>
                  </a:lnTo>
                  <a:lnTo>
                    <a:pt x="1311148" y="1310639"/>
                  </a:lnTo>
                  <a:lnTo>
                    <a:pt x="0" y="2621279"/>
                  </a:lnTo>
                  <a:lnTo>
                    <a:pt x="4140708" y="2621279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563"/>
              <a:ext cx="5844539" cy="321411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06" y="0"/>
                  </a:moveTo>
                  <a:lnTo>
                    <a:pt x="0" y="0"/>
                  </a:lnTo>
                  <a:lnTo>
                    <a:pt x="0" y="3086099"/>
                  </a:lnTo>
                  <a:lnTo>
                    <a:pt x="4200906" y="3086099"/>
                  </a:lnTo>
                  <a:lnTo>
                    <a:pt x="5743956" y="1543050"/>
                  </a:lnTo>
                  <a:lnTo>
                    <a:pt x="4200906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" y="1530858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06" y="0"/>
                  </a:lnTo>
                  <a:lnTo>
                    <a:pt x="5743956" y="1543050"/>
                  </a:lnTo>
                  <a:lnTo>
                    <a:pt x="420090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2700"/>
              <a:ext cx="4087368" cy="11780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986027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0"/>
                  </a:moveTo>
                  <a:lnTo>
                    <a:pt x="0" y="0"/>
                  </a:lnTo>
                  <a:lnTo>
                    <a:pt x="0" y="1075944"/>
                  </a:lnTo>
                  <a:lnTo>
                    <a:pt x="3462528" y="1075944"/>
                  </a:lnTo>
                  <a:lnTo>
                    <a:pt x="4000500" y="53797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56438" y="4829302"/>
            <a:ext cx="528955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7373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Reg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220701226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20" b="1">
                <a:latin typeface="Calibri"/>
                <a:cs typeface="Calibri"/>
              </a:rPr>
              <a:t> RISHIKESH.T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Guide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Durai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Murugan.N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Designation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department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Associate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Professor </a:t>
            </a:r>
            <a:r>
              <a:rPr dirty="0" sz="2000" b="1">
                <a:latin typeface="Calibri"/>
                <a:cs typeface="Calibri"/>
              </a:rPr>
              <a:t>Computer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Science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7106" y="1190625"/>
            <a:ext cx="30067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20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dirty="0" sz="2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6814" y="2472944"/>
            <a:ext cx="391922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FFFFFF"/>
                </a:solidFill>
                <a:latin typeface="Calibri"/>
                <a:cs typeface="Calibri"/>
              </a:rPr>
              <a:t>Job </a:t>
            </a:r>
            <a:r>
              <a:rPr dirty="0" spc="-10" b="1">
                <a:solidFill>
                  <a:srgbClr val="FFFFFF"/>
                </a:solidFill>
                <a:latin typeface="Calibri"/>
                <a:cs typeface="Calibri"/>
              </a:rPr>
              <a:t>Qualification Automation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4637532" y="1476755"/>
            <a:ext cx="4297045" cy="4436110"/>
            <a:chOff x="4637532" y="1476755"/>
            <a:chExt cx="4297045" cy="443611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32" y="1476755"/>
              <a:ext cx="1773936" cy="318820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52772" y="1530095"/>
              <a:ext cx="1671955" cy="3086100"/>
            </a:xfrm>
            <a:custGeom>
              <a:avLst/>
              <a:gdLst/>
              <a:ahLst/>
              <a:cxnLst/>
              <a:rect l="l" t="t" r="r" b="b"/>
              <a:pathLst>
                <a:path w="1671954" h="3086100">
                  <a:moveTo>
                    <a:pt x="129286" y="0"/>
                  </a:moveTo>
                  <a:lnTo>
                    <a:pt x="0" y="0"/>
                  </a:lnTo>
                  <a:lnTo>
                    <a:pt x="1542541" y="1543050"/>
                  </a:lnTo>
                  <a:lnTo>
                    <a:pt x="0" y="3086099"/>
                  </a:lnTo>
                  <a:lnTo>
                    <a:pt x="129286" y="3086099"/>
                  </a:lnTo>
                  <a:lnTo>
                    <a:pt x="1671827" y="1543050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7748" y="4440935"/>
              <a:ext cx="1806530" cy="1471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130"/>
              <a:t> </a:t>
            </a:r>
            <a:r>
              <a:rPr dirty="0" spc="-10"/>
              <a:t>Description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481060" cy="500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qualification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streamline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recruitment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evaluation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candidates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predefined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criteria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skills, qualifications,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experience.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consistency, </a:t>
            </a:r>
            <a:r>
              <a:rPr dirty="0" sz="2400">
                <a:latin typeface="Calibri"/>
                <a:cs typeface="Calibri"/>
              </a:rPr>
              <a:t>reduces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effort,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speeds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decision-making.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lvl="1" marL="361950" marR="822960" indent="-1016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44069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evaluates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candidate’s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qualifications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against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job-specific requirements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 marL="44069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440690" algn="l"/>
              </a:tabLst>
            </a:pPr>
            <a:r>
              <a:rPr dirty="0" sz="1800" b="1">
                <a:latin typeface="Arial"/>
                <a:cs typeface="Arial"/>
              </a:rPr>
              <a:t>Skills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Matching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candidate-</a:t>
            </a:r>
            <a:r>
              <a:rPr dirty="0" sz="1800">
                <a:latin typeface="Arial MT"/>
                <a:cs typeface="Arial MT"/>
              </a:rPr>
              <a:t>provided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skills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job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requirements.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 marL="44069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440690" algn="l"/>
              </a:tabLst>
            </a:pPr>
            <a:r>
              <a:rPr dirty="0" sz="1800" b="1">
                <a:latin typeface="Arial"/>
                <a:cs typeface="Arial"/>
              </a:rPr>
              <a:t>Experience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Calculating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years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relevant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 marL="44069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440690" algn="l"/>
              </a:tabLst>
            </a:pPr>
            <a:r>
              <a:rPr dirty="0" sz="1800" b="1">
                <a:latin typeface="Arial"/>
                <a:cs typeface="Arial"/>
              </a:rPr>
              <a:t>Education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degree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levels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fields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study.</a:t>
            </a:r>
            <a:endParaRPr sz="1800">
              <a:latin typeface="Arial MT"/>
              <a:cs typeface="Arial MT"/>
            </a:endParaRPr>
          </a:p>
          <a:p>
            <a:pPr marL="36195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Table</a:t>
            </a:r>
            <a:r>
              <a:rPr dirty="0" spc="-220"/>
              <a:t> </a:t>
            </a:r>
            <a:r>
              <a:rPr dirty="0" spc="-10"/>
              <a:t>Design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281683"/>
            <a:ext cx="9144000" cy="4295140"/>
            <a:chOff x="0" y="1281683"/>
            <a:chExt cx="9144000" cy="42951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81683"/>
              <a:ext cx="9143999" cy="429463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595616" y="5012436"/>
              <a:ext cx="1548765" cy="419100"/>
            </a:xfrm>
            <a:custGeom>
              <a:avLst/>
              <a:gdLst/>
              <a:ahLst/>
              <a:cxnLst/>
              <a:rect l="l" t="t" r="r" b="b"/>
              <a:pathLst>
                <a:path w="1548765" h="419100">
                  <a:moveTo>
                    <a:pt x="1548383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48383" y="419100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dirty="0" spc="-220"/>
              <a:t> </a:t>
            </a:r>
            <a:r>
              <a:rPr dirty="0" spc="-10"/>
              <a:t>Design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74421" y="912621"/>
            <a:ext cx="8593455" cy="5239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Process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33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begins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initiates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qualification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330"/>
              </a:lnSpc>
            </a:pPr>
            <a:r>
              <a:rPr dirty="0" sz="2000" spc="-10">
                <a:latin typeface="Calibri"/>
                <a:cs typeface="Calibri"/>
              </a:rPr>
              <a:t>workflow.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ts val="226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Retrieve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(such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resumes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details)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provided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sheet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directory.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33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Compare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candidate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qualifications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predefined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criteria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330"/>
              </a:lnSpc>
            </a:pPr>
            <a:r>
              <a:rPr dirty="0" sz="2000">
                <a:latin typeface="Calibri"/>
                <a:cs typeface="Calibri"/>
              </a:rPr>
              <a:t>automated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tools.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33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Record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(Qualified/Not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Qualified)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Candidate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Excel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330"/>
              </a:lnSpc>
            </a:pPr>
            <a:r>
              <a:rPr dirty="0" sz="2000" spc="-1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000">
              <a:latin typeface="Calibri"/>
              <a:cs typeface="Calibri"/>
            </a:endParaRPr>
          </a:p>
          <a:p>
            <a:pPr marL="354965" marR="626745" indent="-342900">
              <a:lnSpc>
                <a:spcPts val="226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Automatically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candidates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their status.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dirty="0" spc="-220"/>
              <a:t> </a:t>
            </a:r>
            <a:r>
              <a:rPr dirty="0" spc="-10"/>
              <a:t>Design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0604"/>
            <a:ext cx="7893684" cy="446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</a:t>
            </a:r>
            <a:r>
              <a:rPr dirty="0" u="heavy" sz="2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lvl="1" marL="325120" marR="5080" indent="-10160">
              <a:lnSpc>
                <a:spcPct val="100000"/>
              </a:lnSpc>
              <a:spcBef>
                <a:spcPts val="1864"/>
              </a:spcBef>
              <a:buSzPct val="94444"/>
              <a:buChar char="•"/>
              <a:tabLst>
                <a:tab pos="40386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Extract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key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(e.g.,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education,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skills,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experience) from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candidate </a:t>
            </a:r>
            <a:r>
              <a:rPr dirty="0" sz="1800">
                <a:latin typeface="Arial MT"/>
                <a:cs typeface="Arial MT"/>
              </a:rPr>
              <a:t>resumes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automation.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8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 marL="325120" marR="347345" indent="-10160">
              <a:lnSpc>
                <a:spcPct val="100000"/>
              </a:lnSpc>
              <a:buSzPct val="94444"/>
              <a:buChar char="•"/>
              <a:tabLst>
                <a:tab pos="40386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Match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extracted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candidate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details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against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job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criteria,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required </a:t>
            </a:r>
            <a:r>
              <a:rPr dirty="0" sz="1800">
                <a:latin typeface="Arial MT"/>
                <a:cs typeface="Arial MT"/>
              </a:rPr>
              <a:t>education,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experience,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skills.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8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 marL="403860" indent="-88900">
              <a:lnSpc>
                <a:spcPct val="100000"/>
              </a:lnSpc>
              <a:buSzPct val="94444"/>
              <a:buChar char="•"/>
              <a:tabLst>
                <a:tab pos="403860" algn="l"/>
              </a:tabLst>
            </a:pP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SMTP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protocol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emails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candidates’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registered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email</a:t>
            </a:r>
            <a:endParaRPr sz="1800">
              <a:latin typeface="Arial MT"/>
              <a:cs typeface="Arial MT"/>
            </a:endParaRPr>
          </a:p>
          <a:p>
            <a:pPr marL="32512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addresses.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 MT"/>
              <a:cs typeface="Arial MT"/>
            </a:endParaRPr>
          </a:p>
          <a:p>
            <a:pPr lvl="1" marL="325120" marR="814705" indent="-10160">
              <a:lnSpc>
                <a:spcPct val="100000"/>
              </a:lnSpc>
              <a:buSzPct val="94444"/>
              <a:buChar char="•"/>
              <a:tabLst>
                <a:tab pos="40386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Log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errors,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missing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email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sending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failures,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for </a:t>
            </a:r>
            <a:r>
              <a:rPr dirty="0" sz="1800" spc="-10">
                <a:latin typeface="Arial MT"/>
                <a:cs typeface="Arial MT"/>
              </a:rPr>
              <a:t>troubleshooting..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6577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Generate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contain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candidates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276" y="1629155"/>
            <a:ext cx="7956804" cy="450037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3780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Requirements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1772411"/>
            <a:ext cx="7956804" cy="417728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524875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processing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Workflow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Qualification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Status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51" y="1932432"/>
            <a:ext cx="8007096" cy="439216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Implementation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7361555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Qualified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Receive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Email Notification.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23" y="2036064"/>
            <a:ext cx="7921752" cy="428396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Testing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31494"/>
            <a:ext cx="8025765" cy="374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UiPath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Debugging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Tools: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step-</a:t>
            </a:r>
            <a:r>
              <a:rPr dirty="0" sz="2400" spc="-25">
                <a:latin typeface="Calibri"/>
                <a:cs typeface="Calibri"/>
              </a:rPr>
              <a:t>by-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workflow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validation.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5600" marR="687070" indent="-342900">
              <a:lnSpc>
                <a:spcPct val="1141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Validation: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confirm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candidate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sheet.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SMTP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Testing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Tools: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verifying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functionality.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Exception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Logs: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track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fix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400415" cy="3780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Qualification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project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successfully demonstrates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potential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technologies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streamlining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recruitment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integrating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UiPath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RPA,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services,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robust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evaluation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logic,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efficiently processes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candidate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evaluates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qualifications,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sends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personalized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notifications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eligible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candidates.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This </a:t>
            </a:r>
            <a:r>
              <a:rPr dirty="0" sz="2400">
                <a:latin typeface="Calibri"/>
                <a:cs typeface="Calibri"/>
              </a:rPr>
              <a:t>approach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saves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significant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HR </a:t>
            </a:r>
            <a:r>
              <a:rPr dirty="0" sz="2400">
                <a:latin typeface="Calibri"/>
                <a:cs typeface="Calibri"/>
              </a:rPr>
              <a:t>teams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accuracy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consistency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candidate evaluation.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Abstract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07109"/>
            <a:ext cx="8545195" cy="508698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55600" marR="5080" indent="-342900">
              <a:lnSpc>
                <a:spcPct val="104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today’s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competitive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market,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processes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become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essential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improving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efficiency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accuracy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recruitment </a:t>
            </a:r>
            <a:r>
              <a:rPr dirty="0" sz="2000">
                <a:latin typeface="Calibri"/>
                <a:cs typeface="Calibri"/>
              </a:rPr>
              <a:t>workflows.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project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presents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 </a:t>
            </a:r>
            <a:r>
              <a:rPr dirty="0" sz="2000">
                <a:latin typeface="Calibri"/>
                <a:cs typeface="Calibri"/>
              </a:rPr>
              <a:t>designed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implemented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UiPath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Studio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streamline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evaluation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applicants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predefined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criteria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experience,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skills,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education.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begins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details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Excel </a:t>
            </a:r>
            <a:r>
              <a:rPr dirty="0" sz="2000">
                <a:latin typeface="Calibri"/>
                <a:cs typeface="Calibri"/>
              </a:rPr>
              <a:t>sheet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UiPath's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powerful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DataTable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operations.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verifies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against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job </a:t>
            </a:r>
            <a:r>
              <a:rPr dirty="0" sz="2000" spc="-10">
                <a:latin typeface="Calibri"/>
                <a:cs typeface="Calibri"/>
              </a:rPr>
              <a:t>requirements,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marking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either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"Qualified"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"Not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Qualified"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conditions.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results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dynamically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updated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sheet,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transparency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traceability.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Additionally,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candidates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notified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leveraging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SMTP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Mail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activity.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Emails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customized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personalized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enhancing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communication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professionalism.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incorporates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error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handling </a:t>
            </a:r>
            <a:r>
              <a:rPr dirty="0" sz="2000">
                <a:latin typeface="Calibri"/>
                <a:cs typeface="Calibri"/>
              </a:rPr>
              <a:t>mechanisms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invalid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missing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robustness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scalability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real-</a:t>
            </a:r>
            <a:r>
              <a:rPr dirty="0" sz="2000">
                <a:latin typeface="Calibri"/>
                <a:cs typeface="Calibri"/>
              </a:rPr>
              <a:t>world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90"/>
              <a:t> </a:t>
            </a:r>
            <a:r>
              <a:rPr dirty="0" spc="-10"/>
              <a:t>Enhancement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 indent="-90805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91440" algn="l"/>
              </a:tabLst>
            </a:pPr>
            <a:r>
              <a:rPr dirty="0"/>
              <a:t>Use</a:t>
            </a:r>
            <a:r>
              <a:rPr dirty="0" spc="-125"/>
              <a:t> </a:t>
            </a:r>
            <a:r>
              <a:rPr dirty="0"/>
              <a:t>AI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predict</a:t>
            </a:r>
            <a:r>
              <a:rPr dirty="0" spc="-10"/>
              <a:t> </a:t>
            </a:r>
            <a:r>
              <a:rPr dirty="0"/>
              <a:t>candidate</a:t>
            </a:r>
            <a:r>
              <a:rPr dirty="0" spc="-15"/>
              <a:t> </a:t>
            </a:r>
            <a:r>
              <a:rPr dirty="0"/>
              <a:t>suitability based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hiring</a:t>
            </a:r>
            <a:r>
              <a:rPr dirty="0" spc="-15"/>
              <a:t> </a:t>
            </a:r>
            <a:r>
              <a:rPr dirty="0"/>
              <a:t>trends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role</a:t>
            </a:r>
            <a:r>
              <a:rPr dirty="0" spc="-20"/>
              <a:t> </a:t>
            </a:r>
            <a:r>
              <a:rPr dirty="0" spc="-10"/>
              <a:t>requirements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</a:p>
          <a:p>
            <a:pPr>
              <a:lnSpc>
                <a:spcPct val="100000"/>
              </a:lnSpc>
              <a:spcBef>
                <a:spcPts val="180"/>
              </a:spcBef>
              <a:buFont typeface="Arial MT"/>
              <a:buChar char="•"/>
            </a:pPr>
          </a:p>
          <a:p>
            <a:pPr marL="12700" marR="20320" indent="-12065">
              <a:lnSpc>
                <a:spcPct val="100000"/>
              </a:lnSpc>
              <a:buSzPct val="91666"/>
              <a:buChar char="•"/>
              <a:tabLst>
                <a:tab pos="91440" algn="l"/>
              </a:tabLst>
            </a:pPr>
            <a:r>
              <a:rPr dirty="0"/>
              <a:t>	</a:t>
            </a:r>
            <a:r>
              <a:rPr dirty="0"/>
              <a:t>.</a:t>
            </a:r>
            <a:r>
              <a:rPr dirty="0" spc="-35"/>
              <a:t> </a:t>
            </a:r>
            <a:r>
              <a:rPr dirty="0"/>
              <a:t>Let</a:t>
            </a:r>
            <a:r>
              <a:rPr dirty="0" spc="-25"/>
              <a:t> </a:t>
            </a:r>
            <a:r>
              <a:rPr dirty="0"/>
              <a:t>HR</a:t>
            </a:r>
            <a:r>
              <a:rPr dirty="0" spc="-25"/>
              <a:t> </a:t>
            </a:r>
            <a:r>
              <a:rPr dirty="0"/>
              <a:t>customize</a:t>
            </a:r>
            <a:r>
              <a:rPr dirty="0" spc="-40"/>
              <a:t> </a:t>
            </a:r>
            <a:r>
              <a:rPr dirty="0"/>
              <a:t>criteria</a:t>
            </a:r>
            <a:r>
              <a:rPr dirty="0" spc="-25"/>
              <a:t> </a:t>
            </a:r>
            <a:r>
              <a:rPr dirty="0"/>
              <a:t>weights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different</a:t>
            </a:r>
            <a:r>
              <a:rPr dirty="0" spc="-30"/>
              <a:t> </a:t>
            </a:r>
            <a:r>
              <a:rPr dirty="0"/>
              <a:t>roles</a:t>
            </a:r>
            <a:r>
              <a:rPr dirty="0" spc="-25"/>
              <a:t> </a:t>
            </a:r>
            <a:r>
              <a:rPr dirty="0"/>
              <a:t>(e.g.,</a:t>
            </a:r>
            <a:r>
              <a:rPr dirty="0" spc="-35"/>
              <a:t> </a:t>
            </a:r>
            <a:r>
              <a:rPr dirty="0"/>
              <a:t>focus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technical</a:t>
            </a:r>
            <a:r>
              <a:rPr dirty="0" spc="-25"/>
              <a:t> </a:t>
            </a:r>
            <a:r>
              <a:rPr dirty="0" spc="-10"/>
              <a:t>skills </a:t>
            </a:r>
            <a:r>
              <a:rPr dirty="0"/>
              <a:t>or</a:t>
            </a:r>
            <a:r>
              <a:rPr dirty="0" spc="-10"/>
              <a:t> </a:t>
            </a:r>
            <a:r>
              <a:rPr dirty="0"/>
              <a:t>soft</a:t>
            </a:r>
            <a:r>
              <a:rPr dirty="0" spc="-10"/>
              <a:t> skills).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</a:p>
          <a:p>
            <a:pPr>
              <a:lnSpc>
                <a:spcPct val="100000"/>
              </a:lnSpc>
              <a:spcBef>
                <a:spcPts val="185"/>
              </a:spcBef>
              <a:buFont typeface="Arial MT"/>
              <a:buChar char="•"/>
            </a:pPr>
          </a:p>
          <a:p>
            <a:pPr marL="12700" marR="246379" indent="-12065">
              <a:lnSpc>
                <a:spcPct val="100000"/>
              </a:lnSpc>
              <a:buSzPct val="91666"/>
              <a:buChar char="•"/>
              <a:tabLst>
                <a:tab pos="91440" algn="l"/>
              </a:tabLst>
            </a:pPr>
            <a:r>
              <a:rPr dirty="0"/>
              <a:t>	</a:t>
            </a:r>
            <a:r>
              <a:rPr dirty="0"/>
              <a:t>Add</a:t>
            </a:r>
            <a:r>
              <a:rPr dirty="0" spc="-45"/>
              <a:t> </a:t>
            </a:r>
            <a:r>
              <a:rPr dirty="0"/>
              <a:t>tools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analyze</a:t>
            </a:r>
            <a:r>
              <a:rPr dirty="0" spc="5"/>
              <a:t> </a:t>
            </a:r>
            <a:r>
              <a:rPr dirty="0"/>
              <a:t>video</a:t>
            </a:r>
            <a:r>
              <a:rPr dirty="0" spc="-30"/>
              <a:t> </a:t>
            </a:r>
            <a:r>
              <a:rPr dirty="0"/>
              <a:t>interviews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speech,</a:t>
            </a:r>
            <a:r>
              <a:rPr dirty="0" spc="-30"/>
              <a:t> </a:t>
            </a:r>
            <a:r>
              <a:rPr dirty="0"/>
              <a:t>sentiment,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communication skills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</a:p>
          <a:p>
            <a:pPr marL="126364" indent="-123825">
              <a:lnSpc>
                <a:spcPct val="100000"/>
              </a:lnSpc>
              <a:buSzPct val="91666"/>
              <a:buChar char="•"/>
              <a:tabLst>
                <a:tab pos="126364" algn="l"/>
              </a:tabLst>
            </a:pPr>
            <a:r>
              <a:rPr dirty="0">
                <a:latin typeface="Calibri"/>
                <a:cs typeface="Calibri"/>
              </a:rPr>
              <a:t>Add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chatbot</a:t>
            </a:r>
            <a:r>
              <a:rPr dirty="0" spc="-3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guide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candidates,</a:t>
            </a:r>
            <a:r>
              <a:rPr dirty="0" spc="-3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answer</a:t>
            </a:r>
            <a:r>
              <a:rPr dirty="0" spc="-3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questions,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provide</a:t>
            </a:r>
            <a:r>
              <a:rPr dirty="0" spc="-3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updates.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608" y="2700107"/>
            <a:ext cx="3809827" cy="96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0804" y="2276678"/>
            <a:ext cx="3881754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0"/>
              <a:t>Queries</a:t>
            </a:r>
            <a:endParaRPr sz="9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784" y="2700107"/>
            <a:ext cx="7311479" cy="868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178" y="2276678"/>
            <a:ext cx="7455534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35"/>
              <a:t>Demonstration</a:t>
            </a:r>
            <a:endParaRPr sz="9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91" y="2663552"/>
            <a:ext cx="5049666" cy="904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276678"/>
            <a:ext cx="510476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/>
              <a:t>Thank</a:t>
            </a:r>
            <a:r>
              <a:rPr dirty="0" sz="9600" spc="-240"/>
              <a:t> </a:t>
            </a:r>
            <a:r>
              <a:rPr dirty="0" sz="9600" spc="-775"/>
              <a:t>Y</a:t>
            </a:r>
            <a:r>
              <a:rPr dirty="0" sz="9600" spc="-70"/>
              <a:t>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Proposed</a:t>
            </a:r>
            <a:r>
              <a:rPr dirty="0" spc="-95"/>
              <a:t> </a:t>
            </a:r>
            <a:r>
              <a:rPr dirty="0" spc="-10"/>
              <a:t>System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07109"/>
            <a:ext cx="8531225" cy="48310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55600" marR="5080" indent="-342900">
              <a:lnSpc>
                <a:spcPct val="104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designed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streamline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recruitment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against predefined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criteria.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Built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UiPath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Studio,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system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sheet,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details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education,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skills,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experience,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addresses.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evaluates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candidate’s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comparing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job-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requirements,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minimum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experience,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necessary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skill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education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355600" marR="44450" indent="-342900">
              <a:lnSpc>
                <a:spcPct val="104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updates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sheet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"Qualified"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"Not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Qualified"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those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criteria,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personalized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notification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SMTP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server, </a:t>
            </a:r>
            <a:r>
              <a:rPr dirty="0" sz="2000">
                <a:latin typeface="Calibri"/>
                <a:cs typeface="Calibri"/>
              </a:rPr>
              <a:t>informing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qualification.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workflow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efficiency, </a:t>
            </a:r>
            <a:r>
              <a:rPr dirty="0" sz="2000" spc="-20">
                <a:latin typeface="Calibri"/>
                <a:cs typeface="Calibri"/>
              </a:rPr>
              <a:t>accuracy,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consistency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screening,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reducing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manual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effort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human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errors.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project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highlights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integration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robotic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(RPA)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communication,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demonstrating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power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recruitment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workflows.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Proposed</a:t>
            </a:r>
            <a:r>
              <a:rPr dirty="0" spc="-100"/>
              <a:t> </a:t>
            </a:r>
            <a:r>
              <a:rPr dirty="0" spc="-10"/>
              <a:t>System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04061"/>
            <a:ext cx="8536940" cy="4956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proposed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Qualification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offers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several</a:t>
            </a:r>
            <a:endParaRPr sz="2400">
              <a:latin typeface="Calibri"/>
              <a:cs typeface="Calibri"/>
            </a:endParaRPr>
          </a:p>
          <a:p>
            <a:pPr marL="355600" marR="183515">
              <a:lnSpc>
                <a:spcPct val="104000"/>
              </a:lnSpc>
              <a:spcBef>
                <a:spcPts val="5"/>
              </a:spcBef>
            </a:pPr>
            <a:r>
              <a:rPr dirty="0" sz="2400" spc="-10">
                <a:latin typeface="Calibri"/>
                <a:cs typeface="Calibri"/>
              </a:rPr>
              <a:t>advantages,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significantly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enhancing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recruitment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process.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automating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evaluation,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accuracy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consistency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against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predefined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criteria, </a:t>
            </a:r>
            <a:r>
              <a:rPr dirty="0" sz="2400">
                <a:latin typeface="Calibri"/>
                <a:cs typeface="Calibri"/>
              </a:rPr>
              <a:t>eliminating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errors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human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bias.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saves substantial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effort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teams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4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large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volumes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seconds.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system’s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ability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qualification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statuses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real-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personalized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notifications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qualified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candidates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streamlines </a:t>
            </a:r>
            <a:r>
              <a:rPr dirty="0" sz="2400">
                <a:latin typeface="Calibri"/>
                <a:cs typeface="Calibri"/>
              </a:rPr>
              <a:t>communication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accelerates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hiring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Additionally,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 </a:t>
            </a:r>
            <a:r>
              <a:rPr dirty="0" sz="2400" spc="-10">
                <a:latin typeface="Calibri"/>
                <a:cs typeface="Calibri"/>
              </a:rPr>
              <a:t>provides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scalable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cost-</a:t>
            </a:r>
            <a:r>
              <a:rPr dirty="0" sz="2400" spc="-10">
                <a:latin typeface="Calibri"/>
                <a:cs typeface="Calibri"/>
              </a:rPr>
              <a:t>effective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solution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organizations, </a:t>
            </a:r>
            <a:r>
              <a:rPr dirty="0" sz="2400">
                <a:latin typeface="Calibri"/>
                <a:cs typeface="Calibri"/>
              </a:rPr>
              <a:t>ensuring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reliable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data-</a:t>
            </a:r>
            <a:r>
              <a:rPr dirty="0" sz="2400">
                <a:latin typeface="Calibri"/>
                <a:cs typeface="Calibri"/>
              </a:rPr>
              <a:t>driven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decision-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recruitment workflows.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Literature</a:t>
            </a:r>
            <a:r>
              <a:rPr dirty="0" spc="-160"/>
              <a:t> </a:t>
            </a:r>
            <a:r>
              <a:rPr dirty="0" spc="-10"/>
              <a:t>Survey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444865" cy="464629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Paper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1: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alibri"/>
                <a:cs typeface="Calibri"/>
              </a:rPr>
              <a:t>Title: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Automation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-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Candidate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Screening</a:t>
            </a:r>
            <a:r>
              <a:rPr dirty="0" sz="2400" spc="-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Using</a:t>
            </a:r>
            <a:r>
              <a:rPr dirty="0" sz="2400" spc="-70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RPA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Advantages: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Reduces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intervention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Speeds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recruitment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large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datasets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efficiently.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Enhances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accuracy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minimizing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Allows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integration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notifications.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flexibility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handling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highly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subjective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evaluation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criteria.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Dependence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structured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well-</a:t>
            </a:r>
            <a:r>
              <a:rPr dirty="0" sz="2000">
                <a:latin typeface="Calibri"/>
                <a:cs typeface="Calibri"/>
              </a:rPr>
              <a:t>maintained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reliable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dirty="0" sz="2000" spc="-10">
                <a:latin typeface="Calibri"/>
                <a:cs typeface="Calibri"/>
              </a:rPr>
              <a:t>outcomes.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Literature</a:t>
            </a:r>
            <a:r>
              <a:rPr dirty="0" spc="-160"/>
              <a:t> </a:t>
            </a:r>
            <a:r>
              <a:rPr dirty="0" spc="-10"/>
              <a:t>Survey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004061"/>
            <a:ext cx="8504555" cy="490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Paper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355600" marR="999490">
              <a:lnSpc>
                <a:spcPct val="103800"/>
              </a:lnSpc>
              <a:spcBef>
                <a:spcPts val="10"/>
              </a:spcBef>
            </a:pPr>
            <a:r>
              <a:rPr dirty="0" sz="2400" b="1">
                <a:latin typeface="Calibri"/>
                <a:cs typeface="Calibri"/>
              </a:rPr>
              <a:t>Title: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AI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Automation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in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HR:</a:t>
            </a:r>
            <a:r>
              <a:rPr dirty="0" sz="2400" spc="-6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Transforming </a:t>
            </a:r>
            <a:r>
              <a:rPr dirty="0" sz="2400" spc="-10" i="1">
                <a:latin typeface="Calibri"/>
                <a:cs typeface="Calibri"/>
              </a:rPr>
              <a:t>Recruitment Workflows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Advantages: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 spc="-10">
                <a:latin typeface="Calibri"/>
                <a:cs typeface="Calibri"/>
              </a:rPr>
              <a:t>Demonstrates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scalability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handling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high-</a:t>
            </a:r>
            <a:r>
              <a:rPr dirty="0" sz="2000">
                <a:latin typeface="Calibri"/>
                <a:cs typeface="Calibri"/>
              </a:rPr>
              <a:t>volume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recruitment.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 spc="-10">
                <a:latin typeface="Calibri"/>
                <a:cs typeface="Calibri"/>
              </a:rPr>
              <a:t>Improves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data-</a:t>
            </a:r>
            <a:r>
              <a:rPr dirty="0" sz="2000">
                <a:latin typeface="Calibri"/>
                <a:cs typeface="Calibri"/>
              </a:rPr>
              <a:t>driven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decision-</a:t>
            </a:r>
            <a:r>
              <a:rPr dirty="0" sz="2000">
                <a:latin typeface="Calibri"/>
                <a:cs typeface="Calibri"/>
              </a:rPr>
              <a:t>making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through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predefined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qualification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Calibri"/>
                <a:cs typeface="Calibri"/>
              </a:rPr>
              <a:t>criteria.</a:t>
            </a:r>
            <a:endParaRPr sz="2000">
              <a:latin typeface="Calibri"/>
              <a:cs typeface="Calibri"/>
            </a:endParaRPr>
          </a:p>
          <a:p>
            <a:pPr lvl="1" marL="756285" marR="422909" indent="-287020">
              <a:lnSpc>
                <a:spcPct val="104000"/>
              </a:lnSpc>
              <a:spcBef>
                <a:spcPts val="484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 spc="-10">
                <a:latin typeface="Calibri"/>
                <a:cs typeface="Calibri"/>
              </a:rPr>
              <a:t>Provides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real-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updates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maintains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consistency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across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candidate evaluations.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5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Initial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setup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requires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significant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resources.</a:t>
            </a:r>
            <a:endParaRPr sz="2000">
              <a:latin typeface="Calibri"/>
              <a:cs typeface="Calibri"/>
            </a:endParaRPr>
          </a:p>
          <a:p>
            <a:pPr lvl="1" marL="756285" marR="711200" indent="-287020">
              <a:lnSpc>
                <a:spcPct val="104000"/>
              </a:lnSpc>
              <a:spcBef>
                <a:spcPts val="484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face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challenges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integrating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legacy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systems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unstructured datasets.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dirty="0" spc="-125"/>
              <a:t> </a:t>
            </a:r>
            <a:r>
              <a:rPr dirty="0" spc="-10"/>
              <a:t>Objective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79677"/>
            <a:ext cx="8423275" cy="3362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objective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Qualification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project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streamline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optimize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recruitment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leveraging </a:t>
            </a:r>
            <a:r>
              <a:rPr dirty="0" sz="2400">
                <a:latin typeface="Calibri"/>
                <a:cs typeface="Calibri"/>
              </a:rPr>
              <a:t>Robotic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(RPA)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evaluate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profiles </a:t>
            </a:r>
            <a:r>
              <a:rPr dirty="0" sz="2400">
                <a:latin typeface="Calibri"/>
                <a:cs typeface="Calibri"/>
              </a:rPr>
              <a:t>against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predefined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criteria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efficiently.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aims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automate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repetitive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extraction,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qualification </a:t>
            </a:r>
            <a:r>
              <a:rPr dirty="0" sz="2400">
                <a:latin typeface="Calibri"/>
                <a:cs typeface="Calibri"/>
              </a:rPr>
              <a:t>checks,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notifications,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accuracy,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consistency,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faster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decision-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effort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improving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productivity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hiring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39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Architecture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716" y="1757172"/>
            <a:ext cx="6706722" cy="380085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1089"/>
            <a:ext cx="9144000" cy="407034"/>
            <a:chOff x="0" y="6451089"/>
            <a:chExt cx="9144000" cy="4070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9" y="647699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System</a:t>
            </a:r>
            <a:r>
              <a:rPr dirty="0" spc="-195"/>
              <a:t> </a:t>
            </a:r>
            <a:r>
              <a:rPr dirty="0" spc="-10"/>
              <a:t>Requirements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/>
              <a:t>Rajalakshmi</a:t>
            </a:r>
            <a:r>
              <a:rPr dirty="0" spc="-55"/>
              <a:t> </a:t>
            </a:r>
            <a:r>
              <a:rPr dirty="0"/>
              <a:t>Engineering</a:t>
            </a:r>
            <a:r>
              <a:rPr dirty="0" spc="-50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06526"/>
            <a:ext cx="8248650" cy="504761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UiPath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(Enterprise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Community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Edition).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UiPath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Robot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(for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unattended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attended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automation).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SMTP/IMAP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email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configured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sending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notifications.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Excel/Spreadsheet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Application:</a:t>
            </a:r>
            <a:endParaRPr sz="2400">
              <a:latin typeface="Calibri"/>
              <a:cs typeface="Calibri"/>
            </a:endParaRPr>
          </a:p>
          <a:p>
            <a:pPr marL="355600" marR="250825" indent="-342900">
              <a:lnSpc>
                <a:spcPct val="113700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Microsoft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(2016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later)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equivalent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software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(Google </a:t>
            </a:r>
            <a:r>
              <a:rPr dirty="0" sz="2400">
                <a:latin typeface="Calibri"/>
                <a:cs typeface="Calibri"/>
              </a:rPr>
              <a:t>Sheets,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LibreOffice).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latin typeface="Calibri"/>
                <a:cs typeface="Calibri"/>
              </a:rPr>
              <a:t>Other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Software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PDF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document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candidate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resumes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PDF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dirty="0" sz="2000" spc="-10">
                <a:latin typeface="Calibri"/>
                <a:cs typeface="Calibri"/>
              </a:rPr>
              <a:t>format).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Browser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(Chrome/Edge)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involving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web-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portals.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2024-11-22T06:36:01Z</dcterms:created>
  <dcterms:modified xsi:type="dcterms:W3CDTF">2024-11-22T06:36:01Z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  <property fmtid="{D5CDD505-2E9C-101B-9397-08002B2CF9AE}" pid="3" name="Producer">
    <vt:lpwstr>Pdftools SDK</vt:lpwstr>
  </property>
</Properties>
</file>