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6" r:id="rId2"/>
    <p:sldId id="256" r:id="rId3"/>
    <p:sldId id="258" r:id="rId4"/>
    <p:sldId id="257" r:id="rId5"/>
    <p:sldId id="265" r:id="rId6"/>
    <p:sldId id="262" r:id="rId7"/>
    <p:sldId id="260" r:id="rId8"/>
    <p:sldId id="261" r:id="rId9"/>
    <p:sldId id="259" r:id="rId10"/>
    <p:sldId id="263"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E148-AC22-4E7B-827F-B2B28EF0851B}"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IN"/>
        </a:p>
      </dgm:t>
    </dgm:pt>
    <dgm:pt modelId="{1B590CF2-9728-4DCD-8EB4-7847A568CFC0}">
      <dgm:prSet phldrT="[Text]" custT="1"/>
      <dgm:spPr/>
      <dgm:t>
        <a:bodyPr/>
        <a:lstStyle/>
        <a:p>
          <a:r>
            <a:rPr lang="en-US" sz="2800" dirty="0"/>
            <a:t>Scrapping (using Python and Beautiful Soup)</a:t>
          </a:r>
          <a:endParaRPr lang="en-IN" sz="2800" dirty="0"/>
        </a:p>
      </dgm:t>
    </dgm:pt>
    <dgm:pt modelId="{BD6318EB-4FBF-40EB-8895-B6AE5318B80C}" type="parTrans" cxnId="{2727A54E-7A4D-4F30-913E-4ACA5BF1878E}">
      <dgm:prSet/>
      <dgm:spPr/>
      <dgm:t>
        <a:bodyPr/>
        <a:lstStyle/>
        <a:p>
          <a:endParaRPr lang="en-IN"/>
        </a:p>
      </dgm:t>
    </dgm:pt>
    <dgm:pt modelId="{48E16901-F029-49B9-A23A-8144744B9131}" type="sibTrans" cxnId="{2727A54E-7A4D-4F30-913E-4ACA5BF1878E}">
      <dgm:prSet/>
      <dgm:spPr/>
      <dgm:t>
        <a:bodyPr/>
        <a:lstStyle/>
        <a:p>
          <a:endParaRPr lang="en-IN"/>
        </a:p>
      </dgm:t>
    </dgm:pt>
    <dgm:pt modelId="{F7C30F81-5956-4CD4-9169-27DCB03E12EB}">
      <dgm:prSet phldrT="[Text]" custT="1"/>
      <dgm:spPr/>
      <dgm:t>
        <a:bodyPr/>
        <a:lstStyle/>
        <a:p>
          <a:r>
            <a:rPr lang="en-US" sz="2800" dirty="0"/>
            <a:t>Analysis and Filtering (using Excel and Python)</a:t>
          </a:r>
          <a:endParaRPr lang="en-IN" sz="2800" dirty="0"/>
        </a:p>
      </dgm:t>
    </dgm:pt>
    <dgm:pt modelId="{60E65B3F-E2C0-45CC-8583-C641F9E9CFD1}" type="parTrans" cxnId="{A9883EA9-77A9-42E0-9135-AB8E1894F848}">
      <dgm:prSet/>
      <dgm:spPr/>
      <dgm:t>
        <a:bodyPr/>
        <a:lstStyle/>
        <a:p>
          <a:endParaRPr lang="en-IN"/>
        </a:p>
      </dgm:t>
    </dgm:pt>
    <dgm:pt modelId="{2EA4ACEC-D993-4165-9182-23A9B20DF404}" type="sibTrans" cxnId="{A9883EA9-77A9-42E0-9135-AB8E1894F848}">
      <dgm:prSet/>
      <dgm:spPr/>
      <dgm:t>
        <a:bodyPr/>
        <a:lstStyle/>
        <a:p>
          <a:endParaRPr lang="en-IN"/>
        </a:p>
      </dgm:t>
    </dgm:pt>
    <dgm:pt modelId="{739AD414-1C22-440C-B099-A6A9FA9159EF}">
      <dgm:prSet phldrT="[Text]" custT="1"/>
      <dgm:spPr/>
      <dgm:t>
        <a:bodyPr/>
        <a:lstStyle/>
        <a:p>
          <a:r>
            <a:rPr lang="en-US" sz="3200" dirty="0"/>
            <a:t>Presentation</a:t>
          </a:r>
          <a:endParaRPr lang="en-IN" sz="3200" dirty="0"/>
        </a:p>
      </dgm:t>
    </dgm:pt>
    <dgm:pt modelId="{412544A7-5F1D-44C0-9650-95285C6291CE}" type="parTrans" cxnId="{EF81C121-28E4-4F5E-877D-2EE05CC04577}">
      <dgm:prSet/>
      <dgm:spPr/>
      <dgm:t>
        <a:bodyPr/>
        <a:lstStyle/>
        <a:p>
          <a:endParaRPr lang="en-IN"/>
        </a:p>
      </dgm:t>
    </dgm:pt>
    <dgm:pt modelId="{87CDC93E-9085-4E87-A876-45718A7365FC}" type="sibTrans" cxnId="{EF81C121-28E4-4F5E-877D-2EE05CC04577}">
      <dgm:prSet/>
      <dgm:spPr/>
      <dgm:t>
        <a:bodyPr/>
        <a:lstStyle/>
        <a:p>
          <a:endParaRPr lang="en-IN"/>
        </a:p>
      </dgm:t>
    </dgm:pt>
    <dgm:pt modelId="{AD85D116-608F-4E39-ACCB-3A2DDBE7E928}" type="pres">
      <dgm:prSet presAssocID="{50D5E148-AC22-4E7B-827F-B2B28EF0851B}" presName="linear" presStyleCnt="0">
        <dgm:presLayoutVars>
          <dgm:dir/>
          <dgm:animLvl val="lvl"/>
          <dgm:resizeHandles val="exact"/>
        </dgm:presLayoutVars>
      </dgm:prSet>
      <dgm:spPr/>
    </dgm:pt>
    <dgm:pt modelId="{AE2D31B9-F0F6-4817-BE97-3071AE20A229}" type="pres">
      <dgm:prSet presAssocID="{1B590CF2-9728-4DCD-8EB4-7847A568CFC0}" presName="parentLin" presStyleCnt="0"/>
      <dgm:spPr/>
    </dgm:pt>
    <dgm:pt modelId="{953F27FE-6170-414D-8D21-6798242A8142}" type="pres">
      <dgm:prSet presAssocID="{1B590CF2-9728-4DCD-8EB4-7847A568CFC0}" presName="parentLeftMargin" presStyleLbl="node1" presStyleIdx="0" presStyleCnt="3"/>
      <dgm:spPr/>
    </dgm:pt>
    <dgm:pt modelId="{8F6E99A8-74F5-480B-B7E3-BFEEADC42F78}" type="pres">
      <dgm:prSet presAssocID="{1B590CF2-9728-4DCD-8EB4-7847A568CFC0}" presName="parentText" presStyleLbl="node1" presStyleIdx="0" presStyleCnt="3" custScaleY="228981">
        <dgm:presLayoutVars>
          <dgm:chMax val="0"/>
          <dgm:bulletEnabled val="1"/>
        </dgm:presLayoutVars>
      </dgm:prSet>
      <dgm:spPr/>
    </dgm:pt>
    <dgm:pt modelId="{A2BE2128-1DE4-4D65-B116-B94760579BE8}" type="pres">
      <dgm:prSet presAssocID="{1B590CF2-9728-4DCD-8EB4-7847A568CFC0}" presName="negativeSpace" presStyleCnt="0"/>
      <dgm:spPr/>
    </dgm:pt>
    <dgm:pt modelId="{064A3BFB-123A-42FF-ABE9-4D7C70E75BD1}" type="pres">
      <dgm:prSet presAssocID="{1B590CF2-9728-4DCD-8EB4-7847A568CFC0}" presName="childText" presStyleLbl="conFgAcc1" presStyleIdx="0" presStyleCnt="3">
        <dgm:presLayoutVars>
          <dgm:bulletEnabled val="1"/>
        </dgm:presLayoutVars>
      </dgm:prSet>
      <dgm:spPr/>
    </dgm:pt>
    <dgm:pt modelId="{E6D10CD3-86BF-426B-A508-8043837AE62C}" type="pres">
      <dgm:prSet presAssocID="{48E16901-F029-49B9-A23A-8144744B9131}" presName="spaceBetweenRectangles" presStyleCnt="0"/>
      <dgm:spPr/>
    </dgm:pt>
    <dgm:pt modelId="{73F3DB36-2435-444D-8D42-15F28EAA428F}" type="pres">
      <dgm:prSet presAssocID="{F7C30F81-5956-4CD4-9169-27DCB03E12EB}" presName="parentLin" presStyleCnt="0"/>
      <dgm:spPr/>
    </dgm:pt>
    <dgm:pt modelId="{91815BE7-8923-435F-B115-E8DCC558538F}" type="pres">
      <dgm:prSet presAssocID="{F7C30F81-5956-4CD4-9169-27DCB03E12EB}" presName="parentLeftMargin" presStyleLbl="node1" presStyleIdx="0" presStyleCnt="3"/>
      <dgm:spPr/>
    </dgm:pt>
    <dgm:pt modelId="{1C69084E-D295-48D5-BE84-5465286B423B}" type="pres">
      <dgm:prSet presAssocID="{F7C30F81-5956-4CD4-9169-27DCB03E12EB}" presName="parentText" presStyleLbl="node1" presStyleIdx="1" presStyleCnt="3" custScaleY="233948">
        <dgm:presLayoutVars>
          <dgm:chMax val="0"/>
          <dgm:bulletEnabled val="1"/>
        </dgm:presLayoutVars>
      </dgm:prSet>
      <dgm:spPr/>
    </dgm:pt>
    <dgm:pt modelId="{73E1A7AF-874A-4E2B-999D-61F5FA094D00}" type="pres">
      <dgm:prSet presAssocID="{F7C30F81-5956-4CD4-9169-27DCB03E12EB}" presName="negativeSpace" presStyleCnt="0"/>
      <dgm:spPr/>
    </dgm:pt>
    <dgm:pt modelId="{BCD041CA-C570-4436-AC8A-7516D6A8EAF1}" type="pres">
      <dgm:prSet presAssocID="{F7C30F81-5956-4CD4-9169-27DCB03E12EB}" presName="childText" presStyleLbl="conFgAcc1" presStyleIdx="1" presStyleCnt="3">
        <dgm:presLayoutVars>
          <dgm:bulletEnabled val="1"/>
        </dgm:presLayoutVars>
      </dgm:prSet>
      <dgm:spPr/>
    </dgm:pt>
    <dgm:pt modelId="{271918A8-2112-4DA6-937E-CB8EAEBE4482}" type="pres">
      <dgm:prSet presAssocID="{2EA4ACEC-D993-4165-9182-23A9B20DF404}" presName="spaceBetweenRectangles" presStyleCnt="0"/>
      <dgm:spPr/>
    </dgm:pt>
    <dgm:pt modelId="{42AAAF65-A6B5-41CF-B578-2CEF03957170}" type="pres">
      <dgm:prSet presAssocID="{739AD414-1C22-440C-B099-A6A9FA9159EF}" presName="parentLin" presStyleCnt="0"/>
      <dgm:spPr/>
    </dgm:pt>
    <dgm:pt modelId="{7FCF63D7-12DA-4C41-AED4-BB86A0254959}" type="pres">
      <dgm:prSet presAssocID="{739AD414-1C22-440C-B099-A6A9FA9159EF}" presName="parentLeftMargin" presStyleLbl="node1" presStyleIdx="1" presStyleCnt="3"/>
      <dgm:spPr/>
    </dgm:pt>
    <dgm:pt modelId="{4F626962-A165-4620-B19C-A74C48994795}" type="pres">
      <dgm:prSet presAssocID="{739AD414-1C22-440C-B099-A6A9FA9159EF}" presName="parentText" presStyleLbl="node1" presStyleIdx="2" presStyleCnt="3" custScaleY="225873">
        <dgm:presLayoutVars>
          <dgm:chMax val="0"/>
          <dgm:bulletEnabled val="1"/>
        </dgm:presLayoutVars>
      </dgm:prSet>
      <dgm:spPr/>
    </dgm:pt>
    <dgm:pt modelId="{F1EC6958-FCB7-4818-8AF2-A4484800BE61}" type="pres">
      <dgm:prSet presAssocID="{739AD414-1C22-440C-B099-A6A9FA9159EF}" presName="negativeSpace" presStyleCnt="0"/>
      <dgm:spPr/>
    </dgm:pt>
    <dgm:pt modelId="{1909C2E3-F27C-4298-A8E4-71513E610002}" type="pres">
      <dgm:prSet presAssocID="{739AD414-1C22-440C-B099-A6A9FA9159EF}" presName="childText" presStyleLbl="conFgAcc1" presStyleIdx="2" presStyleCnt="3">
        <dgm:presLayoutVars>
          <dgm:bulletEnabled val="1"/>
        </dgm:presLayoutVars>
      </dgm:prSet>
      <dgm:spPr/>
    </dgm:pt>
  </dgm:ptLst>
  <dgm:cxnLst>
    <dgm:cxn modelId="{EF81C121-28E4-4F5E-877D-2EE05CC04577}" srcId="{50D5E148-AC22-4E7B-827F-B2B28EF0851B}" destId="{739AD414-1C22-440C-B099-A6A9FA9159EF}" srcOrd="2" destOrd="0" parTransId="{412544A7-5F1D-44C0-9650-95285C6291CE}" sibTransId="{87CDC93E-9085-4E87-A876-45718A7365FC}"/>
    <dgm:cxn modelId="{6DBE0823-66F5-4337-8F03-9B6B51CAF30E}" type="presOf" srcId="{F7C30F81-5956-4CD4-9169-27DCB03E12EB}" destId="{91815BE7-8923-435F-B115-E8DCC558538F}" srcOrd="0" destOrd="0" presId="urn:microsoft.com/office/officeart/2005/8/layout/list1"/>
    <dgm:cxn modelId="{2727A54E-7A4D-4F30-913E-4ACA5BF1878E}" srcId="{50D5E148-AC22-4E7B-827F-B2B28EF0851B}" destId="{1B590CF2-9728-4DCD-8EB4-7847A568CFC0}" srcOrd="0" destOrd="0" parTransId="{BD6318EB-4FBF-40EB-8895-B6AE5318B80C}" sibTransId="{48E16901-F029-49B9-A23A-8144744B9131}"/>
    <dgm:cxn modelId="{550B5571-2A37-4CAA-86EC-F80228628CFE}" type="presOf" srcId="{739AD414-1C22-440C-B099-A6A9FA9159EF}" destId="{7FCF63D7-12DA-4C41-AED4-BB86A0254959}" srcOrd="0" destOrd="0" presId="urn:microsoft.com/office/officeart/2005/8/layout/list1"/>
    <dgm:cxn modelId="{CBA2BB89-25E7-4167-A141-10CF309BA168}" type="presOf" srcId="{1B590CF2-9728-4DCD-8EB4-7847A568CFC0}" destId="{8F6E99A8-74F5-480B-B7E3-BFEEADC42F78}" srcOrd="1" destOrd="0" presId="urn:microsoft.com/office/officeart/2005/8/layout/list1"/>
    <dgm:cxn modelId="{A9883EA9-77A9-42E0-9135-AB8E1894F848}" srcId="{50D5E148-AC22-4E7B-827F-B2B28EF0851B}" destId="{F7C30F81-5956-4CD4-9169-27DCB03E12EB}" srcOrd="1" destOrd="0" parTransId="{60E65B3F-E2C0-45CC-8583-C641F9E9CFD1}" sibTransId="{2EA4ACEC-D993-4165-9182-23A9B20DF404}"/>
    <dgm:cxn modelId="{E63E6AB7-A086-47C8-8494-8A6F693F0F61}" type="presOf" srcId="{50D5E148-AC22-4E7B-827F-B2B28EF0851B}" destId="{AD85D116-608F-4E39-ACCB-3A2DDBE7E928}" srcOrd="0" destOrd="0" presId="urn:microsoft.com/office/officeart/2005/8/layout/list1"/>
    <dgm:cxn modelId="{B01C4AC9-832D-4932-B9BC-9A3DD1DCC723}" type="presOf" srcId="{F7C30F81-5956-4CD4-9169-27DCB03E12EB}" destId="{1C69084E-D295-48D5-BE84-5465286B423B}" srcOrd="1" destOrd="0" presId="urn:microsoft.com/office/officeart/2005/8/layout/list1"/>
    <dgm:cxn modelId="{DB0108CA-F4C8-4004-AA5F-A987D0274086}" type="presOf" srcId="{1B590CF2-9728-4DCD-8EB4-7847A568CFC0}" destId="{953F27FE-6170-414D-8D21-6798242A8142}" srcOrd="0" destOrd="0" presId="urn:microsoft.com/office/officeart/2005/8/layout/list1"/>
    <dgm:cxn modelId="{400BE7FC-1649-4167-9AE4-60E7D98B1E89}" type="presOf" srcId="{739AD414-1C22-440C-B099-A6A9FA9159EF}" destId="{4F626962-A165-4620-B19C-A74C48994795}" srcOrd="1" destOrd="0" presId="urn:microsoft.com/office/officeart/2005/8/layout/list1"/>
    <dgm:cxn modelId="{2D71A38F-973B-4232-8245-AB0ED9632247}" type="presParOf" srcId="{AD85D116-608F-4E39-ACCB-3A2DDBE7E928}" destId="{AE2D31B9-F0F6-4817-BE97-3071AE20A229}" srcOrd="0" destOrd="0" presId="urn:microsoft.com/office/officeart/2005/8/layout/list1"/>
    <dgm:cxn modelId="{C494369E-7D48-4CE6-ADC7-765066323DF6}" type="presParOf" srcId="{AE2D31B9-F0F6-4817-BE97-3071AE20A229}" destId="{953F27FE-6170-414D-8D21-6798242A8142}" srcOrd="0" destOrd="0" presId="urn:microsoft.com/office/officeart/2005/8/layout/list1"/>
    <dgm:cxn modelId="{4C177C86-351A-4D1B-8174-D1CA227F3935}" type="presParOf" srcId="{AE2D31B9-F0F6-4817-BE97-3071AE20A229}" destId="{8F6E99A8-74F5-480B-B7E3-BFEEADC42F78}" srcOrd="1" destOrd="0" presId="urn:microsoft.com/office/officeart/2005/8/layout/list1"/>
    <dgm:cxn modelId="{77D85D5E-A8B2-4245-B589-A5A06B2296B8}" type="presParOf" srcId="{AD85D116-608F-4E39-ACCB-3A2DDBE7E928}" destId="{A2BE2128-1DE4-4D65-B116-B94760579BE8}" srcOrd="1" destOrd="0" presId="urn:microsoft.com/office/officeart/2005/8/layout/list1"/>
    <dgm:cxn modelId="{7600C5E1-114B-4BB9-9345-7FBA54041BDA}" type="presParOf" srcId="{AD85D116-608F-4E39-ACCB-3A2DDBE7E928}" destId="{064A3BFB-123A-42FF-ABE9-4D7C70E75BD1}" srcOrd="2" destOrd="0" presId="urn:microsoft.com/office/officeart/2005/8/layout/list1"/>
    <dgm:cxn modelId="{F25D4BCC-001F-4E14-8FE6-F3D7480799DB}" type="presParOf" srcId="{AD85D116-608F-4E39-ACCB-3A2DDBE7E928}" destId="{E6D10CD3-86BF-426B-A508-8043837AE62C}" srcOrd="3" destOrd="0" presId="urn:microsoft.com/office/officeart/2005/8/layout/list1"/>
    <dgm:cxn modelId="{5DA6AE53-B280-48A3-B591-103924B53F69}" type="presParOf" srcId="{AD85D116-608F-4E39-ACCB-3A2DDBE7E928}" destId="{73F3DB36-2435-444D-8D42-15F28EAA428F}" srcOrd="4" destOrd="0" presId="urn:microsoft.com/office/officeart/2005/8/layout/list1"/>
    <dgm:cxn modelId="{4028F3AC-174B-4B23-9D53-8656E436E61A}" type="presParOf" srcId="{73F3DB36-2435-444D-8D42-15F28EAA428F}" destId="{91815BE7-8923-435F-B115-E8DCC558538F}" srcOrd="0" destOrd="0" presId="urn:microsoft.com/office/officeart/2005/8/layout/list1"/>
    <dgm:cxn modelId="{BC2C5E9D-B5E8-495B-BEBC-910DA2F29CD0}" type="presParOf" srcId="{73F3DB36-2435-444D-8D42-15F28EAA428F}" destId="{1C69084E-D295-48D5-BE84-5465286B423B}" srcOrd="1" destOrd="0" presId="urn:microsoft.com/office/officeart/2005/8/layout/list1"/>
    <dgm:cxn modelId="{59811701-AFF9-494E-AB63-9131CC812628}" type="presParOf" srcId="{AD85D116-608F-4E39-ACCB-3A2DDBE7E928}" destId="{73E1A7AF-874A-4E2B-999D-61F5FA094D00}" srcOrd="5" destOrd="0" presId="urn:microsoft.com/office/officeart/2005/8/layout/list1"/>
    <dgm:cxn modelId="{91DE6011-BA4C-4B5F-B6BE-FB020A356A89}" type="presParOf" srcId="{AD85D116-608F-4E39-ACCB-3A2DDBE7E928}" destId="{BCD041CA-C570-4436-AC8A-7516D6A8EAF1}" srcOrd="6" destOrd="0" presId="urn:microsoft.com/office/officeart/2005/8/layout/list1"/>
    <dgm:cxn modelId="{6A9C1371-E849-4E44-9164-4BC1D1D91102}" type="presParOf" srcId="{AD85D116-608F-4E39-ACCB-3A2DDBE7E928}" destId="{271918A8-2112-4DA6-937E-CB8EAEBE4482}" srcOrd="7" destOrd="0" presId="urn:microsoft.com/office/officeart/2005/8/layout/list1"/>
    <dgm:cxn modelId="{D0360DF8-E6BC-4120-945F-C6F7E1650E28}" type="presParOf" srcId="{AD85D116-608F-4E39-ACCB-3A2DDBE7E928}" destId="{42AAAF65-A6B5-41CF-B578-2CEF03957170}" srcOrd="8" destOrd="0" presId="urn:microsoft.com/office/officeart/2005/8/layout/list1"/>
    <dgm:cxn modelId="{FD124131-05CA-463D-8E55-3FEC15A67B18}" type="presParOf" srcId="{42AAAF65-A6B5-41CF-B578-2CEF03957170}" destId="{7FCF63D7-12DA-4C41-AED4-BB86A0254959}" srcOrd="0" destOrd="0" presId="urn:microsoft.com/office/officeart/2005/8/layout/list1"/>
    <dgm:cxn modelId="{1D69A846-638B-4E3A-BC65-8FA762940C4C}" type="presParOf" srcId="{42AAAF65-A6B5-41CF-B578-2CEF03957170}" destId="{4F626962-A165-4620-B19C-A74C48994795}" srcOrd="1" destOrd="0" presId="urn:microsoft.com/office/officeart/2005/8/layout/list1"/>
    <dgm:cxn modelId="{CDA4685B-CFB2-4F39-BAE2-0D9CC2CFFB5D}" type="presParOf" srcId="{AD85D116-608F-4E39-ACCB-3A2DDBE7E928}" destId="{F1EC6958-FCB7-4818-8AF2-A4484800BE61}" srcOrd="9" destOrd="0" presId="urn:microsoft.com/office/officeart/2005/8/layout/list1"/>
    <dgm:cxn modelId="{5FCF3141-501E-466B-84B2-1EDF7BF63607}" type="presParOf" srcId="{AD85D116-608F-4E39-ACCB-3A2DDBE7E928}" destId="{1909C2E3-F27C-4298-A8E4-71513E61000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A3BFB-123A-42FF-ABE9-4D7C70E75BD1}">
      <dsp:nvSpPr>
        <dsp:cNvPr id="0" name=""/>
        <dsp:cNvSpPr/>
      </dsp:nvSpPr>
      <dsp:spPr>
        <a:xfrm>
          <a:off x="0" y="1288906"/>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6E99A8-74F5-480B-B7E3-BFEEADC42F78}">
      <dsp:nvSpPr>
        <dsp:cNvPr id="0" name=""/>
        <dsp:cNvSpPr/>
      </dsp:nvSpPr>
      <dsp:spPr>
        <a:xfrm>
          <a:off x="404535" y="73697"/>
          <a:ext cx="5663492" cy="1554689"/>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Scrapping (using Python and Beautiful Soup)</a:t>
          </a:r>
          <a:endParaRPr lang="en-IN" sz="2800" kern="1200" dirty="0"/>
        </a:p>
      </dsp:txBody>
      <dsp:txXfrm>
        <a:off x="480429" y="149591"/>
        <a:ext cx="5511704" cy="1402901"/>
      </dsp:txXfrm>
    </dsp:sp>
    <dsp:sp modelId="{BCD041CA-C570-4436-AC8A-7516D6A8EAF1}">
      <dsp:nvSpPr>
        <dsp:cNvPr id="0" name=""/>
        <dsp:cNvSpPr/>
      </dsp:nvSpPr>
      <dsp:spPr>
        <a:xfrm>
          <a:off x="0" y="3241640"/>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69084E-D295-48D5-BE84-5465286B423B}">
      <dsp:nvSpPr>
        <dsp:cNvPr id="0" name=""/>
        <dsp:cNvSpPr/>
      </dsp:nvSpPr>
      <dsp:spPr>
        <a:xfrm>
          <a:off x="404535" y="1992706"/>
          <a:ext cx="5663492" cy="1588413"/>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Analysis and Filtering (using Excel and Python)</a:t>
          </a:r>
          <a:endParaRPr lang="en-IN" sz="2800" kern="1200" dirty="0"/>
        </a:p>
      </dsp:txBody>
      <dsp:txXfrm>
        <a:off x="482075" y="2070246"/>
        <a:ext cx="5508412" cy="1433333"/>
      </dsp:txXfrm>
    </dsp:sp>
    <dsp:sp modelId="{1909C2E3-F27C-4298-A8E4-71513E610002}">
      <dsp:nvSpPr>
        <dsp:cNvPr id="0" name=""/>
        <dsp:cNvSpPr/>
      </dsp:nvSpPr>
      <dsp:spPr>
        <a:xfrm>
          <a:off x="0" y="5139547"/>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626962-A165-4620-B19C-A74C48994795}">
      <dsp:nvSpPr>
        <dsp:cNvPr id="0" name=""/>
        <dsp:cNvSpPr/>
      </dsp:nvSpPr>
      <dsp:spPr>
        <a:xfrm>
          <a:off x="404535" y="3945440"/>
          <a:ext cx="5663492" cy="1533587"/>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422400">
            <a:lnSpc>
              <a:spcPct val="90000"/>
            </a:lnSpc>
            <a:spcBef>
              <a:spcPct val="0"/>
            </a:spcBef>
            <a:spcAft>
              <a:spcPct val="35000"/>
            </a:spcAft>
            <a:buNone/>
          </a:pPr>
          <a:r>
            <a:rPr lang="en-US" sz="3200" kern="1200" dirty="0"/>
            <a:t>Presentation</a:t>
          </a:r>
          <a:endParaRPr lang="en-IN" sz="3200" kern="1200" dirty="0"/>
        </a:p>
      </dsp:txBody>
      <dsp:txXfrm>
        <a:off x="479399" y="4020304"/>
        <a:ext cx="5513764" cy="138385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1A999FC-11F3-4181-B865-DFE0CA143BE5}"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442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65789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43439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952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4236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618274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318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073428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661054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530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55011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12906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19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8C9A8-27F6-47D3-8E2F-2C71D52D9487}"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01618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1502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8C9A8-27F6-47D3-8E2F-2C71D52D9487}"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36936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07936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59926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C88C9A8-27F6-47D3-8E2F-2C71D52D9487}" type="datetimeFigureOut">
              <a:rPr lang="en-IN" smtClean="0"/>
              <a:t>26-06-2023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1A999FC-11F3-4181-B865-DFE0CA143BE5}" type="slidenum">
              <a:rPr lang="en-IN" smtClean="0"/>
              <a:t>‹#›</a:t>
            </a:fld>
            <a:endParaRPr lang="en-IN"/>
          </a:p>
        </p:txBody>
      </p:sp>
    </p:spTree>
    <p:extLst>
      <p:ext uri="{BB962C8B-B14F-4D97-AF65-F5344CB8AC3E}">
        <p14:creationId xmlns:p14="http://schemas.microsoft.com/office/powerpoint/2010/main" val="31929476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hyperlink" Target="https://www.google.com/search?bih=601&amp;biw=1280&amp;hl=en&amp;sxsrf=APwXEdc1GYQ0Ms9k1G_zM6psfGm8VVfwSw:1687610259884&amp;q=homeopathic+medicine+analysis+image&amp;spell=1&amp;sa=X&amp;ved=2ahUKEwjx57yQ9tv_AhVPa2wGHfL-B68QkeECKAB6BAgIEA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B5B53-B5D9-6D30-4CF8-5C959F95CF03}"/>
              </a:ext>
            </a:extLst>
          </p:cNvPr>
          <p:cNvSpPr>
            <a:spLocks noGrp="1"/>
          </p:cNvSpPr>
          <p:nvPr>
            <p:ph sz="quarter" idx="13"/>
          </p:nvPr>
        </p:nvSpPr>
        <p:spPr>
          <a:xfrm>
            <a:off x="1878957" y="763929"/>
            <a:ext cx="10313043" cy="6094071"/>
          </a:xfrm>
          <a:noFill/>
        </p:spPr>
        <p:txBody>
          <a:bodyPr>
            <a:normAutofit fontScale="85000" lnSpcReduction="10000"/>
          </a:bodyPr>
          <a:lstStyle/>
          <a:p>
            <a:pPr marL="0" indent="0" algn="ctr">
              <a:buNone/>
            </a:pPr>
            <a:r>
              <a:rPr lang="en-US" sz="42100" dirty="0">
                <a:blipFill>
                  <a:blip r:embed="rId2"/>
                  <a:stretch>
                    <a:fillRect/>
                  </a:stretch>
                </a:blipFill>
                <a:latin typeface="Bodoni MT Black" panose="02070A03080606020203" pitchFamily="18" charset="0"/>
              </a:rPr>
              <a:t>1</a:t>
            </a:r>
            <a:r>
              <a:rPr lang="en-US" sz="42100" cap="none" dirty="0">
                <a:blipFill>
                  <a:blip r:embed="rId2"/>
                  <a:stretch>
                    <a:fillRect/>
                  </a:stretch>
                </a:blipFill>
                <a:latin typeface="Bodoni MT Black" panose="02070A03080606020203" pitchFamily="18" charset="0"/>
              </a:rPr>
              <a:t>mg</a:t>
            </a:r>
            <a:endParaRPr lang="en-IN" sz="42100" dirty="0">
              <a:blipFill>
                <a:blip r:embed="rId2"/>
                <a:stretch>
                  <a:fillRect/>
                </a:stretch>
              </a:blipFill>
              <a:latin typeface="Bodoni MT Black" panose="02070A03080606020203" pitchFamily="18" charset="0"/>
            </a:endParaRPr>
          </a:p>
        </p:txBody>
      </p:sp>
      <p:sp>
        <p:nvSpPr>
          <p:cNvPr id="4" name="Rectangle 3">
            <a:extLst>
              <a:ext uri="{FF2B5EF4-FFF2-40B4-BE49-F238E27FC236}">
                <a16:creationId xmlns:a16="http://schemas.microsoft.com/office/drawing/2014/main" id="{4265731B-F951-52FA-2226-321282CF7456}"/>
              </a:ext>
            </a:extLst>
          </p:cNvPr>
          <p:cNvSpPr/>
          <p:nvPr/>
        </p:nvSpPr>
        <p:spPr>
          <a:xfrm>
            <a:off x="0" y="0"/>
            <a:ext cx="2361235" cy="6858000"/>
          </a:xfrm>
          <a:prstGeom prst="rect">
            <a:avLst/>
          </a:prstGeom>
          <a:ln w="762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Needle with solid fill">
            <a:extLst>
              <a:ext uri="{FF2B5EF4-FFF2-40B4-BE49-F238E27FC236}">
                <a16:creationId xmlns:a16="http://schemas.microsoft.com/office/drawing/2014/main" id="{BF813080-528C-7FAA-287E-FA3720E3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8117" y="306729"/>
            <a:ext cx="1340734" cy="1340734"/>
          </a:xfrm>
          <a:prstGeom prst="rect">
            <a:avLst/>
          </a:prstGeom>
        </p:spPr>
      </p:pic>
      <p:pic>
        <p:nvPicPr>
          <p:cNvPr id="8" name="Graphic 7" descr="Network with solid fill">
            <a:extLst>
              <a:ext uri="{FF2B5EF4-FFF2-40B4-BE49-F238E27FC236}">
                <a16:creationId xmlns:a16="http://schemas.microsoft.com/office/drawing/2014/main" id="{25E37014-AC3F-B495-2799-648C062088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62846" y="1723664"/>
            <a:ext cx="1387032" cy="1387032"/>
          </a:xfrm>
          <a:prstGeom prst="rect">
            <a:avLst/>
          </a:prstGeom>
        </p:spPr>
      </p:pic>
      <p:pic>
        <p:nvPicPr>
          <p:cNvPr id="10" name="Graphic 9" descr="Skeleton with solid fill">
            <a:extLst>
              <a:ext uri="{FF2B5EF4-FFF2-40B4-BE49-F238E27FC236}">
                <a16:creationId xmlns:a16="http://schemas.microsoft.com/office/drawing/2014/main" id="{154E318D-5A05-2F49-D6CD-F623B6BABD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77064" y="306729"/>
            <a:ext cx="1575145" cy="1575145"/>
          </a:xfrm>
          <a:prstGeom prst="rect">
            <a:avLst/>
          </a:prstGeom>
        </p:spPr>
      </p:pic>
    </p:spTree>
    <p:extLst>
      <p:ext uri="{BB962C8B-B14F-4D97-AF65-F5344CB8AC3E}">
        <p14:creationId xmlns:p14="http://schemas.microsoft.com/office/powerpoint/2010/main" val="60594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9D4D-EF86-CBC5-4604-468F3F3FA394}"/>
              </a:ext>
            </a:extLst>
          </p:cNvPr>
          <p:cNvSpPr>
            <a:spLocks noGrp="1"/>
          </p:cNvSpPr>
          <p:nvPr>
            <p:ph type="title"/>
          </p:nvPr>
        </p:nvSpPr>
        <p:spPr>
          <a:xfrm>
            <a:off x="1141413" y="618518"/>
            <a:ext cx="9905998" cy="632766"/>
          </a:xfrm>
        </p:spPr>
        <p:txBody>
          <a:bodyPr>
            <a:normAutofit fontScale="90000"/>
          </a:bodyPr>
          <a:lstStyle/>
          <a:p>
            <a:r>
              <a:rPr lang="en-IN" dirty="0"/>
              <a:t>Our Approach towards the analysis:</a:t>
            </a:r>
          </a:p>
        </p:txBody>
      </p:sp>
      <p:sp>
        <p:nvSpPr>
          <p:cNvPr id="3" name="Content Placeholder 2">
            <a:extLst>
              <a:ext uri="{FF2B5EF4-FFF2-40B4-BE49-F238E27FC236}">
                <a16:creationId xmlns:a16="http://schemas.microsoft.com/office/drawing/2014/main" id="{CC9C0B2F-23EE-9E91-9AD4-50EB0592CE97}"/>
              </a:ext>
            </a:extLst>
          </p:cNvPr>
          <p:cNvSpPr>
            <a:spLocks noGrp="1"/>
          </p:cNvSpPr>
          <p:nvPr>
            <p:ph idx="1"/>
          </p:nvPr>
        </p:nvSpPr>
        <p:spPr>
          <a:xfrm>
            <a:off x="185195" y="1689905"/>
            <a:ext cx="11516810" cy="5648444"/>
          </a:xfrm>
        </p:spPr>
        <p:txBody>
          <a:bodyPr>
            <a:normAutofit/>
          </a:bodyPr>
          <a:lstStyle/>
          <a:p>
            <a:r>
              <a:rPr lang="en-IN" dirty="0">
                <a:highlight>
                  <a:srgbClr val="808080"/>
                </a:highlight>
                <a:latin typeface="Bahnschrift SemiLight SemiConde" panose="020B0502040204020203" pitchFamily="34" charset="0"/>
              </a:rPr>
              <a:t>So we obtain a result that wherever the sale of medicines for throat and head are higher, those areas are more likely to be polluted or of high population density. So, these areas could possibly be Mumbai and Delhi. So having major inventory for these two in such states could be profitable.</a:t>
            </a:r>
          </a:p>
          <a:p>
            <a:r>
              <a:rPr lang="en-IN" dirty="0">
                <a:highlight>
                  <a:srgbClr val="808080"/>
                </a:highlight>
                <a:latin typeface="Bahnschrift SemiLight SemiConde" panose="020B0502040204020203" pitchFamily="34" charset="0"/>
              </a:rPr>
              <a:t>People from metropolitan cities such as Mumbai, Bangalore, Chennai etc. where more of civilised and corporate youth is residing, are more likely to go with medicines made with  ayurvedic ingredients. So, this could be kept in mind while opting for opening a store in such cities.</a:t>
            </a:r>
          </a:p>
          <a:p>
            <a:r>
              <a:rPr lang="en-IN" dirty="0">
                <a:highlight>
                  <a:srgbClr val="808080"/>
                </a:highlight>
                <a:latin typeface="Bahnschrift SemiLight SemiConde" panose="020B0502040204020203" pitchFamily="34" charset="0"/>
              </a:rPr>
              <a:t>If we are towards the West Indian states, states like Gujarat and Rajasthan, majority of people are vegetarian, so it is advisable to have major stock of natural medicines</a:t>
            </a:r>
            <a:r>
              <a:rPr lang="en-IN" dirty="0">
                <a:highlight>
                  <a:srgbClr val="808080"/>
                </a:highlight>
              </a:rPr>
              <a:t>.</a:t>
            </a:r>
          </a:p>
          <a:p>
            <a:endParaRPr lang="en-IN" sz="1200" dirty="0"/>
          </a:p>
          <a:p>
            <a:endParaRPr lang="en-IN" sz="1200" dirty="0"/>
          </a:p>
        </p:txBody>
      </p:sp>
    </p:spTree>
    <p:extLst>
      <p:ext uri="{BB962C8B-B14F-4D97-AF65-F5344CB8AC3E}">
        <p14:creationId xmlns:p14="http://schemas.microsoft.com/office/powerpoint/2010/main" val="131188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97245-58F5-EBB3-0450-4EF53B4EF469}"/>
              </a:ext>
            </a:extLst>
          </p:cNvPr>
          <p:cNvSpPr>
            <a:spLocks noGrp="1"/>
          </p:cNvSpPr>
          <p:nvPr>
            <p:ph idx="1"/>
          </p:nvPr>
        </p:nvSpPr>
        <p:spPr>
          <a:xfrm>
            <a:off x="531974" y="570670"/>
            <a:ext cx="9905999" cy="4545949"/>
          </a:xfrm>
        </p:spPr>
        <p:txBody>
          <a:bodyPr>
            <a:normAutofit fontScale="92500" lnSpcReduction="10000"/>
          </a:bodyPr>
          <a:lstStyle/>
          <a:p>
            <a:r>
              <a:rPr lang="en-IN" sz="2800" dirty="0">
                <a:highlight>
                  <a:srgbClr val="808080"/>
                </a:highlight>
                <a:latin typeface="Bahnschrift SemiLight SemiConde" panose="020B0502040204020203" pitchFamily="34" charset="0"/>
              </a:rPr>
              <a:t>If we are to move to northern states, such as Haryana and Punjab, people residing there are more towards home-made desi </a:t>
            </a:r>
            <a:r>
              <a:rPr lang="en-IN" sz="2800" dirty="0" err="1">
                <a:highlight>
                  <a:srgbClr val="808080"/>
                </a:highlight>
                <a:latin typeface="Bahnschrift SemiLight SemiConde" panose="020B0502040204020203" pitchFamily="34" charset="0"/>
              </a:rPr>
              <a:t>remidies</a:t>
            </a:r>
            <a:r>
              <a:rPr lang="en-IN" sz="2800" dirty="0">
                <a:highlight>
                  <a:srgbClr val="808080"/>
                </a:highlight>
                <a:latin typeface="Bahnschrift SemiLight SemiConde" panose="020B0502040204020203" pitchFamily="34" charset="0"/>
              </a:rPr>
              <a:t> (popular as </a:t>
            </a:r>
            <a:r>
              <a:rPr lang="en-IN" sz="2800" dirty="0" err="1">
                <a:highlight>
                  <a:srgbClr val="808080"/>
                </a:highlight>
                <a:latin typeface="Bahnschrift SemiLight SemiConde" panose="020B0502040204020203" pitchFamily="34" charset="0"/>
              </a:rPr>
              <a:t>dadi</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ke</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nuskhe</a:t>
            </a:r>
            <a:r>
              <a:rPr lang="en-IN" sz="2800" dirty="0">
                <a:highlight>
                  <a:srgbClr val="808080"/>
                </a:highlight>
                <a:latin typeface="Bahnschrift SemiLight SemiConde" panose="020B0502040204020203" pitchFamily="34" charset="0"/>
              </a:rPr>
              <a:t>). So the brand needs to create a impact in those areas to make people realize that their medicines are of some value to them.</a:t>
            </a:r>
          </a:p>
          <a:p>
            <a:endParaRPr lang="en-IN" sz="2800" dirty="0">
              <a:highlight>
                <a:srgbClr val="808080"/>
              </a:highlight>
              <a:latin typeface="Bahnschrift SemiLight SemiConde" panose="020B0502040204020203" pitchFamily="34" charset="0"/>
            </a:endParaRPr>
          </a:p>
          <a:p>
            <a:r>
              <a:rPr lang="en-IN" sz="2800" dirty="0">
                <a:highlight>
                  <a:srgbClr val="808080"/>
                </a:highlight>
                <a:latin typeface="Bahnschrift SemiLight SemiConde" panose="020B0502040204020203" pitchFamily="34" charset="0"/>
              </a:rPr>
              <a:t>Overall there was this output that 1mg being a part of company TATA is doing good in each area. Also it has brought a revolutionizing change in the field of doorstep medical service.</a:t>
            </a:r>
          </a:p>
          <a:p>
            <a:endParaRPr lang="en-IN" dirty="0"/>
          </a:p>
        </p:txBody>
      </p:sp>
    </p:spTree>
    <p:extLst>
      <p:ext uri="{BB962C8B-B14F-4D97-AF65-F5344CB8AC3E}">
        <p14:creationId xmlns:p14="http://schemas.microsoft.com/office/powerpoint/2010/main" val="35219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07E-57FA-6DEC-F07A-6A791C84072B}"/>
              </a:ext>
            </a:extLst>
          </p:cNvPr>
          <p:cNvSpPr>
            <a:spLocks noGrp="1"/>
          </p:cNvSpPr>
          <p:nvPr>
            <p:ph idx="1"/>
          </p:nvPr>
        </p:nvSpPr>
        <p:spPr>
          <a:xfrm>
            <a:off x="1" y="0"/>
            <a:ext cx="9016677" cy="6690167"/>
          </a:xfrm>
        </p:spPr>
        <p:txBody>
          <a:bodyPr>
            <a:normAutofit/>
          </a:bodyPr>
          <a:lstStyle/>
          <a:p>
            <a:pPr marL="0" indent="0">
              <a:buNone/>
            </a:pPr>
            <a:r>
              <a:rPr lang="en-US" sz="2400" b="1" dirty="0">
                <a:latin typeface="Cascadia Code Light" panose="020B0609020000020004" pitchFamily="49" charset="0"/>
                <a:ea typeface="Cascadia Code Light" panose="020B0609020000020004" pitchFamily="49" charset="0"/>
                <a:cs typeface="Cascadia Code Light" panose="020B0609020000020004" pitchFamily="49" charset="0"/>
              </a:rPr>
              <a:t>CHALLANGES FACED DURING THE PROJECT:</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LEARNING OF A NEW SKILL: WEB SCRAPPING (OPPORTUNITY AS WELL AS A CHALLANGE)</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DATA WAS TOO BIG TO RETRIEVE WE GOT DISCONNECTED WITH THE COMPANY’S SERVER A NUMBER OF TIMES.</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REQUIREMENT OF A STABLE NETWORK.</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FACE OFF WITH A REAL LIFE PROJECT WAS CHALLANGING BUT GOT OUR HANDS ON THE TOOLS WELL.</a:t>
            </a:r>
          </a:p>
          <a:p>
            <a:endParaRPr lang="en-IN" dirty="0"/>
          </a:p>
        </p:txBody>
      </p:sp>
    </p:spTree>
    <p:extLst>
      <p:ext uri="{BB962C8B-B14F-4D97-AF65-F5344CB8AC3E}">
        <p14:creationId xmlns:p14="http://schemas.microsoft.com/office/powerpoint/2010/main" val="204620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21D1D9-B718-7673-DA75-C5FDB9B18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6" y="83916"/>
            <a:ext cx="6065134" cy="6690168"/>
          </a:xfrm>
          <a:prstGeom prst="rect">
            <a:avLst/>
          </a:prstGeom>
        </p:spPr>
      </p:pic>
      <p:sp>
        <p:nvSpPr>
          <p:cNvPr id="6" name="Rectangle: Diagonal Corners Rounded 5">
            <a:extLst>
              <a:ext uri="{FF2B5EF4-FFF2-40B4-BE49-F238E27FC236}">
                <a16:creationId xmlns:a16="http://schemas.microsoft.com/office/drawing/2014/main" id="{BB1A57D5-C8DC-8F4A-0FD8-2D46AB38AB23}"/>
              </a:ext>
            </a:extLst>
          </p:cNvPr>
          <p:cNvSpPr/>
          <p:nvPr/>
        </p:nvSpPr>
        <p:spPr>
          <a:xfrm>
            <a:off x="6285053" y="636608"/>
            <a:ext cx="5254906" cy="2268638"/>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Bahnschrift SemiBold Condensed" panose="020B0502040204020203" pitchFamily="34" charset="0"/>
                <a:cs typeface="Arial" panose="020B0604020202020204" pitchFamily="34" charset="0"/>
              </a:rPr>
              <a:t>THANK YOU FOR THIS OPPORTUNITY</a:t>
            </a:r>
            <a:endParaRPr lang="en-IN" sz="2800" b="1" dirty="0">
              <a:latin typeface="Bahnschrift SemiBold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168629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descr="TATA 1mg Online Healthcare App - Apps on Google Play">
            <a:extLst>
              <a:ext uri="{FF2B5EF4-FFF2-40B4-BE49-F238E27FC236}">
                <a16:creationId xmlns:a16="http://schemas.microsoft.com/office/drawing/2014/main" id="{DC9C5642-95A9-3540-48D3-1751BDCC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462" y="4552558"/>
            <a:ext cx="2932436" cy="20147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BA56C5-00CD-BE56-D92E-E79EC47CEA57}"/>
              </a:ext>
            </a:extLst>
          </p:cNvPr>
          <p:cNvSpPr/>
          <p:nvPr/>
        </p:nvSpPr>
        <p:spPr>
          <a:xfrm>
            <a:off x="254642" y="0"/>
            <a:ext cx="6169307" cy="4524315"/>
          </a:xfrm>
          <a:prstGeom prst="rect">
            <a:avLst/>
          </a:prstGeom>
          <a:noFill/>
        </p:spPr>
        <p:txBody>
          <a:bodyPr wrap="square" lIns="91440" tIns="45720" rIns="91440" bIns="45720">
            <a:spAutoFit/>
          </a:bodyPr>
          <a:lstStyle/>
          <a:p>
            <a:pPr algn="ctr"/>
            <a:r>
              <a:rPr lang="en-IN" sz="9600" b="1" u="sng" strike="noStrike" dirty="0">
                <a:effectLst/>
                <a:latin typeface="Bodoni MT Condensed" panose="02070606080606020203" pitchFamily="18" charset="0"/>
                <a:hlinkClick r:id="rId4">
                  <a:extLst>
                    <a:ext uri="{A12FA001-AC4F-418D-AE19-62706E023703}">
                      <ahyp:hlinkClr xmlns:ahyp="http://schemas.microsoft.com/office/drawing/2018/hyperlinkcolor" val="tx"/>
                    </a:ext>
                  </a:extLst>
                </a:hlinkClick>
              </a:rPr>
              <a:t>Homeopathic Medicine Analysis </a:t>
            </a:r>
            <a:endParaRPr lang="en-US" sz="9600" b="1" u="sng" cap="none" spc="50" dirty="0">
              <a:ln w="0"/>
              <a:effectLst>
                <a:innerShdw blurRad="63500" dist="50800" dir="13500000">
                  <a:srgbClr val="000000">
                    <a:alpha val="50000"/>
                  </a:srgbClr>
                </a:innerShdw>
              </a:effectLst>
              <a:latin typeface="Bodoni MT Condensed" panose="02070606080606020203" pitchFamily="18" charset="0"/>
            </a:endParaRPr>
          </a:p>
        </p:txBody>
      </p:sp>
    </p:spTree>
    <p:extLst>
      <p:ext uri="{BB962C8B-B14F-4D97-AF65-F5344CB8AC3E}">
        <p14:creationId xmlns:p14="http://schemas.microsoft.com/office/powerpoint/2010/main" val="916813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F795-8F0E-0688-D59F-DDCFC34FF21D}"/>
              </a:ext>
            </a:extLst>
          </p:cNvPr>
          <p:cNvSpPr>
            <a:spLocks noGrp="1"/>
          </p:cNvSpPr>
          <p:nvPr>
            <p:ph type="title"/>
          </p:nvPr>
        </p:nvSpPr>
        <p:spPr>
          <a:xfrm>
            <a:off x="0" y="0"/>
            <a:ext cx="10396882" cy="1273215"/>
          </a:xfrm>
        </p:spPr>
        <p:txBody>
          <a:bodyPr>
            <a:normAutofit/>
          </a:bodyPr>
          <a:lstStyle/>
          <a:p>
            <a:r>
              <a:rPr lang="en-US" sz="6600" dirty="0">
                <a:solidFill>
                  <a:srgbClr val="002060"/>
                </a:solidFill>
                <a:latin typeface="Bahnschrift Light SemiCondensed" panose="020B0502040204020203" pitchFamily="34" charset="0"/>
              </a:rPr>
              <a:t>TEAM members:</a:t>
            </a:r>
            <a:endParaRPr lang="en-IN" sz="6600" dirty="0">
              <a:solidFill>
                <a:srgbClr val="002060"/>
              </a:solidFill>
              <a:latin typeface="Bahnschrift Light SemiCondensed" panose="020B0502040204020203" pitchFamily="34" charset="0"/>
            </a:endParaRPr>
          </a:p>
        </p:txBody>
      </p:sp>
      <p:pic>
        <p:nvPicPr>
          <p:cNvPr id="5" name="Picture 4" descr="Homeopathy industry seeks statutory body for clinical trials">
            <a:extLst>
              <a:ext uri="{FF2B5EF4-FFF2-40B4-BE49-F238E27FC236}">
                <a16:creationId xmlns:a16="http://schemas.microsoft.com/office/drawing/2014/main" id="{28F1B721-FB92-7F57-E523-43AEDC6E8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706" y="126241"/>
            <a:ext cx="2823799" cy="20115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Arrow: Pentagon 3">
            <a:extLst>
              <a:ext uri="{FF2B5EF4-FFF2-40B4-BE49-F238E27FC236}">
                <a16:creationId xmlns:a16="http://schemas.microsoft.com/office/drawing/2014/main" id="{D4BEF8B3-F989-B3EF-08C0-C4D9A2C6B940}"/>
              </a:ext>
            </a:extLst>
          </p:cNvPr>
          <p:cNvSpPr/>
          <p:nvPr/>
        </p:nvSpPr>
        <p:spPr>
          <a:xfrm>
            <a:off x="0" y="2875548"/>
            <a:ext cx="5822066" cy="1072248"/>
          </a:xfrm>
          <a:prstGeom prst="homePlate">
            <a:avLst/>
          </a:prstGeom>
          <a:solidFill>
            <a:schemeClr val="accent1">
              <a:alpha val="50000"/>
            </a:schemeClr>
          </a:solidFill>
          <a:ln w="19050">
            <a:solidFill>
              <a:schemeClr val="tx1">
                <a:lumMod val="95000"/>
                <a:lumOff val="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err="1">
                <a:latin typeface="Bradley Hand ITC" panose="03070402050302030203" pitchFamily="66" charset="0"/>
              </a:rPr>
              <a:t>Lakshay</a:t>
            </a:r>
            <a:r>
              <a:rPr lang="en-US" sz="4800" b="1" dirty="0">
                <a:latin typeface="Bradley Hand ITC" panose="03070402050302030203" pitchFamily="66" charset="0"/>
              </a:rPr>
              <a:t> Bansal</a:t>
            </a:r>
            <a:endParaRPr lang="en-IN" sz="4800" b="1" dirty="0">
              <a:latin typeface="Bradley Hand ITC" panose="03070402050302030203" pitchFamily="66" charset="0"/>
            </a:endParaRPr>
          </a:p>
        </p:txBody>
      </p:sp>
      <p:sp>
        <p:nvSpPr>
          <p:cNvPr id="8" name="Arrow: Pentagon 7">
            <a:extLst>
              <a:ext uri="{FF2B5EF4-FFF2-40B4-BE49-F238E27FC236}">
                <a16:creationId xmlns:a16="http://schemas.microsoft.com/office/drawing/2014/main" id="{52DC2C75-A53C-192E-1ABF-744063799088}"/>
              </a:ext>
            </a:extLst>
          </p:cNvPr>
          <p:cNvSpPr/>
          <p:nvPr/>
        </p:nvSpPr>
        <p:spPr>
          <a:xfrm>
            <a:off x="-1" y="3947796"/>
            <a:ext cx="6817489" cy="1072248"/>
          </a:xfrm>
          <a:prstGeom prst="homePlate">
            <a:avLst/>
          </a:prstGeom>
          <a:solidFill>
            <a:schemeClr val="accent4">
              <a:alpha val="50000"/>
            </a:schemeClr>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Bradley Hand ITC" panose="03070402050302030203" pitchFamily="66" charset="0"/>
              </a:rPr>
              <a:t>Monika Singh Jadon</a:t>
            </a:r>
            <a:endParaRPr lang="en-IN" sz="4800" b="1" dirty="0">
              <a:latin typeface="Bradley Hand ITC" panose="03070402050302030203" pitchFamily="66" charset="0"/>
            </a:endParaRPr>
          </a:p>
        </p:txBody>
      </p:sp>
      <p:sp>
        <p:nvSpPr>
          <p:cNvPr id="9" name="Arrow: Pentagon 8">
            <a:extLst>
              <a:ext uri="{FF2B5EF4-FFF2-40B4-BE49-F238E27FC236}">
                <a16:creationId xmlns:a16="http://schemas.microsoft.com/office/drawing/2014/main" id="{D5368F40-1A32-EF4B-2AB1-8CACD0774241}"/>
              </a:ext>
            </a:extLst>
          </p:cNvPr>
          <p:cNvSpPr/>
          <p:nvPr/>
        </p:nvSpPr>
        <p:spPr>
          <a:xfrm>
            <a:off x="0" y="5014005"/>
            <a:ext cx="7685590" cy="1072248"/>
          </a:xfrm>
          <a:prstGeom prst="homePlate">
            <a:avLst/>
          </a:prstGeom>
          <a:ln w="285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800" b="1" dirty="0">
                <a:latin typeface="Bradley Hand ITC" panose="03070402050302030203" pitchFamily="66" charset="0"/>
              </a:rPr>
              <a:t>Rishabh Chugh</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264722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9FE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660D-AAD3-AF53-DC2C-504D508E2412}"/>
              </a:ext>
            </a:extLst>
          </p:cNvPr>
          <p:cNvSpPr>
            <a:spLocks noGrp="1"/>
          </p:cNvSpPr>
          <p:nvPr>
            <p:ph type="title"/>
          </p:nvPr>
        </p:nvSpPr>
        <p:spPr>
          <a:xfrm>
            <a:off x="0" y="0"/>
            <a:ext cx="12192000" cy="2627452"/>
          </a:xfrm>
        </p:spPr>
        <p:txBody>
          <a:bodyPr>
            <a:normAutofit fontScale="90000"/>
          </a:bodyPr>
          <a:lstStyle/>
          <a:p>
            <a:r>
              <a:rPr lang="en-US" sz="4800" dirty="0">
                <a:solidFill>
                  <a:schemeClr val="tx1"/>
                </a:solidFill>
                <a:latin typeface="Broadway" panose="04040905080B02020502" pitchFamily="82" charset="0"/>
              </a:rPr>
              <a:t>Target:</a:t>
            </a:r>
            <a:br>
              <a:rPr lang="en-US" sz="4800" dirty="0">
                <a:solidFill>
                  <a:schemeClr val="tx1"/>
                </a:solidFill>
                <a:latin typeface="Broadway" panose="04040905080B02020502" pitchFamily="82" charset="0"/>
              </a:rPr>
            </a:br>
            <a:r>
              <a:rPr lang="en-US" sz="4800" dirty="0">
                <a:solidFill>
                  <a:schemeClr val="tx1"/>
                </a:solidFill>
                <a:latin typeface="Bodoni MT Black" panose="02070A03080606020203" pitchFamily="18" charset="0"/>
              </a:rPr>
              <a:t>Our goals towards the making of this project were---</a:t>
            </a:r>
            <a:endParaRPr lang="en-IN" sz="4800" dirty="0">
              <a:solidFill>
                <a:schemeClr val="tx1"/>
              </a:solidFill>
              <a:latin typeface="Bodoni MT Black" panose="02070A03080606020203" pitchFamily="18" charset="0"/>
            </a:endParaRPr>
          </a:p>
        </p:txBody>
      </p:sp>
      <p:sp>
        <p:nvSpPr>
          <p:cNvPr id="4" name="Content Placeholder 3">
            <a:extLst>
              <a:ext uri="{FF2B5EF4-FFF2-40B4-BE49-F238E27FC236}">
                <a16:creationId xmlns:a16="http://schemas.microsoft.com/office/drawing/2014/main" id="{CF2EAF03-641D-E919-B740-1FEDEB7089F3}"/>
              </a:ext>
            </a:extLst>
          </p:cNvPr>
          <p:cNvSpPr>
            <a:spLocks noGrp="1"/>
          </p:cNvSpPr>
          <p:nvPr>
            <p:ph idx="1"/>
          </p:nvPr>
        </p:nvSpPr>
        <p:spPr>
          <a:xfrm>
            <a:off x="500606" y="2801073"/>
            <a:ext cx="11502341" cy="3819646"/>
          </a:xfrm>
        </p:spPr>
        <p:txBody>
          <a:bodyPr>
            <a:normAutofit fontScale="85000" lnSpcReduction="20000"/>
          </a:bodyPr>
          <a:lstStyle/>
          <a:p>
            <a:pPr marL="0" indent="0">
              <a:buNone/>
            </a:pPr>
            <a:r>
              <a:rPr lang="en-US" sz="4100" b="1" dirty="0">
                <a:solidFill>
                  <a:srgbClr val="0070C0"/>
                </a:solidFill>
                <a:latin typeface="Aparajita" panose="02020603050405020304" pitchFamily="18" charset="0"/>
                <a:cs typeface="Aparajita" panose="02020603050405020304" pitchFamily="18" charset="0"/>
              </a:rPr>
              <a:t>Client</a:t>
            </a:r>
            <a:r>
              <a:rPr lang="en-US" sz="3200" b="1" dirty="0">
                <a:latin typeface="Aparajita" panose="02020603050405020304" pitchFamily="18" charset="0"/>
                <a:cs typeface="Aparajita" panose="02020603050405020304" pitchFamily="18" charset="0"/>
              </a:rPr>
              <a:t> -</a:t>
            </a:r>
            <a:r>
              <a:rPr lang="en-US" sz="2400" dirty="0">
                <a:latin typeface="Aparajita" panose="02020603050405020304" pitchFamily="18" charset="0"/>
                <a:cs typeface="Aparajita" panose="02020603050405020304" pitchFamily="18" charset="0"/>
              </a:rPr>
              <a:t> </a:t>
            </a:r>
            <a:r>
              <a:rPr lang="en-US" sz="4100" dirty="0">
                <a:latin typeface="Aparajita" panose="02020603050405020304" pitchFamily="18" charset="0"/>
                <a:cs typeface="Aparajita" panose="02020603050405020304" pitchFamily="18" charset="0"/>
              </a:rPr>
              <a:t>Client should have ease to choses best/needful medicines for their stores </a:t>
            </a:r>
            <a:r>
              <a:rPr lang="en-US" sz="3600" dirty="0">
                <a:latin typeface="Aparajita" panose="02020603050405020304" pitchFamily="18" charset="0"/>
                <a:cs typeface="Aparajita" panose="02020603050405020304" pitchFamily="18" charset="0"/>
              </a:rPr>
              <a:t>. </a:t>
            </a:r>
          </a:p>
          <a:p>
            <a:pPr marL="0" indent="0">
              <a:buNone/>
            </a:pPr>
            <a:r>
              <a:rPr lang="en-US" sz="4100" b="1" dirty="0">
                <a:solidFill>
                  <a:srgbClr val="0070C0"/>
                </a:solidFill>
                <a:latin typeface="Aparajita" panose="02020603050405020304" pitchFamily="18" charset="0"/>
                <a:cs typeface="Aparajita" panose="02020603050405020304" pitchFamily="18" charset="0"/>
              </a:rPr>
              <a:t>Dashboard</a:t>
            </a:r>
            <a:r>
              <a:rPr lang="en-US" sz="4100" dirty="0">
                <a:latin typeface="Aparajita" panose="02020603050405020304" pitchFamily="18" charset="0"/>
                <a:cs typeface="Aparajita" panose="02020603050405020304" pitchFamily="18" charset="0"/>
              </a:rPr>
              <a:t> - Create an interactive dashboard for client to analyze </a:t>
            </a:r>
            <a:endParaRPr lang="en-US" sz="3600" dirty="0">
              <a:latin typeface="Aparajita" panose="02020603050405020304" pitchFamily="18" charset="0"/>
              <a:cs typeface="Aparajita" panose="02020603050405020304" pitchFamily="18" charset="0"/>
            </a:endParaRPr>
          </a:p>
          <a:p>
            <a:pPr marL="0" indent="0">
              <a:buNone/>
            </a:pPr>
            <a:r>
              <a:rPr lang="en-US" sz="4100" b="1" dirty="0">
                <a:solidFill>
                  <a:srgbClr val="0070C0"/>
                </a:solidFill>
                <a:latin typeface="Aparajita" panose="02020603050405020304" pitchFamily="18" charset="0"/>
                <a:cs typeface="Aparajita" panose="02020603050405020304" pitchFamily="18" charset="0"/>
              </a:rPr>
              <a:t>Insights</a:t>
            </a:r>
            <a:r>
              <a:rPr lang="en-US" sz="4100" dirty="0">
                <a:latin typeface="Aparajita" panose="02020603050405020304" pitchFamily="18" charset="0"/>
                <a:cs typeface="Aparajita" panose="02020603050405020304" pitchFamily="18" charset="0"/>
              </a:rPr>
              <a:t> – Some insights for clients to analyze , which is good for their stores </a:t>
            </a:r>
            <a:endParaRPr lang="en-US" sz="3600" dirty="0">
              <a:latin typeface="Aparajita" panose="02020603050405020304" pitchFamily="18" charset="0"/>
              <a:cs typeface="Aparajita" panose="02020603050405020304" pitchFamily="18" charset="0"/>
            </a:endParaRPr>
          </a:p>
          <a:p>
            <a:endParaRPr lang="en-US" dirty="0"/>
          </a:p>
        </p:txBody>
      </p:sp>
    </p:spTree>
    <p:extLst>
      <p:ext uri="{BB962C8B-B14F-4D97-AF65-F5344CB8AC3E}">
        <p14:creationId xmlns:p14="http://schemas.microsoft.com/office/powerpoint/2010/main" val="92107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65F4-2470-4014-11D1-084E663D57BD}"/>
              </a:ext>
            </a:extLst>
          </p:cNvPr>
          <p:cNvSpPr>
            <a:spLocks noGrp="1"/>
          </p:cNvSpPr>
          <p:nvPr>
            <p:ph type="title"/>
          </p:nvPr>
        </p:nvSpPr>
        <p:spPr>
          <a:xfrm>
            <a:off x="0" y="0"/>
            <a:ext cx="10396882" cy="1151965"/>
          </a:xfrm>
        </p:spPr>
        <p:txBody>
          <a:bodyPr/>
          <a:lstStyle/>
          <a:p>
            <a:r>
              <a:rPr lang="en-IN" dirty="0"/>
              <a:t>Project Execution:</a:t>
            </a:r>
          </a:p>
        </p:txBody>
      </p:sp>
      <p:graphicFrame>
        <p:nvGraphicFramePr>
          <p:cNvPr id="5" name="Diagram 4">
            <a:extLst>
              <a:ext uri="{FF2B5EF4-FFF2-40B4-BE49-F238E27FC236}">
                <a16:creationId xmlns:a16="http://schemas.microsoft.com/office/drawing/2014/main" id="{168DA050-9675-14EC-8159-917C1D6F39EF}"/>
              </a:ext>
            </a:extLst>
          </p:cNvPr>
          <p:cNvGraphicFramePr/>
          <p:nvPr>
            <p:extLst>
              <p:ext uri="{D42A27DB-BD31-4B8C-83A1-F6EECF244321}">
                <p14:modId xmlns:p14="http://schemas.microsoft.com/office/powerpoint/2010/main" val="777617319"/>
              </p:ext>
            </p:extLst>
          </p:nvPr>
        </p:nvGraphicFramePr>
        <p:xfrm>
          <a:off x="0" y="1151965"/>
          <a:ext cx="8090703" cy="5792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964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7C48-9575-A62D-20E8-54A4B565DF02}"/>
              </a:ext>
            </a:extLst>
          </p:cNvPr>
          <p:cNvSpPr>
            <a:spLocks noGrp="1"/>
          </p:cNvSpPr>
          <p:nvPr>
            <p:ph type="title"/>
          </p:nvPr>
        </p:nvSpPr>
        <p:spPr>
          <a:xfrm>
            <a:off x="650530" y="610748"/>
            <a:ext cx="10396882" cy="1151965"/>
          </a:xfrm>
        </p:spPr>
        <p:txBody>
          <a:bodyPr>
            <a:normAutofit/>
          </a:bodyPr>
          <a:lstStyle/>
          <a:p>
            <a:r>
              <a:rPr lang="en-IN" sz="4400" dirty="0">
                <a:solidFill>
                  <a:schemeClr val="accent1">
                    <a:lumMod val="75000"/>
                  </a:schemeClr>
                </a:solidFill>
                <a:latin typeface="Algerian" panose="04020705040A02060702" pitchFamily="82" charset="0"/>
              </a:rPr>
              <a:t>insights</a:t>
            </a:r>
          </a:p>
        </p:txBody>
      </p:sp>
      <p:sp>
        <p:nvSpPr>
          <p:cNvPr id="6" name="Rectangle: Rounded Corners 5">
            <a:extLst>
              <a:ext uri="{FF2B5EF4-FFF2-40B4-BE49-F238E27FC236}">
                <a16:creationId xmlns:a16="http://schemas.microsoft.com/office/drawing/2014/main" id="{88A29455-723B-C4EB-0619-3F5871862678}"/>
              </a:ext>
            </a:extLst>
          </p:cNvPr>
          <p:cNvSpPr/>
          <p:nvPr/>
        </p:nvSpPr>
        <p:spPr>
          <a:xfrm>
            <a:off x="254643" y="1678329"/>
            <a:ext cx="9259747" cy="5034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98C24D72-164D-FC9B-E85B-F0DB900FEEE7}"/>
              </a:ext>
            </a:extLst>
          </p:cNvPr>
          <p:cNvSpPr>
            <a:spLocks noGrp="1"/>
          </p:cNvSpPr>
          <p:nvPr>
            <p:ph idx="1"/>
          </p:nvPr>
        </p:nvSpPr>
        <p:spPr>
          <a:xfrm>
            <a:off x="650530" y="4469372"/>
            <a:ext cx="10396538" cy="3311525"/>
          </a:xfrm>
        </p:spPr>
        <p:txBody>
          <a:bodyPr/>
          <a:lstStyle/>
          <a:p>
            <a:r>
              <a:rPr lang="en-IN" dirty="0">
                <a:latin typeface="Arial Black" panose="020B0A04020102020204" pitchFamily="34" charset="0"/>
              </a:rPr>
              <a:t>Most sold medicine - </a:t>
            </a:r>
            <a:r>
              <a:rPr lang="en-IN" dirty="0" err="1">
                <a:latin typeface="Arial Black" panose="020B0A04020102020204" pitchFamily="34" charset="0"/>
              </a:rPr>
              <a:t>Bakson’s</a:t>
            </a:r>
            <a:r>
              <a:rPr lang="en-IN" dirty="0">
                <a:latin typeface="Arial Black" panose="020B0A04020102020204" pitchFamily="34" charset="0"/>
              </a:rPr>
              <a:t> </a:t>
            </a:r>
            <a:r>
              <a:rPr lang="en-IN" dirty="0" err="1">
                <a:latin typeface="Arial Black" panose="020B0A04020102020204" pitchFamily="34" charset="0"/>
              </a:rPr>
              <a:t>fevo</a:t>
            </a:r>
            <a:r>
              <a:rPr lang="en-IN" dirty="0">
                <a:latin typeface="Arial Black" panose="020B0A04020102020204" pitchFamily="34" charset="0"/>
              </a:rPr>
              <a:t> aid syrup </a:t>
            </a:r>
          </a:p>
          <a:p>
            <a:r>
              <a:rPr lang="en-IN" b="1" i="0" dirty="0">
                <a:effectLst/>
                <a:latin typeface="Arial Black" panose="020B0A04020102020204" pitchFamily="34" charset="0"/>
              </a:rPr>
              <a:t>Most used ingredient – Belladonna</a:t>
            </a:r>
          </a:p>
          <a:p>
            <a:r>
              <a:rPr lang="en-IN" b="1" dirty="0">
                <a:latin typeface="Arial Black" panose="020B0A04020102020204" pitchFamily="34" charset="0"/>
              </a:rPr>
              <a:t>Most common specific area – Head</a:t>
            </a:r>
          </a:p>
          <a:p>
            <a:r>
              <a:rPr lang="en-IN" b="1" dirty="0">
                <a:latin typeface="Arial Black" panose="020B0A04020102020204" pitchFamily="34" charset="0"/>
                <a:sym typeface="Wingdings" panose="05000000000000000000" pitchFamily="2" charset="2"/>
              </a:rPr>
              <a:t>Most reviewed brand – </a:t>
            </a:r>
            <a:r>
              <a:rPr lang="en-IN" b="1" dirty="0" err="1">
                <a:latin typeface="Arial Black" panose="020B0A04020102020204" pitchFamily="34" charset="0"/>
                <a:sym typeface="Wingdings" panose="05000000000000000000" pitchFamily="2" charset="2"/>
              </a:rPr>
              <a:t>Aaradhya</a:t>
            </a:r>
            <a:r>
              <a:rPr lang="en-IN" b="1" dirty="0">
                <a:latin typeface="Arial Black" panose="020B0A04020102020204" pitchFamily="34" charset="0"/>
                <a:sym typeface="Wingdings" panose="05000000000000000000" pitchFamily="2" charset="2"/>
              </a:rPr>
              <a:t> sugar enterprises </a:t>
            </a:r>
          </a:p>
          <a:p>
            <a:r>
              <a:rPr lang="en-IN" b="1" dirty="0">
                <a:latin typeface="Arial Black" panose="020B0A04020102020204" pitchFamily="34" charset="0"/>
                <a:sym typeface="Wingdings" panose="05000000000000000000" pitchFamily="2" charset="2"/>
              </a:rPr>
              <a:t>Average MRP of medicine – 210 RS </a:t>
            </a:r>
          </a:p>
          <a:p>
            <a:r>
              <a:rPr lang="en-IN" b="1" dirty="0">
                <a:latin typeface="Arial Black" panose="020B0A04020102020204" pitchFamily="34" charset="0"/>
                <a:sym typeface="Wingdings" panose="05000000000000000000" pitchFamily="2" charset="2"/>
              </a:rPr>
              <a:t>Average cash generation per sale – 185 RS</a:t>
            </a: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dirty="0"/>
          </a:p>
        </p:txBody>
      </p:sp>
    </p:spTree>
    <p:extLst>
      <p:ext uri="{BB962C8B-B14F-4D97-AF65-F5344CB8AC3E}">
        <p14:creationId xmlns:p14="http://schemas.microsoft.com/office/powerpoint/2010/main" val="372765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5B19-C452-C7FB-5361-FE750139CE48}"/>
              </a:ext>
            </a:extLst>
          </p:cNvPr>
          <p:cNvSpPr>
            <a:spLocks noGrp="1"/>
          </p:cNvSpPr>
          <p:nvPr>
            <p:ph type="title"/>
          </p:nvPr>
        </p:nvSpPr>
        <p:spPr>
          <a:xfrm>
            <a:off x="112033" y="37382"/>
            <a:ext cx="11659419" cy="772846"/>
          </a:xfrm>
        </p:spPr>
        <p:txBody>
          <a:bodyPr>
            <a:normAutofit fontScale="90000"/>
          </a:bodyPr>
          <a:lstStyle/>
          <a:p>
            <a:pPr algn="ctr"/>
            <a:r>
              <a:rPr lang="en-US" sz="4800" dirty="0">
                <a:solidFill>
                  <a:srgbClr val="002060"/>
                </a:solidFill>
                <a:latin typeface="Algerian" panose="04020705040A02060702" pitchFamily="82" charset="0"/>
              </a:rPr>
              <a:t>Insights</a:t>
            </a:r>
            <a:r>
              <a:rPr lang="en-US" dirty="0">
                <a:solidFill>
                  <a:schemeClr val="bg2"/>
                </a:solidFill>
              </a:rPr>
              <a:t> </a:t>
            </a:r>
            <a:endParaRPr lang="en-IN" dirty="0">
              <a:solidFill>
                <a:schemeClr val="bg2"/>
              </a:solidFill>
            </a:endParaRPr>
          </a:p>
        </p:txBody>
      </p:sp>
      <p:sp>
        <p:nvSpPr>
          <p:cNvPr id="3" name="Content Placeholder 2">
            <a:extLst>
              <a:ext uri="{FF2B5EF4-FFF2-40B4-BE49-F238E27FC236}">
                <a16:creationId xmlns:a16="http://schemas.microsoft.com/office/drawing/2014/main" id="{49D62560-E585-042D-7EF6-3BA6C7755ADD}"/>
              </a:ext>
            </a:extLst>
          </p:cNvPr>
          <p:cNvSpPr>
            <a:spLocks noGrp="1"/>
          </p:cNvSpPr>
          <p:nvPr>
            <p:ph idx="1"/>
          </p:nvPr>
        </p:nvSpPr>
        <p:spPr>
          <a:xfrm>
            <a:off x="0" y="1142460"/>
            <a:ext cx="3882975" cy="772846"/>
          </a:xfrm>
        </p:spPr>
        <p:txBody>
          <a:bodyPr>
            <a:normAutofit/>
          </a:bodyPr>
          <a:lstStyle/>
          <a:p>
            <a:pPr marL="0" indent="0">
              <a:buNone/>
            </a:pPr>
            <a:r>
              <a:rPr lang="en-US" sz="2000" dirty="0">
                <a:solidFill>
                  <a:schemeClr val="accent5">
                    <a:lumMod val="50000"/>
                  </a:schemeClr>
                </a:solidFill>
                <a:latin typeface="Arial Black" panose="020B0A04020102020204" pitchFamily="34" charset="0"/>
              </a:rPr>
              <a:t>Number of </a:t>
            </a:r>
            <a:r>
              <a:rPr lang="en-US" dirty="0">
                <a:solidFill>
                  <a:schemeClr val="accent5">
                    <a:lumMod val="50000"/>
                  </a:schemeClr>
                </a:solidFill>
                <a:latin typeface="Arial Black" panose="020B0A04020102020204" pitchFamily="34" charset="0"/>
              </a:rPr>
              <a:t>medicines</a:t>
            </a:r>
            <a:endParaRPr lang="en-US" sz="2000" dirty="0">
              <a:solidFill>
                <a:schemeClr val="accent5">
                  <a:lumMod val="50000"/>
                </a:schemeClr>
              </a:solidFill>
              <a:latin typeface="Arial Black" panose="020B0A04020102020204" pitchFamily="34" charset="0"/>
            </a:endParaRPr>
          </a:p>
          <a:p>
            <a:pPr marL="0" indent="0">
              <a:buNone/>
            </a:pPr>
            <a:endParaRPr lang="en-IN" sz="2000" dirty="0">
              <a:solidFill>
                <a:schemeClr val="bg1">
                  <a:lumMod val="75000"/>
                  <a:lumOff val="2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C9CCF6D5-A157-C238-D42D-75A3D41EC927}"/>
              </a:ext>
            </a:extLst>
          </p:cNvPr>
          <p:cNvPicPr>
            <a:picLocks noChangeAspect="1"/>
          </p:cNvPicPr>
          <p:nvPr/>
        </p:nvPicPr>
        <p:blipFill>
          <a:blip r:embed="rId3"/>
          <a:stretch>
            <a:fillRect/>
          </a:stretch>
        </p:blipFill>
        <p:spPr>
          <a:xfrm>
            <a:off x="276368" y="1763275"/>
            <a:ext cx="2998724" cy="4248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094984C8-C739-CC25-BC83-BCFBB045CFB7}"/>
              </a:ext>
            </a:extLst>
          </p:cNvPr>
          <p:cNvSpPr/>
          <p:nvPr/>
        </p:nvSpPr>
        <p:spPr>
          <a:xfrm>
            <a:off x="5029625" y="1086696"/>
            <a:ext cx="2571911" cy="400110"/>
          </a:xfrm>
          <a:prstGeom prst="rect">
            <a:avLst/>
          </a:prstGeom>
          <a:noFill/>
        </p:spPr>
        <p:txBody>
          <a:bodyPr wrap="square" lIns="91440" tIns="45720" rIns="91440" bIns="45720">
            <a:spAutoFit/>
          </a:bodyPr>
          <a:lstStyle/>
          <a:p>
            <a:pPr algn="ctr"/>
            <a:r>
              <a:rPr lang="en-US" sz="2000" cap="none" spc="50" dirty="0">
                <a:ln w="0"/>
                <a:solidFill>
                  <a:srgbClr val="7030A0"/>
                </a:solidFill>
                <a:effectLst>
                  <a:innerShdw blurRad="63500" dist="50800" dir="13500000">
                    <a:srgbClr val="000000">
                      <a:alpha val="50000"/>
                    </a:srgbClr>
                  </a:innerShdw>
                </a:effectLst>
                <a:latin typeface="Arial Black" panose="020B0A04020102020204" pitchFamily="34" charset="0"/>
              </a:rPr>
              <a:t>PRICE RANGE</a:t>
            </a:r>
          </a:p>
        </p:txBody>
      </p:sp>
      <p:pic>
        <p:nvPicPr>
          <p:cNvPr id="8" name="Picture 7">
            <a:extLst>
              <a:ext uri="{FF2B5EF4-FFF2-40B4-BE49-F238E27FC236}">
                <a16:creationId xmlns:a16="http://schemas.microsoft.com/office/drawing/2014/main" id="{B0E2990A-E20E-1C1F-682D-1E2BA0A97A10}"/>
              </a:ext>
            </a:extLst>
          </p:cNvPr>
          <p:cNvPicPr>
            <a:picLocks noChangeAspect="1"/>
          </p:cNvPicPr>
          <p:nvPr/>
        </p:nvPicPr>
        <p:blipFill>
          <a:blip r:embed="rId4"/>
          <a:stretch>
            <a:fillRect/>
          </a:stretch>
        </p:blipFill>
        <p:spPr>
          <a:xfrm>
            <a:off x="4759402" y="1763275"/>
            <a:ext cx="3804918" cy="4443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991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3352D4-9806-C526-22A4-BADD569016AE}"/>
              </a:ext>
            </a:extLst>
          </p:cNvPr>
          <p:cNvPicPr>
            <a:picLocks noChangeAspect="1"/>
          </p:cNvPicPr>
          <p:nvPr/>
        </p:nvPicPr>
        <p:blipFill>
          <a:blip r:embed="rId3"/>
          <a:stretch>
            <a:fillRect/>
          </a:stretch>
        </p:blipFill>
        <p:spPr>
          <a:xfrm>
            <a:off x="219919" y="171850"/>
            <a:ext cx="5795012" cy="4094202"/>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586684A2-B308-0F18-F3F5-1CF93C8CFD7E}"/>
              </a:ext>
            </a:extLst>
          </p:cNvPr>
          <p:cNvPicPr>
            <a:picLocks noChangeAspect="1"/>
          </p:cNvPicPr>
          <p:nvPr/>
        </p:nvPicPr>
        <p:blipFill>
          <a:blip r:embed="rId4"/>
          <a:stretch>
            <a:fillRect/>
          </a:stretch>
        </p:blipFill>
        <p:spPr>
          <a:xfrm>
            <a:off x="6096000" y="2777143"/>
            <a:ext cx="6014930" cy="40808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71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EFA0F7-3C6F-5E44-72CD-7C541F553C57}"/>
              </a:ext>
            </a:extLst>
          </p:cNvPr>
          <p:cNvSpPr/>
          <p:nvPr/>
        </p:nvSpPr>
        <p:spPr>
          <a:xfrm>
            <a:off x="3662824" y="-32853"/>
            <a:ext cx="4134831" cy="923330"/>
          </a:xfrm>
          <a:prstGeom prst="rect">
            <a:avLst/>
          </a:prstGeom>
          <a:noFill/>
        </p:spPr>
        <p:txBody>
          <a:bodyPr wrap="square" lIns="91440" tIns="45720" rIns="91440" bIns="45720">
            <a:spAutoFit/>
          </a:bodyPr>
          <a:lstStyle/>
          <a:p>
            <a:pPr algn="ctr"/>
            <a:r>
              <a:rPr lang="en-US" sz="5400" b="1" spc="50" dirty="0">
                <a:ln w="0"/>
                <a:solidFill>
                  <a:srgbClr val="FF0000"/>
                </a:solidFill>
                <a:effectLst>
                  <a:innerShdw blurRad="63500" dist="50800" dir="13500000">
                    <a:srgbClr val="000000">
                      <a:alpha val="50000"/>
                    </a:srgbClr>
                  </a:innerShdw>
                </a:effectLst>
              </a:rPr>
              <a:t>Dashboard</a:t>
            </a:r>
            <a:r>
              <a:rPr lang="en-US" sz="5400" b="1" spc="50" dirty="0">
                <a:ln w="0"/>
                <a:solidFill>
                  <a:schemeClr val="bg2"/>
                </a:solidFill>
                <a:effectLst>
                  <a:innerShdw blurRad="63500" dist="50800" dir="13500000">
                    <a:srgbClr val="000000">
                      <a:alpha val="50000"/>
                    </a:srgbClr>
                  </a:innerShdw>
                </a:effectLst>
              </a:rPr>
              <a:t> </a:t>
            </a:r>
            <a:endParaRPr lang="en-US" sz="5400" b="1" cap="none" spc="50" dirty="0">
              <a:ln w="0"/>
              <a:solidFill>
                <a:schemeClr val="bg2"/>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CF58C1B-C5FE-129C-7D05-E05EF30DA4E9}"/>
              </a:ext>
            </a:extLst>
          </p:cNvPr>
          <p:cNvPicPr>
            <a:picLocks noChangeAspect="1"/>
          </p:cNvPicPr>
          <p:nvPr/>
        </p:nvPicPr>
        <p:blipFill>
          <a:blip r:embed="rId3"/>
          <a:stretch>
            <a:fillRect/>
          </a:stretch>
        </p:blipFill>
        <p:spPr>
          <a:xfrm>
            <a:off x="453988" y="754143"/>
            <a:ext cx="11034298" cy="5675045"/>
          </a:xfrm>
          <a:prstGeom prst="rect">
            <a:avLst/>
          </a:prstGeom>
        </p:spPr>
      </p:pic>
    </p:spTree>
    <p:extLst>
      <p:ext uri="{BB962C8B-B14F-4D97-AF65-F5344CB8AC3E}">
        <p14:creationId xmlns:p14="http://schemas.microsoft.com/office/powerpoint/2010/main" val="4002807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300</TotalTime>
  <Words>447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Algerian</vt:lpstr>
      <vt:lpstr>Aparajita</vt:lpstr>
      <vt:lpstr>Arial</vt:lpstr>
      <vt:lpstr>Arial Black</vt:lpstr>
      <vt:lpstr>Bahnschrift Light SemiCondensed</vt:lpstr>
      <vt:lpstr>Bahnschrift SemiBold Condensed</vt:lpstr>
      <vt:lpstr>Bahnschrift SemiLight SemiConde</vt:lpstr>
      <vt:lpstr>Bodoni MT Black</vt:lpstr>
      <vt:lpstr>Bodoni MT Condensed</vt:lpstr>
      <vt:lpstr>Bradley Hand ITC</vt:lpstr>
      <vt:lpstr>Broadway</vt:lpstr>
      <vt:lpstr>Cascadia Code Light</vt:lpstr>
      <vt:lpstr>Impact</vt:lpstr>
      <vt:lpstr>Main Event</vt:lpstr>
      <vt:lpstr>PowerPoint Presentation</vt:lpstr>
      <vt:lpstr>PowerPoint Presentation</vt:lpstr>
      <vt:lpstr>TEAM members:</vt:lpstr>
      <vt:lpstr>Target: Our goals towards the making of this project were---</vt:lpstr>
      <vt:lpstr>Project Execution:</vt:lpstr>
      <vt:lpstr>insights</vt:lpstr>
      <vt:lpstr>Insights </vt:lpstr>
      <vt:lpstr>PowerPoint Presentation</vt:lpstr>
      <vt:lpstr>PowerPoint Presentation</vt:lpstr>
      <vt:lpstr>Our Approach towards the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 bansal</dc:creator>
  <cp:lastModifiedBy>Rishabh Chugh</cp:lastModifiedBy>
  <cp:revision>4</cp:revision>
  <dcterms:created xsi:type="dcterms:W3CDTF">2023-06-24T12:21:20Z</dcterms:created>
  <dcterms:modified xsi:type="dcterms:W3CDTF">2023-06-25T23:15:19Z</dcterms:modified>
</cp:coreProperties>
</file>