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  <p:sldMasterId id="2147484370" r:id="rId2"/>
    <p:sldMasterId id="2147484473" r:id="rId3"/>
    <p:sldMasterId id="2147484487" r:id="rId4"/>
    <p:sldMasterId id="2147484499" r:id="rId5"/>
    <p:sldMasterId id="2147484512" r:id="rId6"/>
    <p:sldMasterId id="2147484524" r:id="rId7"/>
    <p:sldMasterId id="2147484538" r:id="rId8"/>
  </p:sldMasterIdLst>
  <p:notesMasterIdLst>
    <p:notesMasterId r:id="rId32"/>
  </p:notesMasterIdLst>
  <p:sldIdLst>
    <p:sldId id="273" r:id="rId9"/>
    <p:sldId id="365" r:id="rId10"/>
    <p:sldId id="277" r:id="rId11"/>
    <p:sldId id="361" r:id="rId12"/>
    <p:sldId id="367" r:id="rId13"/>
    <p:sldId id="368" r:id="rId14"/>
    <p:sldId id="369" r:id="rId15"/>
    <p:sldId id="350" r:id="rId16"/>
    <p:sldId id="354" r:id="rId17"/>
    <p:sldId id="382" r:id="rId18"/>
    <p:sldId id="381" r:id="rId19"/>
    <p:sldId id="383" r:id="rId20"/>
    <p:sldId id="384" r:id="rId21"/>
    <p:sldId id="355" r:id="rId22"/>
    <p:sldId id="359" r:id="rId23"/>
    <p:sldId id="330" r:id="rId24"/>
    <p:sldId id="378" r:id="rId25"/>
    <p:sldId id="377" r:id="rId26"/>
    <p:sldId id="386" r:id="rId27"/>
    <p:sldId id="364" r:id="rId28"/>
    <p:sldId id="306" r:id="rId29"/>
    <p:sldId id="362" r:id="rId30"/>
    <p:sldId id="3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963" autoAdjust="0"/>
  </p:normalViewPr>
  <p:slideViewPr>
    <p:cSldViewPr>
      <p:cViewPr>
        <p:scale>
          <a:sx n="62" d="100"/>
          <a:sy n="62" d="100"/>
        </p:scale>
        <p:origin x="-1362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95C35-59C8-4C50-807A-4F43B007D6BA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BD3CD-95C1-4083-BC4A-DC867C52D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3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5872E-D073-468F-BEF9-352C9EF5A838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8491C-F0AE-4331-BEA9-D4EA8068D7A9}" type="slidenum">
              <a:rPr lang="en-US"/>
              <a:pPr/>
              <a:t>16</a:t>
            </a:fld>
            <a:endParaRPr lang="en-US"/>
          </a:p>
        </p:txBody>
      </p:sp>
      <p:sp>
        <p:nvSpPr>
          <p:cNvPr id="24760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03263" indent="-2714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1088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12888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46275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034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606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178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750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4E7F9B7D-A700-4469-AF4E-7E1CD2AC3498}" type="slidenum">
              <a:rPr lang="en-US" sz="1100" b="0">
                <a:latin typeface="Arial" charset="0"/>
                <a:cs typeface="Arial" charset="0"/>
              </a:rPr>
              <a:pPr algn="r" eaLnBrk="1" hangingPunct="1"/>
              <a:t>16</a:t>
            </a:fld>
            <a:endParaRPr lang="en-US" sz="1100" b="0">
              <a:latin typeface="Arial" charset="0"/>
              <a:cs typeface="Arial" charset="0"/>
            </a:endParaRPr>
          </a:p>
        </p:txBody>
      </p:sp>
      <p:sp>
        <p:nvSpPr>
          <p:cNvPr id="2476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476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lIns="91427" tIns="45713" rIns="91427" bIns="45713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3/8/2019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1901-1C7E-422F-A76B-F748A8C0905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B430-13D7-4C5B-9922-F6FCF3E01B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30EF-1174-4076-A016-5E9EE15ED62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000000"/>
                </a:solidFill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smtClean="0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CA076339-669D-4842-8093-FE60C33C22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11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F9634-E456-48E7-8384-E73C3C4994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3446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196DF1-E016-4712-B604-69B0FC4F7FE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8642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52538"/>
            <a:ext cx="4090988" cy="484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2988" y="1252538"/>
            <a:ext cx="4092575" cy="484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3B4396-48AE-4AF5-AA96-F7D35EDB8EC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7407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20D30D-8CB5-4596-B12F-E6E16887BE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3464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DACEE6-5F33-469E-BE81-5C35D839BF6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5611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DDB174-B56B-4149-84CE-03B152A1BF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8601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D532FE-0506-4A17-A22F-2B62A439B4D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421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E95C-2C46-4876-8A54-F48229D58C0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97D310-E6AD-48E5-99CE-A05C69F6C2F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59969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9C33AF-AA42-48A7-ADB9-180BA49101D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2044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2763" y="0"/>
            <a:ext cx="2082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6100763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38B56F-96E9-4D5D-A992-E3E9C00980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5640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335963" cy="1000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52538"/>
            <a:ext cx="4090988" cy="4843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2988" y="1252538"/>
            <a:ext cx="4092575" cy="23447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2988" y="3749675"/>
            <a:ext cx="4092575" cy="2346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C5DFAEF-371A-4406-A22A-3BE5820FC9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1726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74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41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741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1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C2167AB-F013-4919-A506-46309A3F54CA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25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2BF7D-E2A7-4072-8268-4D6B1FB6B16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7083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83E02-ED98-41F8-85CF-385384FF3D2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36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53641-E8B5-4FCA-90FB-677E958730C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470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49EC6-0904-488B-96C2-2282F131600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1045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9BB98-A0E8-4776-B226-DC512E8919B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0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EC1E-CCB2-46BB-891A-564901CC9D5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8C85A-C933-4796-838F-B5B1C83EF8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1011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C92B56-6431-4A59-A90C-03AA894B40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239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2752D-183E-43AB-8B77-FBB0486E6B9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762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D2D9E-5209-4FBA-8CDD-3947254B608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48A32-CBED-45E0-B3D8-AD219B48ADE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98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6CBE0E8-2F72-4878-9408-070AE73BF9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92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2A79E00-D694-4E6E-88CC-7642D9886E8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745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743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36909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Pattern Recognition for Vision</a:t>
            </a:r>
          </a:p>
        </p:txBody>
      </p:sp>
    </p:spTree>
    <p:extLst>
      <p:ext uri="{BB962C8B-B14F-4D97-AF65-F5344CB8AC3E}">
        <p14:creationId xmlns:p14="http://schemas.microsoft.com/office/powerpoint/2010/main" val="33622809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Pattern Recognition for Vision</a:t>
            </a:r>
          </a:p>
        </p:txBody>
      </p:sp>
    </p:spTree>
    <p:extLst>
      <p:ext uri="{BB962C8B-B14F-4D97-AF65-F5344CB8AC3E}">
        <p14:creationId xmlns:p14="http://schemas.microsoft.com/office/powerpoint/2010/main" val="280830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9EE1-9B5D-4567-A5A5-A449042842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533400"/>
            <a:ext cx="43434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3434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Pattern Recognition for Vision</a:t>
            </a:r>
          </a:p>
        </p:txBody>
      </p:sp>
    </p:spTree>
    <p:extLst>
      <p:ext uri="{BB962C8B-B14F-4D97-AF65-F5344CB8AC3E}">
        <p14:creationId xmlns:p14="http://schemas.microsoft.com/office/powerpoint/2010/main" val="34313371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Pattern Recognition for Vision</a:t>
            </a:r>
          </a:p>
        </p:txBody>
      </p:sp>
    </p:spTree>
    <p:extLst>
      <p:ext uri="{BB962C8B-B14F-4D97-AF65-F5344CB8AC3E}">
        <p14:creationId xmlns:p14="http://schemas.microsoft.com/office/powerpoint/2010/main" val="34430023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Pattern Recognition for Vision</a:t>
            </a:r>
          </a:p>
        </p:txBody>
      </p:sp>
    </p:spTree>
    <p:extLst>
      <p:ext uri="{BB962C8B-B14F-4D97-AF65-F5344CB8AC3E}">
        <p14:creationId xmlns:p14="http://schemas.microsoft.com/office/powerpoint/2010/main" val="23897073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Pattern Recognition for Vision</a:t>
            </a:r>
          </a:p>
        </p:txBody>
      </p:sp>
    </p:spTree>
    <p:extLst>
      <p:ext uri="{BB962C8B-B14F-4D97-AF65-F5344CB8AC3E}">
        <p14:creationId xmlns:p14="http://schemas.microsoft.com/office/powerpoint/2010/main" val="12762653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Pattern Recognition for Vision</a:t>
            </a:r>
          </a:p>
        </p:txBody>
      </p:sp>
    </p:spTree>
    <p:extLst>
      <p:ext uri="{BB962C8B-B14F-4D97-AF65-F5344CB8AC3E}">
        <p14:creationId xmlns:p14="http://schemas.microsoft.com/office/powerpoint/2010/main" val="38169851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Pattern Recognition for Vision</a:t>
            </a:r>
          </a:p>
        </p:txBody>
      </p:sp>
    </p:spTree>
    <p:extLst>
      <p:ext uri="{BB962C8B-B14F-4D97-AF65-F5344CB8AC3E}">
        <p14:creationId xmlns:p14="http://schemas.microsoft.com/office/powerpoint/2010/main" val="32649124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Pattern Recognition for Vision</a:t>
            </a:r>
          </a:p>
        </p:txBody>
      </p:sp>
    </p:spTree>
    <p:extLst>
      <p:ext uri="{BB962C8B-B14F-4D97-AF65-F5344CB8AC3E}">
        <p14:creationId xmlns:p14="http://schemas.microsoft.com/office/powerpoint/2010/main" val="4319272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2098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770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Pattern Recognition for Vision</a:t>
            </a:r>
          </a:p>
        </p:txBody>
      </p:sp>
    </p:spTree>
    <p:extLst>
      <p:ext uri="{BB962C8B-B14F-4D97-AF65-F5344CB8AC3E}">
        <p14:creationId xmlns:p14="http://schemas.microsoft.com/office/powerpoint/2010/main" val="9087931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CA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CA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CA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CA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>
                <a:solidFill>
                  <a:srgbClr val="000000"/>
                </a:solidFill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78B773D-0D79-4385-8574-FED33421559E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654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18D22-E9D4-42EF-B140-383D815289B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7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6C7B-6C06-4221-BEF2-5ED3413F584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7CB81-613F-49A8-A213-51899A5EC0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799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057650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219200"/>
            <a:ext cx="4059238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B9308-3EE4-465B-9790-08A105B0C3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2709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2666D-9F78-481F-892B-7A9D93E7BD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314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A18D0-A264-49EB-B422-CC42DC6D59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0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C21BE-1D40-4B1B-8ACE-B74C2DAE66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236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8BC67-5089-411D-AE3C-2194A3B736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721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B4703-A05C-4C17-B047-2AD9FDEC98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92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00A1C-632B-4958-B4AA-8E9C01B9D9F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290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209550"/>
            <a:ext cx="2066925" cy="5922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09550"/>
            <a:ext cx="6049963" cy="5922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D8796-D2F0-4B44-B180-B988F6007B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071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09550"/>
            <a:ext cx="7797800" cy="703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4057650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219200"/>
            <a:ext cx="4059238" cy="4913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BB3BD-78C3-4629-9238-15B77C86B0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6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4647-65E2-4237-B812-6D498817C3D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0D5FE-F87E-4BE5-94D9-899A966FB7A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955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E19BA-A7D3-433D-8C4E-4F67186C805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310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1DF7BE-4031-4789-A41A-849972112F3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8141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D85E1-0D2F-4ED9-8A77-EB57488B6B9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09869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A749C9-0A96-4EA9-80B1-6B7B02DD462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37691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3EFA-97B5-4B3C-8959-C50EA6A0018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351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1321-0584-423C-998E-421CEE12D35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391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2F935-3431-4CDE-8F51-0498D60D901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6154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6737F-47F5-4C3E-9BAA-C5A068E76D2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991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45FE6-6E4E-4043-A103-CF0D8DE4894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9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336E-3628-470B-8FFF-DCC0057A703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2C05D-BFC9-48CF-867C-24E8AF07330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2451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A892C-E47A-4B46-843E-9AFE53B23FFA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216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9EBC3-6F5F-4A68-9FEC-0A993FDFB23A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825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F6399-6B62-4C30-BF6B-6642AB73AAE5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0525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81E44-6D1E-41A1-8F13-12C13E92E5A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922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133DF-4F8F-48DF-8DD2-973FB50948A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731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4DE75-34F7-4A4A-BC57-A44C91F08F9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95542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CFA36-26B9-47A5-9EFD-180AAFFF5F66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551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945F8-D039-43A9-861D-3C02225480B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113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51047-6C0F-47CB-B6F9-814CF12B10B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4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FA70-4D81-42BE-864B-E3B382F4A80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600E8-AC69-44A3-8E12-7CD3B806BEDD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026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002C4-9B95-421E-9E96-08074BF2590B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7342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6C32084-06D4-4C30-9C26-9BEA8B2661F7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71187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5E4E5BA-A2D8-448F-9397-BA4D7075034F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6159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674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4543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680158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90805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7800" y="90805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2420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7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7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91A3-6EE5-48F6-B42B-01B08AF772A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72905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433357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1685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012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57388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5738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7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B56E1-CD21-4FA0-8F8B-F8E9BDFCAD0E}" type="slidenum">
              <a:rPr lang="en-US" sz="2400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 smtClean="0">
              <a:solidFill>
                <a:prstClr val="black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83359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52538"/>
            <a:ext cx="8335963" cy="484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pPr eaLnBrk="0" fontAlgn="base" hangingPunct="0"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 eaLnBrk="0" fontAlgn="base" hangingPunct="0">
              <a:spcAft>
                <a:spcPct val="0"/>
              </a:spcAft>
            </a:pPr>
            <a:fld id="{52F7D698-F06E-4F9F-82F4-D0A2743212EA}" type="slidenum">
              <a:rPr 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2084" name="Picture 36" descr="BRDR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05600"/>
            <a:ext cx="9144000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5" name="Rectangle 37"/>
          <p:cNvSpPr>
            <a:spLocks noChangeArrowheads="1"/>
          </p:cNvSpPr>
          <p:nvPr userDrawn="1"/>
        </p:nvSpPr>
        <p:spPr bwMode="auto">
          <a:xfrm>
            <a:off x="0" y="6664325"/>
            <a:ext cx="914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smtClean="0">
                <a:solidFill>
                  <a:srgbClr val="FFFFFF"/>
                </a:solidFill>
              </a:rPr>
              <a:t>Sebastian Thrun &amp; Gary Bradski                              Stanford University 		CS223B Computer Vision</a:t>
            </a:r>
          </a:p>
        </p:txBody>
      </p:sp>
      <p:pic>
        <p:nvPicPr>
          <p:cNvPr id="2086" name="Picture 38" descr="BRDR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900113"/>
            <a:ext cx="8577263" cy="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15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1" r:id="rId1"/>
    <p:sldLayoutId id="2147484372" r:id="rId2"/>
    <p:sldLayoutId id="2147484373" r:id="rId3"/>
    <p:sldLayoutId id="2147484374" r:id="rId4"/>
    <p:sldLayoutId id="2147484375" r:id="rId5"/>
    <p:sldLayoutId id="2147484376" r:id="rId6"/>
    <p:sldLayoutId id="2147484377" r:id="rId7"/>
    <p:sldLayoutId id="2147484378" r:id="rId8"/>
    <p:sldLayoutId id="2147484379" r:id="rId9"/>
    <p:sldLayoutId id="2147484380" r:id="rId10"/>
    <p:sldLayoutId id="2147484381" r:id="rId11"/>
    <p:sldLayoutId id="2147484382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FD7700-9317-420F-99D0-EDD1119F0374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50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4" r:id="rId1"/>
    <p:sldLayoutId id="2147484475" r:id="rId2"/>
    <p:sldLayoutId id="2147484476" r:id="rId3"/>
    <p:sldLayoutId id="2147484477" r:id="rId4"/>
    <p:sldLayoutId id="2147484478" r:id="rId5"/>
    <p:sldLayoutId id="2147484479" r:id="rId6"/>
    <p:sldLayoutId id="2147484480" r:id="rId7"/>
    <p:sldLayoutId id="2147484481" r:id="rId8"/>
    <p:sldLayoutId id="2147484482" r:id="rId9"/>
    <p:sldLayoutId id="2147484483" r:id="rId10"/>
    <p:sldLayoutId id="2147484484" r:id="rId11"/>
    <p:sldLayoutId id="2147484485" r:id="rId12"/>
    <p:sldLayoutId id="2147484486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533400"/>
            <a:ext cx="8839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Pattern Recognition for Vision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6477000"/>
            <a:ext cx="2209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smtClean="0">
                <a:solidFill>
                  <a:srgbClr val="000000"/>
                </a:solidFill>
              </a:rPr>
              <a:t>Fall 2002</a:t>
            </a: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152400" y="533400"/>
            <a:ext cx="8839200" cy="5867400"/>
          </a:xfrm>
          <a:prstGeom prst="roundRect">
            <a:avLst>
              <a:gd name="adj" fmla="val 266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68222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8" r:id="rId1"/>
    <p:sldLayoutId id="2147484489" r:id="rId2"/>
    <p:sldLayoutId id="2147484490" r:id="rId3"/>
    <p:sldLayoutId id="2147484491" r:id="rId4"/>
    <p:sldLayoutId id="2147484492" r:id="rId5"/>
    <p:sldLayoutId id="2147484493" r:id="rId6"/>
    <p:sldLayoutId id="2147484494" r:id="rId7"/>
    <p:sldLayoutId id="2147484495" r:id="rId8"/>
    <p:sldLayoutId id="2147484496" r:id="rId9"/>
    <p:sldLayoutId id="2147484497" r:id="rId10"/>
    <p:sldLayoutId id="2147484498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Unicode MS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Unicode MS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Unicode MS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841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841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6064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6064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533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8667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09550"/>
            <a:ext cx="77978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269288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7CC945-BF4A-43AC-BDC4-B7768686CAEC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33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02" r:id="rId3"/>
    <p:sldLayoutId id="2147484503" r:id="rId4"/>
    <p:sldLayoutId id="2147484504" r:id="rId5"/>
    <p:sldLayoutId id="2147484505" r:id="rId6"/>
    <p:sldLayoutId id="2147484506" r:id="rId7"/>
    <p:sldLayoutId id="2147484507" r:id="rId8"/>
    <p:sldLayoutId id="2147484508" r:id="rId9"/>
    <p:sldLayoutId id="2147484509" r:id="rId10"/>
    <p:sldLayoutId id="2147484510" r:id="rId11"/>
    <p:sldLayoutId id="214748451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D4F5CC-155B-4C3A-BB55-7BD834E32B3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2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3" r:id="rId1"/>
    <p:sldLayoutId id="2147484514" r:id="rId2"/>
    <p:sldLayoutId id="2147484515" r:id="rId3"/>
    <p:sldLayoutId id="2147484516" r:id="rId4"/>
    <p:sldLayoutId id="2147484517" r:id="rId5"/>
    <p:sldLayoutId id="2147484518" r:id="rId6"/>
    <p:sldLayoutId id="2147484519" r:id="rId7"/>
    <p:sldLayoutId id="2147484520" r:id="rId8"/>
    <p:sldLayoutId id="2147484521" r:id="rId9"/>
    <p:sldLayoutId id="2147484522" r:id="rId10"/>
    <p:sldLayoutId id="214748452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4DF412-7EEC-47CC-B26A-03084CB085B7}" type="slidenum">
              <a:rPr kumimoji="1"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4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26" r:id="rId2"/>
    <p:sldLayoutId id="2147484527" r:id="rId3"/>
    <p:sldLayoutId id="2147484528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4" r:id="rId10"/>
    <p:sldLayoutId id="2147484535" r:id="rId11"/>
    <p:sldLayoutId id="2147484536" r:id="rId12"/>
    <p:sldLayoutId id="2147484537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2"/>
          <p:cNvSpPr>
            <a:spLocks noChangeShapeType="1"/>
          </p:cNvSpPr>
          <p:nvPr/>
        </p:nvSpPr>
        <p:spPr bwMode="auto">
          <a:xfrm>
            <a:off x="250825" y="476250"/>
            <a:ext cx="1828800" cy="0"/>
          </a:xfrm>
          <a:prstGeom prst="line">
            <a:avLst/>
          </a:prstGeom>
          <a:noFill/>
          <a:ln w="12700">
            <a:solidFill>
              <a:srgbClr val="00FF99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1981200" y="762000"/>
            <a:ext cx="7010400" cy="0"/>
          </a:xfrm>
          <a:prstGeom prst="line">
            <a:avLst/>
          </a:prstGeom>
          <a:noFill/>
          <a:ln w="19050">
            <a:solidFill>
              <a:srgbClr val="00FF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981200" y="457200"/>
            <a:ext cx="0" cy="304800"/>
          </a:xfrm>
          <a:prstGeom prst="line">
            <a:avLst/>
          </a:prstGeom>
          <a:noFill/>
          <a:ln w="12700">
            <a:solidFill>
              <a:srgbClr val="00FF99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1911350" y="387350"/>
            <a:ext cx="139700" cy="139700"/>
          </a:xfrm>
          <a:prstGeom prst="ellipse">
            <a:avLst/>
          </a:prstGeom>
          <a:solidFill>
            <a:srgbClr val="00FF99"/>
          </a:solidFill>
          <a:ln w="12700">
            <a:solidFill>
              <a:srgbClr val="00FF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030" name="Group 12"/>
          <p:cNvGrpSpPr>
            <a:grpSpLocks/>
          </p:cNvGrpSpPr>
          <p:nvPr/>
        </p:nvGrpSpPr>
        <p:grpSpPr bwMode="auto">
          <a:xfrm>
            <a:off x="228600" y="5486400"/>
            <a:ext cx="1155700" cy="1052513"/>
            <a:chOff x="1584" y="2016"/>
            <a:chExt cx="728" cy="663"/>
          </a:xfrm>
        </p:grpSpPr>
        <p:sp>
          <p:nvSpPr>
            <p:cNvPr id="48141" name="Freeform 13"/>
            <p:cNvSpPr>
              <a:spLocks/>
            </p:cNvSpPr>
            <p:nvPr/>
          </p:nvSpPr>
          <p:spPr bwMode="auto">
            <a:xfrm>
              <a:off x="1584" y="2016"/>
              <a:ext cx="161" cy="175"/>
            </a:xfrm>
            <a:custGeom>
              <a:avLst/>
              <a:gdLst/>
              <a:ahLst/>
              <a:cxnLst>
                <a:cxn ang="0">
                  <a:pos x="327" y="703"/>
                </a:cxn>
                <a:cxn ang="0">
                  <a:pos x="0" y="462"/>
                </a:cxn>
                <a:cxn ang="0">
                  <a:pos x="393" y="0"/>
                </a:cxn>
                <a:cxn ang="0">
                  <a:pos x="644" y="416"/>
                </a:cxn>
                <a:cxn ang="0">
                  <a:pos x="614" y="447"/>
                </a:cxn>
                <a:cxn ang="0">
                  <a:pos x="373" y="93"/>
                </a:cxn>
                <a:cxn ang="0">
                  <a:pos x="86" y="441"/>
                </a:cxn>
                <a:cxn ang="0">
                  <a:pos x="362" y="677"/>
                </a:cxn>
                <a:cxn ang="0">
                  <a:pos x="327" y="703"/>
                </a:cxn>
                <a:cxn ang="0">
                  <a:pos x="327" y="703"/>
                </a:cxn>
                <a:cxn ang="0">
                  <a:pos x="327" y="703"/>
                </a:cxn>
              </a:cxnLst>
              <a:rect l="0" t="0" r="r" b="b"/>
              <a:pathLst>
                <a:path w="644" h="703">
                  <a:moveTo>
                    <a:pt x="327" y="703"/>
                  </a:moveTo>
                  <a:lnTo>
                    <a:pt x="0" y="462"/>
                  </a:lnTo>
                  <a:lnTo>
                    <a:pt x="393" y="0"/>
                  </a:lnTo>
                  <a:lnTo>
                    <a:pt x="644" y="416"/>
                  </a:lnTo>
                  <a:lnTo>
                    <a:pt x="614" y="447"/>
                  </a:lnTo>
                  <a:lnTo>
                    <a:pt x="373" y="93"/>
                  </a:lnTo>
                  <a:lnTo>
                    <a:pt x="86" y="441"/>
                  </a:lnTo>
                  <a:lnTo>
                    <a:pt x="362" y="677"/>
                  </a:lnTo>
                  <a:lnTo>
                    <a:pt x="327" y="703"/>
                  </a:lnTo>
                  <a:lnTo>
                    <a:pt x="327" y="703"/>
                  </a:lnTo>
                  <a:lnTo>
                    <a:pt x="327" y="7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037" name="Group 14"/>
            <p:cNvGrpSpPr>
              <a:grpSpLocks/>
            </p:cNvGrpSpPr>
            <p:nvPr/>
          </p:nvGrpSpPr>
          <p:grpSpPr bwMode="auto">
            <a:xfrm>
              <a:off x="1584" y="2016"/>
              <a:ext cx="728" cy="663"/>
              <a:chOff x="129" y="3592"/>
              <a:chExt cx="728" cy="663"/>
            </a:xfrm>
          </p:grpSpPr>
          <p:sp>
            <p:nvSpPr>
              <p:cNvPr id="48143" name="Freeform 15"/>
              <p:cNvSpPr>
                <a:spLocks/>
              </p:cNvSpPr>
              <p:nvPr/>
            </p:nvSpPr>
            <p:spPr bwMode="auto">
              <a:xfrm>
                <a:off x="663" y="3911"/>
                <a:ext cx="178" cy="145"/>
              </a:xfrm>
              <a:custGeom>
                <a:avLst/>
                <a:gdLst/>
                <a:ahLst/>
                <a:cxnLst>
                  <a:cxn ang="0">
                    <a:pos x="88" y="0"/>
                  </a:cxn>
                  <a:cxn ang="0">
                    <a:pos x="0" y="441"/>
                  </a:cxn>
                  <a:cxn ang="0">
                    <a:pos x="170" y="507"/>
                  </a:cxn>
                  <a:cxn ang="0">
                    <a:pos x="194" y="441"/>
                  </a:cxn>
                  <a:cxn ang="0">
                    <a:pos x="537" y="578"/>
                  </a:cxn>
                  <a:cxn ang="0">
                    <a:pos x="713" y="147"/>
                  </a:cxn>
                  <a:cxn ang="0">
                    <a:pos x="271" y="100"/>
                  </a:cxn>
                  <a:cxn ang="0">
                    <a:pos x="294" y="5"/>
                  </a:cxn>
                  <a:cxn ang="0">
                    <a:pos x="88" y="0"/>
                  </a:cxn>
                  <a:cxn ang="0">
                    <a:pos x="88" y="0"/>
                  </a:cxn>
                </a:cxnLst>
                <a:rect l="0" t="0" r="r" b="b"/>
                <a:pathLst>
                  <a:path w="713" h="578">
                    <a:moveTo>
                      <a:pt x="88" y="0"/>
                    </a:moveTo>
                    <a:lnTo>
                      <a:pt x="0" y="441"/>
                    </a:lnTo>
                    <a:lnTo>
                      <a:pt x="170" y="507"/>
                    </a:lnTo>
                    <a:lnTo>
                      <a:pt x="194" y="441"/>
                    </a:lnTo>
                    <a:lnTo>
                      <a:pt x="537" y="578"/>
                    </a:lnTo>
                    <a:lnTo>
                      <a:pt x="713" y="147"/>
                    </a:lnTo>
                    <a:lnTo>
                      <a:pt x="271" y="100"/>
                    </a:lnTo>
                    <a:lnTo>
                      <a:pt x="294" y="5"/>
                    </a:lnTo>
                    <a:lnTo>
                      <a:pt x="88" y="0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5E8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44" name="Freeform 16"/>
              <p:cNvSpPr>
                <a:spLocks/>
              </p:cNvSpPr>
              <p:nvPr/>
            </p:nvSpPr>
            <p:spPr bwMode="auto">
              <a:xfrm>
                <a:off x="283" y="4084"/>
                <a:ext cx="143" cy="16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30" y="178"/>
                  </a:cxn>
                  <a:cxn ang="0">
                    <a:pos x="106" y="189"/>
                  </a:cxn>
                  <a:cxn ang="0">
                    <a:pos x="0" y="531"/>
                  </a:cxn>
                  <a:cxn ang="0">
                    <a:pos x="442" y="643"/>
                  </a:cxn>
                  <a:cxn ang="0">
                    <a:pos x="477" y="260"/>
                  </a:cxn>
                  <a:cxn ang="0">
                    <a:pos x="561" y="271"/>
                  </a:cxn>
                  <a:cxn ang="0">
                    <a:pos x="573" y="94"/>
                  </a:cxn>
                  <a:cxn ang="0">
                    <a:pos x="101" y="0"/>
                  </a:cxn>
                  <a:cxn ang="0">
                    <a:pos x="101" y="0"/>
                  </a:cxn>
                </a:cxnLst>
                <a:rect l="0" t="0" r="r" b="b"/>
                <a:pathLst>
                  <a:path w="573" h="643">
                    <a:moveTo>
                      <a:pt x="101" y="0"/>
                    </a:moveTo>
                    <a:lnTo>
                      <a:pt x="30" y="178"/>
                    </a:lnTo>
                    <a:lnTo>
                      <a:pt x="106" y="189"/>
                    </a:lnTo>
                    <a:lnTo>
                      <a:pt x="0" y="531"/>
                    </a:lnTo>
                    <a:lnTo>
                      <a:pt x="442" y="643"/>
                    </a:lnTo>
                    <a:lnTo>
                      <a:pt x="477" y="260"/>
                    </a:lnTo>
                    <a:lnTo>
                      <a:pt x="561" y="271"/>
                    </a:lnTo>
                    <a:lnTo>
                      <a:pt x="573" y="94"/>
                    </a:lnTo>
                    <a:lnTo>
                      <a:pt x="101" y="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5E8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45" name="Freeform 17"/>
              <p:cNvSpPr>
                <a:spLocks/>
              </p:cNvSpPr>
              <p:nvPr/>
            </p:nvSpPr>
            <p:spPr bwMode="auto">
              <a:xfrm>
                <a:off x="129" y="3592"/>
                <a:ext cx="196" cy="213"/>
              </a:xfrm>
              <a:custGeom>
                <a:avLst/>
                <a:gdLst/>
                <a:ahLst/>
                <a:cxnLst>
                  <a:cxn ang="0">
                    <a:pos x="0" y="420"/>
                  </a:cxn>
                  <a:cxn ang="0">
                    <a:pos x="296" y="638"/>
                  </a:cxn>
                  <a:cxn ang="0">
                    <a:pos x="219" y="726"/>
                  </a:cxn>
                  <a:cxn ang="0">
                    <a:pos x="372" y="851"/>
                  </a:cxn>
                  <a:cxn ang="0">
                    <a:pos x="785" y="520"/>
                  </a:cxn>
                  <a:cxn ang="0">
                    <a:pos x="649" y="324"/>
                  </a:cxn>
                  <a:cxn ang="0">
                    <a:pos x="584" y="384"/>
                  </a:cxn>
                  <a:cxn ang="0">
                    <a:pos x="348" y="0"/>
                  </a:cxn>
                  <a:cxn ang="0">
                    <a:pos x="0" y="420"/>
                  </a:cxn>
                  <a:cxn ang="0">
                    <a:pos x="0" y="420"/>
                  </a:cxn>
                </a:cxnLst>
                <a:rect l="0" t="0" r="r" b="b"/>
                <a:pathLst>
                  <a:path w="785" h="851">
                    <a:moveTo>
                      <a:pt x="0" y="420"/>
                    </a:moveTo>
                    <a:lnTo>
                      <a:pt x="296" y="638"/>
                    </a:lnTo>
                    <a:lnTo>
                      <a:pt x="219" y="726"/>
                    </a:lnTo>
                    <a:lnTo>
                      <a:pt x="372" y="851"/>
                    </a:lnTo>
                    <a:lnTo>
                      <a:pt x="785" y="520"/>
                    </a:lnTo>
                    <a:lnTo>
                      <a:pt x="649" y="324"/>
                    </a:lnTo>
                    <a:lnTo>
                      <a:pt x="584" y="384"/>
                    </a:lnTo>
                    <a:lnTo>
                      <a:pt x="348" y="0"/>
                    </a:lnTo>
                    <a:lnTo>
                      <a:pt x="0" y="420"/>
                    </a:lnTo>
                    <a:lnTo>
                      <a:pt x="0" y="420"/>
                    </a:lnTo>
                    <a:close/>
                  </a:path>
                </a:pathLst>
              </a:custGeom>
              <a:solidFill>
                <a:srgbClr val="F5E8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46" name="Freeform 18"/>
              <p:cNvSpPr>
                <a:spLocks/>
              </p:cNvSpPr>
              <p:nvPr/>
            </p:nvSpPr>
            <p:spPr bwMode="auto">
              <a:xfrm>
                <a:off x="206" y="3714"/>
                <a:ext cx="466" cy="393"/>
              </a:xfrm>
              <a:custGeom>
                <a:avLst/>
                <a:gdLst/>
                <a:ahLst/>
                <a:cxnLst>
                  <a:cxn ang="0">
                    <a:pos x="164" y="272"/>
                  </a:cxn>
                  <a:cxn ang="0">
                    <a:pos x="0" y="573"/>
                  </a:cxn>
                  <a:cxn ang="0">
                    <a:pos x="35" y="1050"/>
                  </a:cxn>
                  <a:cxn ang="0">
                    <a:pos x="472" y="1488"/>
                  </a:cxn>
                  <a:cxn ang="0">
                    <a:pos x="1002" y="1570"/>
                  </a:cxn>
                  <a:cxn ang="0">
                    <a:pos x="1486" y="1435"/>
                  </a:cxn>
                  <a:cxn ang="0">
                    <a:pos x="1834" y="1122"/>
                  </a:cxn>
                  <a:cxn ang="0">
                    <a:pos x="1863" y="691"/>
                  </a:cxn>
                  <a:cxn ang="0">
                    <a:pos x="1680" y="349"/>
                  </a:cxn>
                  <a:cxn ang="0">
                    <a:pos x="1250" y="23"/>
                  </a:cxn>
                  <a:cxn ang="0">
                    <a:pos x="666" y="0"/>
                  </a:cxn>
                  <a:cxn ang="0">
                    <a:pos x="318" y="135"/>
                  </a:cxn>
                  <a:cxn ang="0">
                    <a:pos x="164" y="272"/>
                  </a:cxn>
                  <a:cxn ang="0">
                    <a:pos x="164" y="272"/>
                  </a:cxn>
                </a:cxnLst>
                <a:rect l="0" t="0" r="r" b="b"/>
                <a:pathLst>
                  <a:path w="1863" h="1570">
                    <a:moveTo>
                      <a:pt x="164" y="272"/>
                    </a:moveTo>
                    <a:lnTo>
                      <a:pt x="0" y="573"/>
                    </a:lnTo>
                    <a:lnTo>
                      <a:pt x="35" y="1050"/>
                    </a:lnTo>
                    <a:lnTo>
                      <a:pt x="472" y="1488"/>
                    </a:lnTo>
                    <a:lnTo>
                      <a:pt x="1002" y="1570"/>
                    </a:lnTo>
                    <a:lnTo>
                      <a:pt x="1486" y="1435"/>
                    </a:lnTo>
                    <a:lnTo>
                      <a:pt x="1834" y="1122"/>
                    </a:lnTo>
                    <a:lnTo>
                      <a:pt x="1863" y="691"/>
                    </a:lnTo>
                    <a:lnTo>
                      <a:pt x="1680" y="349"/>
                    </a:lnTo>
                    <a:lnTo>
                      <a:pt x="1250" y="23"/>
                    </a:lnTo>
                    <a:lnTo>
                      <a:pt x="666" y="0"/>
                    </a:lnTo>
                    <a:lnTo>
                      <a:pt x="318" y="135"/>
                    </a:lnTo>
                    <a:lnTo>
                      <a:pt x="164" y="272"/>
                    </a:lnTo>
                    <a:lnTo>
                      <a:pt x="164" y="272"/>
                    </a:lnTo>
                    <a:close/>
                  </a:path>
                </a:pathLst>
              </a:custGeom>
              <a:solidFill>
                <a:srgbClr val="80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47" name="Freeform 19"/>
              <p:cNvSpPr>
                <a:spLocks/>
              </p:cNvSpPr>
              <p:nvPr/>
            </p:nvSpPr>
            <p:spPr bwMode="auto">
              <a:xfrm>
                <a:off x="361" y="4023"/>
                <a:ext cx="181" cy="81"/>
              </a:xfrm>
              <a:custGeom>
                <a:avLst/>
                <a:gdLst/>
                <a:ahLst/>
                <a:cxnLst>
                  <a:cxn ang="0">
                    <a:pos x="0" y="295"/>
                  </a:cxn>
                  <a:cxn ang="0">
                    <a:pos x="360" y="0"/>
                  </a:cxn>
                  <a:cxn ang="0">
                    <a:pos x="512" y="53"/>
                  </a:cxn>
                  <a:cxn ang="0">
                    <a:pos x="636" y="42"/>
                  </a:cxn>
                  <a:cxn ang="0">
                    <a:pos x="725" y="236"/>
                  </a:cxn>
                  <a:cxn ang="0">
                    <a:pos x="365" y="325"/>
                  </a:cxn>
                  <a:cxn ang="0">
                    <a:pos x="0" y="295"/>
                  </a:cxn>
                  <a:cxn ang="0">
                    <a:pos x="0" y="295"/>
                  </a:cxn>
                </a:cxnLst>
                <a:rect l="0" t="0" r="r" b="b"/>
                <a:pathLst>
                  <a:path w="725" h="325">
                    <a:moveTo>
                      <a:pt x="0" y="295"/>
                    </a:moveTo>
                    <a:lnTo>
                      <a:pt x="360" y="0"/>
                    </a:lnTo>
                    <a:lnTo>
                      <a:pt x="512" y="53"/>
                    </a:lnTo>
                    <a:lnTo>
                      <a:pt x="636" y="42"/>
                    </a:lnTo>
                    <a:lnTo>
                      <a:pt x="725" y="236"/>
                    </a:lnTo>
                    <a:lnTo>
                      <a:pt x="365" y="325"/>
                    </a:lnTo>
                    <a:lnTo>
                      <a:pt x="0" y="295"/>
                    </a:lnTo>
                    <a:lnTo>
                      <a:pt x="0" y="295"/>
                    </a:lnTo>
                    <a:close/>
                  </a:path>
                </a:pathLst>
              </a:custGeom>
              <a:solidFill>
                <a:srgbClr val="85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48" name="Freeform 20"/>
              <p:cNvSpPr>
                <a:spLocks/>
              </p:cNvSpPr>
              <p:nvPr/>
            </p:nvSpPr>
            <p:spPr bwMode="auto">
              <a:xfrm>
                <a:off x="464" y="3862"/>
                <a:ext cx="37" cy="83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35" y="154"/>
                  </a:cxn>
                  <a:cxn ang="0">
                    <a:pos x="0" y="308"/>
                  </a:cxn>
                  <a:cxn ang="0">
                    <a:pos x="112" y="331"/>
                  </a:cxn>
                  <a:cxn ang="0">
                    <a:pos x="119" y="171"/>
                  </a:cxn>
                  <a:cxn ang="0">
                    <a:pos x="147" y="72"/>
                  </a:cxn>
                  <a:cxn ang="0">
                    <a:pos x="60" y="0"/>
                  </a:cxn>
                  <a:cxn ang="0">
                    <a:pos x="0" y="35"/>
                  </a:cxn>
                  <a:cxn ang="0">
                    <a:pos x="0" y="35"/>
                  </a:cxn>
                </a:cxnLst>
                <a:rect l="0" t="0" r="r" b="b"/>
                <a:pathLst>
                  <a:path w="147" h="331">
                    <a:moveTo>
                      <a:pt x="0" y="35"/>
                    </a:moveTo>
                    <a:lnTo>
                      <a:pt x="35" y="154"/>
                    </a:lnTo>
                    <a:lnTo>
                      <a:pt x="0" y="308"/>
                    </a:lnTo>
                    <a:lnTo>
                      <a:pt x="112" y="331"/>
                    </a:lnTo>
                    <a:lnTo>
                      <a:pt x="119" y="171"/>
                    </a:lnTo>
                    <a:lnTo>
                      <a:pt x="147" y="72"/>
                    </a:lnTo>
                    <a:lnTo>
                      <a:pt x="60" y="0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85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49" name="Freeform 21"/>
              <p:cNvSpPr>
                <a:spLocks/>
              </p:cNvSpPr>
              <p:nvPr/>
            </p:nvSpPr>
            <p:spPr bwMode="auto">
              <a:xfrm>
                <a:off x="533" y="3852"/>
                <a:ext cx="149" cy="227"/>
              </a:xfrm>
              <a:custGeom>
                <a:avLst/>
                <a:gdLst/>
                <a:ahLst/>
                <a:cxnLst>
                  <a:cxn ang="0">
                    <a:pos x="489" y="0"/>
                  </a:cxn>
                  <a:cxn ang="0">
                    <a:pos x="390" y="129"/>
                  </a:cxn>
                  <a:cxn ang="0">
                    <a:pos x="165" y="47"/>
                  </a:cxn>
                  <a:cxn ang="0">
                    <a:pos x="0" y="141"/>
                  </a:cxn>
                  <a:cxn ang="0">
                    <a:pos x="82" y="241"/>
                  </a:cxn>
                  <a:cxn ang="0">
                    <a:pos x="47" y="353"/>
                  </a:cxn>
                  <a:cxn ang="0">
                    <a:pos x="259" y="406"/>
                  </a:cxn>
                  <a:cxn ang="0">
                    <a:pos x="30" y="548"/>
                  </a:cxn>
                  <a:cxn ang="0">
                    <a:pos x="130" y="637"/>
                  </a:cxn>
                  <a:cxn ang="0">
                    <a:pos x="130" y="908"/>
                  </a:cxn>
                  <a:cxn ang="0">
                    <a:pos x="519" y="666"/>
                  </a:cxn>
                  <a:cxn ang="0">
                    <a:pos x="596" y="236"/>
                  </a:cxn>
                  <a:cxn ang="0">
                    <a:pos x="489" y="0"/>
                  </a:cxn>
                  <a:cxn ang="0">
                    <a:pos x="489" y="0"/>
                  </a:cxn>
                </a:cxnLst>
                <a:rect l="0" t="0" r="r" b="b"/>
                <a:pathLst>
                  <a:path w="596" h="908">
                    <a:moveTo>
                      <a:pt x="489" y="0"/>
                    </a:moveTo>
                    <a:lnTo>
                      <a:pt x="390" y="129"/>
                    </a:lnTo>
                    <a:lnTo>
                      <a:pt x="165" y="47"/>
                    </a:lnTo>
                    <a:lnTo>
                      <a:pt x="0" y="141"/>
                    </a:lnTo>
                    <a:lnTo>
                      <a:pt x="82" y="241"/>
                    </a:lnTo>
                    <a:lnTo>
                      <a:pt x="47" y="353"/>
                    </a:lnTo>
                    <a:lnTo>
                      <a:pt x="259" y="406"/>
                    </a:lnTo>
                    <a:lnTo>
                      <a:pt x="30" y="548"/>
                    </a:lnTo>
                    <a:lnTo>
                      <a:pt x="130" y="637"/>
                    </a:lnTo>
                    <a:lnTo>
                      <a:pt x="130" y="908"/>
                    </a:lnTo>
                    <a:lnTo>
                      <a:pt x="519" y="666"/>
                    </a:lnTo>
                    <a:lnTo>
                      <a:pt x="596" y="236"/>
                    </a:lnTo>
                    <a:lnTo>
                      <a:pt x="489" y="0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rgbClr val="85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50" name="Freeform 22"/>
              <p:cNvSpPr>
                <a:spLocks/>
              </p:cNvSpPr>
              <p:nvPr/>
            </p:nvSpPr>
            <p:spPr bwMode="auto">
              <a:xfrm>
                <a:off x="489" y="3720"/>
                <a:ext cx="159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9"/>
                  </a:cxn>
                  <a:cxn ang="0">
                    <a:pos x="101" y="125"/>
                  </a:cxn>
                  <a:cxn ang="0">
                    <a:pos x="66" y="243"/>
                  </a:cxn>
                  <a:cxn ang="0">
                    <a:pos x="148" y="261"/>
                  </a:cxn>
                  <a:cxn ang="0">
                    <a:pos x="201" y="361"/>
                  </a:cxn>
                  <a:cxn ang="0">
                    <a:pos x="420" y="273"/>
                  </a:cxn>
                  <a:cxn ang="0">
                    <a:pos x="549" y="320"/>
                  </a:cxn>
                  <a:cxn ang="0">
                    <a:pos x="638" y="238"/>
                  </a:cxn>
                  <a:cxn ang="0">
                    <a:pos x="308" y="2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38" h="361">
                    <a:moveTo>
                      <a:pt x="0" y="0"/>
                    </a:moveTo>
                    <a:lnTo>
                      <a:pt x="0" y="89"/>
                    </a:lnTo>
                    <a:lnTo>
                      <a:pt x="101" y="125"/>
                    </a:lnTo>
                    <a:lnTo>
                      <a:pt x="66" y="243"/>
                    </a:lnTo>
                    <a:lnTo>
                      <a:pt x="148" y="261"/>
                    </a:lnTo>
                    <a:lnTo>
                      <a:pt x="201" y="361"/>
                    </a:lnTo>
                    <a:lnTo>
                      <a:pt x="420" y="273"/>
                    </a:lnTo>
                    <a:lnTo>
                      <a:pt x="549" y="320"/>
                    </a:lnTo>
                    <a:lnTo>
                      <a:pt x="638" y="238"/>
                    </a:lnTo>
                    <a:lnTo>
                      <a:pt x="308" y="2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51" name="Freeform 23"/>
              <p:cNvSpPr>
                <a:spLocks/>
              </p:cNvSpPr>
              <p:nvPr/>
            </p:nvSpPr>
            <p:spPr bwMode="auto">
              <a:xfrm>
                <a:off x="213" y="3706"/>
                <a:ext cx="238" cy="302"/>
              </a:xfrm>
              <a:custGeom>
                <a:avLst/>
                <a:gdLst/>
                <a:ahLst/>
                <a:cxnLst>
                  <a:cxn ang="0">
                    <a:pos x="177" y="1210"/>
                  </a:cxn>
                  <a:cxn ang="0">
                    <a:pos x="236" y="1045"/>
                  </a:cxn>
                  <a:cxn ang="0">
                    <a:pos x="130" y="779"/>
                  </a:cxn>
                  <a:cxn ang="0">
                    <a:pos x="277" y="614"/>
                  </a:cxn>
                  <a:cxn ang="0">
                    <a:pos x="236" y="419"/>
                  </a:cxn>
                  <a:cxn ang="0">
                    <a:pos x="530" y="283"/>
                  </a:cxn>
                  <a:cxn ang="0">
                    <a:pos x="654" y="378"/>
                  </a:cxn>
                  <a:cxn ang="0">
                    <a:pos x="826" y="372"/>
                  </a:cxn>
                  <a:cxn ang="0">
                    <a:pos x="820" y="207"/>
                  </a:cxn>
                  <a:cxn ang="0">
                    <a:pos x="943" y="177"/>
                  </a:cxn>
                  <a:cxn ang="0">
                    <a:pos x="950" y="0"/>
                  </a:cxn>
                  <a:cxn ang="0">
                    <a:pos x="443" y="65"/>
                  </a:cxn>
                  <a:cxn ang="0">
                    <a:pos x="0" y="471"/>
                  </a:cxn>
                  <a:cxn ang="0">
                    <a:pos x="18" y="1015"/>
                  </a:cxn>
                  <a:cxn ang="0">
                    <a:pos x="177" y="1210"/>
                  </a:cxn>
                  <a:cxn ang="0">
                    <a:pos x="177" y="1210"/>
                  </a:cxn>
                </a:cxnLst>
                <a:rect l="0" t="0" r="r" b="b"/>
                <a:pathLst>
                  <a:path w="950" h="1210">
                    <a:moveTo>
                      <a:pt x="177" y="1210"/>
                    </a:moveTo>
                    <a:lnTo>
                      <a:pt x="236" y="1045"/>
                    </a:lnTo>
                    <a:lnTo>
                      <a:pt x="130" y="779"/>
                    </a:lnTo>
                    <a:lnTo>
                      <a:pt x="277" y="614"/>
                    </a:lnTo>
                    <a:lnTo>
                      <a:pt x="236" y="419"/>
                    </a:lnTo>
                    <a:lnTo>
                      <a:pt x="530" y="283"/>
                    </a:lnTo>
                    <a:lnTo>
                      <a:pt x="654" y="378"/>
                    </a:lnTo>
                    <a:lnTo>
                      <a:pt x="826" y="372"/>
                    </a:lnTo>
                    <a:lnTo>
                      <a:pt x="820" y="207"/>
                    </a:lnTo>
                    <a:lnTo>
                      <a:pt x="943" y="177"/>
                    </a:lnTo>
                    <a:lnTo>
                      <a:pt x="950" y="0"/>
                    </a:lnTo>
                    <a:lnTo>
                      <a:pt x="443" y="65"/>
                    </a:lnTo>
                    <a:lnTo>
                      <a:pt x="0" y="471"/>
                    </a:lnTo>
                    <a:lnTo>
                      <a:pt x="18" y="1015"/>
                    </a:lnTo>
                    <a:lnTo>
                      <a:pt x="177" y="1210"/>
                    </a:lnTo>
                    <a:lnTo>
                      <a:pt x="177" y="1210"/>
                    </a:lnTo>
                    <a:close/>
                  </a:path>
                </a:pathLst>
              </a:custGeom>
              <a:solidFill>
                <a:srgbClr val="85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52" name="Freeform 24"/>
              <p:cNvSpPr>
                <a:spLocks/>
              </p:cNvSpPr>
              <p:nvPr/>
            </p:nvSpPr>
            <p:spPr bwMode="auto">
              <a:xfrm>
                <a:off x="184" y="3685"/>
                <a:ext cx="514" cy="432"/>
              </a:xfrm>
              <a:custGeom>
                <a:avLst/>
                <a:gdLst/>
                <a:ahLst/>
                <a:cxnLst>
                  <a:cxn ang="0">
                    <a:pos x="1922" y="450"/>
                  </a:cxn>
                  <a:cxn ang="0">
                    <a:pos x="1752" y="361"/>
                  </a:cxn>
                  <a:cxn ang="0">
                    <a:pos x="1574" y="286"/>
                  </a:cxn>
                  <a:cxn ang="0">
                    <a:pos x="1386" y="223"/>
                  </a:cxn>
                  <a:cxn ang="0">
                    <a:pos x="1098" y="171"/>
                  </a:cxn>
                  <a:cxn ang="0">
                    <a:pos x="720" y="197"/>
                  </a:cxn>
                  <a:cxn ang="0">
                    <a:pos x="541" y="264"/>
                  </a:cxn>
                  <a:cxn ang="0">
                    <a:pos x="321" y="426"/>
                  </a:cxn>
                  <a:cxn ang="0">
                    <a:pos x="201" y="634"/>
                  </a:cxn>
                  <a:cxn ang="0">
                    <a:pos x="188" y="980"/>
                  </a:cxn>
                  <a:cxn ang="0">
                    <a:pos x="248" y="1150"/>
                  </a:cxn>
                  <a:cxn ang="0">
                    <a:pos x="312" y="1257"/>
                  </a:cxn>
                  <a:cxn ang="0">
                    <a:pos x="391" y="1354"/>
                  </a:cxn>
                  <a:cxn ang="0">
                    <a:pos x="487" y="1440"/>
                  </a:cxn>
                  <a:cxn ang="0">
                    <a:pos x="596" y="1512"/>
                  </a:cxn>
                  <a:cxn ang="0">
                    <a:pos x="720" y="1567"/>
                  </a:cxn>
                  <a:cxn ang="0">
                    <a:pos x="927" y="1611"/>
                  </a:cxn>
                  <a:cxn ang="0">
                    <a:pos x="1297" y="1578"/>
                  </a:cxn>
                  <a:cxn ang="0">
                    <a:pos x="1494" y="1512"/>
                  </a:cxn>
                  <a:cxn ang="0">
                    <a:pos x="1664" y="1414"/>
                  </a:cxn>
                  <a:cxn ang="0">
                    <a:pos x="1795" y="1287"/>
                  </a:cxn>
                  <a:cxn ang="0">
                    <a:pos x="1919" y="950"/>
                  </a:cxn>
                  <a:cxn ang="0">
                    <a:pos x="1892" y="744"/>
                  </a:cxn>
                  <a:cxn ang="0">
                    <a:pos x="1827" y="575"/>
                  </a:cxn>
                  <a:cxn ang="0">
                    <a:pos x="1853" y="582"/>
                  </a:cxn>
                  <a:cxn ang="0">
                    <a:pos x="1944" y="707"/>
                  </a:cxn>
                  <a:cxn ang="0">
                    <a:pos x="2056" y="992"/>
                  </a:cxn>
                  <a:cxn ang="0">
                    <a:pos x="2039" y="1189"/>
                  </a:cxn>
                  <a:cxn ang="0">
                    <a:pos x="1945" y="1358"/>
                  </a:cxn>
                  <a:cxn ang="0">
                    <a:pos x="1874" y="1431"/>
                  </a:cxn>
                  <a:cxn ang="0">
                    <a:pos x="1789" y="1498"/>
                  </a:cxn>
                  <a:cxn ang="0">
                    <a:pos x="1642" y="1581"/>
                  </a:cxn>
                  <a:cxn ang="0">
                    <a:pos x="1532" y="1628"/>
                  </a:cxn>
                  <a:cxn ang="0">
                    <a:pos x="1356" y="1681"/>
                  </a:cxn>
                  <a:cxn ang="0">
                    <a:pos x="1111" y="1723"/>
                  </a:cxn>
                  <a:cxn ang="0">
                    <a:pos x="666" y="1697"/>
                  </a:cxn>
                  <a:cxn ang="0">
                    <a:pos x="487" y="1636"/>
                  </a:cxn>
                  <a:cxn ang="0">
                    <a:pos x="268" y="1492"/>
                  </a:cxn>
                  <a:cxn ang="0">
                    <a:pos x="157" y="1371"/>
                  </a:cxn>
                  <a:cxn ang="0">
                    <a:pos x="46" y="1163"/>
                  </a:cxn>
                  <a:cxn ang="0">
                    <a:pos x="0" y="855"/>
                  </a:cxn>
                  <a:cxn ang="0">
                    <a:pos x="45" y="623"/>
                  </a:cxn>
                  <a:cxn ang="0">
                    <a:pos x="111" y="476"/>
                  </a:cxn>
                  <a:cxn ang="0">
                    <a:pos x="183" y="374"/>
                  </a:cxn>
                  <a:cxn ang="0">
                    <a:pos x="271" y="280"/>
                  </a:cxn>
                  <a:cxn ang="0">
                    <a:pos x="416" y="171"/>
                  </a:cxn>
                  <a:cxn ang="0">
                    <a:pos x="545" y="105"/>
                  </a:cxn>
                  <a:cxn ang="0">
                    <a:pos x="693" y="52"/>
                  </a:cxn>
                  <a:cxn ang="0">
                    <a:pos x="981" y="2"/>
                  </a:cxn>
                  <a:cxn ang="0">
                    <a:pos x="1316" y="20"/>
                  </a:cxn>
                  <a:cxn ang="0">
                    <a:pos x="1544" y="95"/>
                  </a:cxn>
                  <a:cxn ang="0">
                    <a:pos x="1685" y="178"/>
                  </a:cxn>
                  <a:cxn ang="0">
                    <a:pos x="1818" y="284"/>
                  </a:cxn>
                  <a:cxn ang="0">
                    <a:pos x="1941" y="419"/>
                  </a:cxn>
                  <a:cxn ang="0">
                    <a:pos x="2000" y="496"/>
                  </a:cxn>
                </a:cxnLst>
                <a:rect l="0" t="0" r="r" b="b"/>
                <a:pathLst>
                  <a:path w="2057" h="1728">
                    <a:moveTo>
                      <a:pt x="2000" y="496"/>
                    </a:moveTo>
                    <a:lnTo>
                      <a:pt x="1922" y="450"/>
                    </a:lnTo>
                    <a:lnTo>
                      <a:pt x="1838" y="404"/>
                    </a:lnTo>
                    <a:lnTo>
                      <a:pt x="1752" y="361"/>
                    </a:lnTo>
                    <a:lnTo>
                      <a:pt x="1664" y="322"/>
                    </a:lnTo>
                    <a:lnTo>
                      <a:pt x="1574" y="286"/>
                    </a:lnTo>
                    <a:lnTo>
                      <a:pt x="1480" y="252"/>
                    </a:lnTo>
                    <a:lnTo>
                      <a:pt x="1386" y="223"/>
                    </a:lnTo>
                    <a:lnTo>
                      <a:pt x="1291" y="201"/>
                    </a:lnTo>
                    <a:lnTo>
                      <a:pt x="1098" y="171"/>
                    </a:lnTo>
                    <a:lnTo>
                      <a:pt x="908" y="168"/>
                    </a:lnTo>
                    <a:lnTo>
                      <a:pt x="720" y="197"/>
                    </a:lnTo>
                    <a:lnTo>
                      <a:pt x="630" y="226"/>
                    </a:lnTo>
                    <a:lnTo>
                      <a:pt x="541" y="264"/>
                    </a:lnTo>
                    <a:lnTo>
                      <a:pt x="419" y="338"/>
                    </a:lnTo>
                    <a:lnTo>
                      <a:pt x="321" y="426"/>
                    </a:lnTo>
                    <a:lnTo>
                      <a:pt x="249" y="525"/>
                    </a:lnTo>
                    <a:lnTo>
                      <a:pt x="201" y="634"/>
                    </a:lnTo>
                    <a:lnTo>
                      <a:pt x="171" y="863"/>
                    </a:lnTo>
                    <a:lnTo>
                      <a:pt x="188" y="980"/>
                    </a:lnTo>
                    <a:lnTo>
                      <a:pt x="223" y="1095"/>
                    </a:lnTo>
                    <a:lnTo>
                      <a:pt x="248" y="1150"/>
                    </a:lnTo>
                    <a:lnTo>
                      <a:pt x="278" y="1204"/>
                    </a:lnTo>
                    <a:lnTo>
                      <a:pt x="312" y="1257"/>
                    </a:lnTo>
                    <a:lnTo>
                      <a:pt x="350" y="1306"/>
                    </a:lnTo>
                    <a:lnTo>
                      <a:pt x="391" y="1354"/>
                    </a:lnTo>
                    <a:lnTo>
                      <a:pt x="437" y="1399"/>
                    </a:lnTo>
                    <a:lnTo>
                      <a:pt x="487" y="1440"/>
                    </a:lnTo>
                    <a:lnTo>
                      <a:pt x="540" y="1478"/>
                    </a:lnTo>
                    <a:lnTo>
                      <a:pt x="596" y="1512"/>
                    </a:lnTo>
                    <a:lnTo>
                      <a:pt x="656" y="1541"/>
                    </a:lnTo>
                    <a:lnTo>
                      <a:pt x="720" y="1567"/>
                    </a:lnTo>
                    <a:lnTo>
                      <a:pt x="786" y="1586"/>
                    </a:lnTo>
                    <a:lnTo>
                      <a:pt x="927" y="1611"/>
                    </a:lnTo>
                    <a:lnTo>
                      <a:pt x="1080" y="1612"/>
                    </a:lnTo>
                    <a:lnTo>
                      <a:pt x="1297" y="1578"/>
                    </a:lnTo>
                    <a:lnTo>
                      <a:pt x="1398" y="1550"/>
                    </a:lnTo>
                    <a:lnTo>
                      <a:pt x="1494" y="1512"/>
                    </a:lnTo>
                    <a:lnTo>
                      <a:pt x="1583" y="1466"/>
                    </a:lnTo>
                    <a:lnTo>
                      <a:pt x="1664" y="1414"/>
                    </a:lnTo>
                    <a:lnTo>
                      <a:pt x="1734" y="1354"/>
                    </a:lnTo>
                    <a:lnTo>
                      <a:pt x="1795" y="1287"/>
                    </a:lnTo>
                    <a:lnTo>
                      <a:pt x="1884" y="1131"/>
                    </a:lnTo>
                    <a:lnTo>
                      <a:pt x="1919" y="950"/>
                    </a:lnTo>
                    <a:lnTo>
                      <a:pt x="1914" y="850"/>
                    </a:lnTo>
                    <a:lnTo>
                      <a:pt x="1892" y="744"/>
                    </a:lnTo>
                    <a:lnTo>
                      <a:pt x="1853" y="634"/>
                    </a:lnTo>
                    <a:lnTo>
                      <a:pt x="1827" y="575"/>
                    </a:lnTo>
                    <a:lnTo>
                      <a:pt x="1795" y="516"/>
                    </a:lnTo>
                    <a:lnTo>
                      <a:pt x="1853" y="582"/>
                    </a:lnTo>
                    <a:lnTo>
                      <a:pt x="1902" y="645"/>
                    </a:lnTo>
                    <a:lnTo>
                      <a:pt x="1944" y="707"/>
                    </a:lnTo>
                    <a:lnTo>
                      <a:pt x="1981" y="767"/>
                    </a:lnTo>
                    <a:lnTo>
                      <a:pt x="2056" y="992"/>
                    </a:lnTo>
                    <a:lnTo>
                      <a:pt x="2057" y="1094"/>
                    </a:lnTo>
                    <a:lnTo>
                      <a:pt x="2039" y="1189"/>
                    </a:lnTo>
                    <a:lnTo>
                      <a:pt x="2000" y="1277"/>
                    </a:lnTo>
                    <a:lnTo>
                      <a:pt x="1945" y="1358"/>
                    </a:lnTo>
                    <a:lnTo>
                      <a:pt x="1911" y="1396"/>
                    </a:lnTo>
                    <a:lnTo>
                      <a:pt x="1874" y="1431"/>
                    </a:lnTo>
                    <a:lnTo>
                      <a:pt x="1833" y="1465"/>
                    </a:lnTo>
                    <a:lnTo>
                      <a:pt x="1789" y="1498"/>
                    </a:lnTo>
                    <a:lnTo>
                      <a:pt x="1694" y="1555"/>
                    </a:lnTo>
                    <a:lnTo>
                      <a:pt x="1642" y="1581"/>
                    </a:lnTo>
                    <a:lnTo>
                      <a:pt x="1588" y="1606"/>
                    </a:lnTo>
                    <a:lnTo>
                      <a:pt x="1532" y="1628"/>
                    </a:lnTo>
                    <a:lnTo>
                      <a:pt x="1475" y="1648"/>
                    </a:lnTo>
                    <a:lnTo>
                      <a:pt x="1356" y="1681"/>
                    </a:lnTo>
                    <a:lnTo>
                      <a:pt x="1235" y="1706"/>
                    </a:lnTo>
                    <a:lnTo>
                      <a:pt x="1111" y="1723"/>
                    </a:lnTo>
                    <a:lnTo>
                      <a:pt x="875" y="1728"/>
                    </a:lnTo>
                    <a:lnTo>
                      <a:pt x="666" y="1697"/>
                    </a:lnTo>
                    <a:lnTo>
                      <a:pt x="573" y="1670"/>
                    </a:lnTo>
                    <a:lnTo>
                      <a:pt x="487" y="1636"/>
                    </a:lnTo>
                    <a:lnTo>
                      <a:pt x="333" y="1546"/>
                    </a:lnTo>
                    <a:lnTo>
                      <a:pt x="268" y="1492"/>
                    </a:lnTo>
                    <a:lnTo>
                      <a:pt x="209" y="1434"/>
                    </a:lnTo>
                    <a:lnTo>
                      <a:pt x="157" y="1371"/>
                    </a:lnTo>
                    <a:lnTo>
                      <a:pt x="112" y="1305"/>
                    </a:lnTo>
                    <a:lnTo>
                      <a:pt x="46" y="1163"/>
                    </a:lnTo>
                    <a:lnTo>
                      <a:pt x="8" y="1010"/>
                    </a:lnTo>
                    <a:lnTo>
                      <a:pt x="0" y="855"/>
                    </a:lnTo>
                    <a:lnTo>
                      <a:pt x="22" y="699"/>
                    </a:lnTo>
                    <a:lnTo>
                      <a:pt x="45" y="623"/>
                    </a:lnTo>
                    <a:lnTo>
                      <a:pt x="75" y="549"/>
                    </a:lnTo>
                    <a:lnTo>
                      <a:pt x="111" y="476"/>
                    </a:lnTo>
                    <a:lnTo>
                      <a:pt x="157" y="407"/>
                    </a:lnTo>
                    <a:lnTo>
                      <a:pt x="183" y="374"/>
                    </a:lnTo>
                    <a:lnTo>
                      <a:pt x="210" y="342"/>
                    </a:lnTo>
                    <a:lnTo>
                      <a:pt x="271" y="280"/>
                    </a:lnTo>
                    <a:lnTo>
                      <a:pt x="339" y="223"/>
                    </a:lnTo>
                    <a:lnTo>
                      <a:pt x="416" y="171"/>
                    </a:lnTo>
                    <a:lnTo>
                      <a:pt x="500" y="125"/>
                    </a:lnTo>
                    <a:lnTo>
                      <a:pt x="545" y="105"/>
                    </a:lnTo>
                    <a:lnTo>
                      <a:pt x="592" y="85"/>
                    </a:lnTo>
                    <a:lnTo>
                      <a:pt x="693" y="52"/>
                    </a:lnTo>
                    <a:lnTo>
                      <a:pt x="801" y="26"/>
                    </a:lnTo>
                    <a:lnTo>
                      <a:pt x="981" y="2"/>
                    </a:lnTo>
                    <a:lnTo>
                      <a:pt x="1153" y="0"/>
                    </a:lnTo>
                    <a:lnTo>
                      <a:pt x="1316" y="20"/>
                    </a:lnTo>
                    <a:lnTo>
                      <a:pt x="1469" y="64"/>
                    </a:lnTo>
                    <a:lnTo>
                      <a:pt x="1544" y="95"/>
                    </a:lnTo>
                    <a:lnTo>
                      <a:pt x="1615" y="133"/>
                    </a:lnTo>
                    <a:lnTo>
                      <a:pt x="1685" y="178"/>
                    </a:lnTo>
                    <a:lnTo>
                      <a:pt x="1752" y="227"/>
                    </a:lnTo>
                    <a:lnTo>
                      <a:pt x="1818" y="284"/>
                    </a:lnTo>
                    <a:lnTo>
                      <a:pt x="1880" y="348"/>
                    </a:lnTo>
                    <a:lnTo>
                      <a:pt x="1941" y="419"/>
                    </a:lnTo>
                    <a:lnTo>
                      <a:pt x="1971" y="456"/>
                    </a:lnTo>
                    <a:lnTo>
                      <a:pt x="2000" y="496"/>
                    </a:lnTo>
                    <a:lnTo>
                      <a:pt x="2000" y="4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53" name="Freeform 25"/>
              <p:cNvSpPr>
                <a:spLocks/>
              </p:cNvSpPr>
              <p:nvPr/>
            </p:nvSpPr>
            <p:spPr bwMode="auto">
              <a:xfrm>
                <a:off x="236" y="3709"/>
                <a:ext cx="225" cy="307"/>
              </a:xfrm>
              <a:custGeom>
                <a:avLst/>
                <a:gdLst/>
                <a:ahLst/>
                <a:cxnLst>
                  <a:cxn ang="0">
                    <a:pos x="894" y="47"/>
                  </a:cxn>
                  <a:cxn ang="0">
                    <a:pos x="900" y="191"/>
                  </a:cxn>
                  <a:cxn ang="0">
                    <a:pos x="768" y="212"/>
                  </a:cxn>
                  <a:cxn ang="0">
                    <a:pos x="768" y="386"/>
                  </a:cxn>
                  <a:cxn ang="0">
                    <a:pos x="557" y="416"/>
                  </a:cxn>
                  <a:cxn ang="0">
                    <a:pos x="425" y="324"/>
                  </a:cxn>
                  <a:cxn ang="0">
                    <a:pos x="200" y="432"/>
                  </a:cxn>
                  <a:cxn ang="0">
                    <a:pos x="224" y="631"/>
                  </a:cxn>
                  <a:cxn ang="0">
                    <a:pos x="97" y="759"/>
                  </a:cxn>
                  <a:cxn ang="0">
                    <a:pos x="179" y="1052"/>
                  </a:cxn>
                  <a:cxn ang="0">
                    <a:pos x="81" y="1232"/>
                  </a:cxn>
                  <a:cxn ang="0">
                    <a:pos x="112" y="1036"/>
                  </a:cxn>
                  <a:cxn ang="0">
                    <a:pos x="0" y="750"/>
                  </a:cxn>
                  <a:cxn ang="0">
                    <a:pos x="158" y="580"/>
                  </a:cxn>
                  <a:cxn ang="0">
                    <a:pos x="93" y="397"/>
                  </a:cxn>
                  <a:cxn ang="0">
                    <a:pos x="445" y="227"/>
                  </a:cxn>
                  <a:cxn ang="0">
                    <a:pos x="583" y="329"/>
                  </a:cxn>
                  <a:cxn ang="0">
                    <a:pos x="691" y="294"/>
                  </a:cxn>
                  <a:cxn ang="0">
                    <a:pos x="660" y="165"/>
                  </a:cxn>
                  <a:cxn ang="0">
                    <a:pos x="823" y="135"/>
                  </a:cxn>
                  <a:cxn ang="0">
                    <a:pos x="823" y="0"/>
                  </a:cxn>
                  <a:cxn ang="0">
                    <a:pos x="894" y="47"/>
                  </a:cxn>
                  <a:cxn ang="0">
                    <a:pos x="894" y="47"/>
                  </a:cxn>
                  <a:cxn ang="0">
                    <a:pos x="894" y="47"/>
                  </a:cxn>
                </a:cxnLst>
                <a:rect l="0" t="0" r="r" b="b"/>
                <a:pathLst>
                  <a:path w="900" h="1232">
                    <a:moveTo>
                      <a:pt x="894" y="47"/>
                    </a:moveTo>
                    <a:lnTo>
                      <a:pt x="900" y="191"/>
                    </a:lnTo>
                    <a:lnTo>
                      <a:pt x="768" y="212"/>
                    </a:lnTo>
                    <a:lnTo>
                      <a:pt x="768" y="386"/>
                    </a:lnTo>
                    <a:lnTo>
                      <a:pt x="557" y="416"/>
                    </a:lnTo>
                    <a:lnTo>
                      <a:pt x="425" y="324"/>
                    </a:lnTo>
                    <a:lnTo>
                      <a:pt x="200" y="432"/>
                    </a:lnTo>
                    <a:lnTo>
                      <a:pt x="224" y="631"/>
                    </a:lnTo>
                    <a:lnTo>
                      <a:pt x="97" y="759"/>
                    </a:lnTo>
                    <a:lnTo>
                      <a:pt x="179" y="1052"/>
                    </a:lnTo>
                    <a:lnTo>
                      <a:pt x="81" y="1232"/>
                    </a:lnTo>
                    <a:lnTo>
                      <a:pt x="112" y="1036"/>
                    </a:lnTo>
                    <a:lnTo>
                      <a:pt x="0" y="750"/>
                    </a:lnTo>
                    <a:lnTo>
                      <a:pt x="158" y="580"/>
                    </a:lnTo>
                    <a:lnTo>
                      <a:pt x="93" y="397"/>
                    </a:lnTo>
                    <a:lnTo>
                      <a:pt x="445" y="227"/>
                    </a:lnTo>
                    <a:lnTo>
                      <a:pt x="583" y="329"/>
                    </a:lnTo>
                    <a:lnTo>
                      <a:pt x="691" y="294"/>
                    </a:lnTo>
                    <a:lnTo>
                      <a:pt x="660" y="165"/>
                    </a:lnTo>
                    <a:lnTo>
                      <a:pt x="823" y="135"/>
                    </a:lnTo>
                    <a:lnTo>
                      <a:pt x="823" y="0"/>
                    </a:lnTo>
                    <a:lnTo>
                      <a:pt x="894" y="47"/>
                    </a:lnTo>
                    <a:lnTo>
                      <a:pt x="894" y="47"/>
                    </a:lnTo>
                    <a:lnTo>
                      <a:pt x="894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54" name="Freeform 26"/>
              <p:cNvSpPr>
                <a:spLocks/>
              </p:cNvSpPr>
              <p:nvPr/>
            </p:nvSpPr>
            <p:spPr bwMode="auto">
              <a:xfrm>
                <a:off x="482" y="3711"/>
                <a:ext cx="176" cy="10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5" y="154"/>
                  </a:cxn>
                  <a:cxn ang="0">
                    <a:pos x="87" y="169"/>
                  </a:cxn>
                  <a:cxn ang="0">
                    <a:pos x="51" y="302"/>
                  </a:cxn>
                  <a:cxn ang="0">
                    <a:pos x="159" y="339"/>
                  </a:cxn>
                  <a:cxn ang="0">
                    <a:pos x="199" y="431"/>
                  </a:cxn>
                  <a:cxn ang="0">
                    <a:pos x="430" y="349"/>
                  </a:cxn>
                  <a:cxn ang="0">
                    <a:pos x="593" y="416"/>
                  </a:cxn>
                  <a:cxn ang="0">
                    <a:pos x="706" y="313"/>
                  </a:cxn>
                  <a:cxn ang="0">
                    <a:pos x="649" y="225"/>
                  </a:cxn>
                  <a:cxn ang="0">
                    <a:pos x="546" y="302"/>
                  </a:cxn>
                  <a:cxn ang="0">
                    <a:pos x="465" y="267"/>
                  </a:cxn>
                  <a:cxn ang="0">
                    <a:pos x="285" y="344"/>
                  </a:cxn>
                  <a:cxn ang="0">
                    <a:pos x="215" y="277"/>
                  </a:cxn>
                  <a:cxn ang="0">
                    <a:pos x="147" y="257"/>
                  </a:cxn>
                  <a:cxn ang="0">
                    <a:pos x="178" y="148"/>
                  </a:cxn>
                  <a:cxn ang="0">
                    <a:pos x="61" y="108"/>
                  </a:cxn>
                  <a:cxn ang="0">
                    <a:pos x="61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706" h="431">
                    <a:moveTo>
                      <a:pt x="0" y="5"/>
                    </a:moveTo>
                    <a:lnTo>
                      <a:pt x="5" y="154"/>
                    </a:lnTo>
                    <a:lnTo>
                      <a:pt x="87" y="169"/>
                    </a:lnTo>
                    <a:lnTo>
                      <a:pt x="51" y="302"/>
                    </a:lnTo>
                    <a:lnTo>
                      <a:pt x="159" y="339"/>
                    </a:lnTo>
                    <a:lnTo>
                      <a:pt x="199" y="431"/>
                    </a:lnTo>
                    <a:lnTo>
                      <a:pt x="430" y="349"/>
                    </a:lnTo>
                    <a:lnTo>
                      <a:pt x="593" y="416"/>
                    </a:lnTo>
                    <a:lnTo>
                      <a:pt x="706" y="313"/>
                    </a:lnTo>
                    <a:lnTo>
                      <a:pt x="649" y="225"/>
                    </a:lnTo>
                    <a:lnTo>
                      <a:pt x="546" y="302"/>
                    </a:lnTo>
                    <a:lnTo>
                      <a:pt x="465" y="267"/>
                    </a:lnTo>
                    <a:lnTo>
                      <a:pt x="285" y="344"/>
                    </a:lnTo>
                    <a:lnTo>
                      <a:pt x="215" y="277"/>
                    </a:lnTo>
                    <a:lnTo>
                      <a:pt x="147" y="257"/>
                    </a:lnTo>
                    <a:lnTo>
                      <a:pt x="178" y="148"/>
                    </a:lnTo>
                    <a:lnTo>
                      <a:pt x="61" y="108"/>
                    </a:lnTo>
                    <a:lnTo>
                      <a:pt x="61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55" name="Freeform 27"/>
              <p:cNvSpPr>
                <a:spLocks/>
              </p:cNvSpPr>
              <p:nvPr/>
            </p:nvSpPr>
            <p:spPr bwMode="auto">
              <a:xfrm>
                <a:off x="520" y="3847"/>
                <a:ext cx="139" cy="227"/>
              </a:xfrm>
              <a:custGeom>
                <a:avLst/>
                <a:gdLst/>
                <a:ahLst/>
                <a:cxnLst>
                  <a:cxn ang="0">
                    <a:pos x="530" y="0"/>
                  </a:cxn>
                  <a:cxn ang="0">
                    <a:pos x="404" y="103"/>
                  </a:cxn>
                  <a:cxn ang="0">
                    <a:pos x="215" y="21"/>
                  </a:cxn>
                  <a:cxn ang="0">
                    <a:pos x="0" y="180"/>
                  </a:cxn>
                  <a:cxn ang="0">
                    <a:pos x="96" y="267"/>
                  </a:cxn>
                  <a:cxn ang="0">
                    <a:pos x="66" y="385"/>
                  </a:cxn>
                  <a:cxn ang="0">
                    <a:pos x="250" y="432"/>
                  </a:cxn>
                  <a:cxn ang="0">
                    <a:pos x="50" y="549"/>
                  </a:cxn>
                  <a:cxn ang="0">
                    <a:pos x="147" y="682"/>
                  </a:cxn>
                  <a:cxn ang="0">
                    <a:pos x="131" y="909"/>
                  </a:cxn>
                  <a:cxn ang="0">
                    <a:pos x="224" y="873"/>
                  </a:cxn>
                  <a:cxn ang="0">
                    <a:pos x="208" y="627"/>
                  </a:cxn>
                  <a:cxn ang="0">
                    <a:pos x="117" y="559"/>
                  </a:cxn>
                  <a:cxn ang="0">
                    <a:pos x="343" y="442"/>
                  </a:cxn>
                  <a:cxn ang="0">
                    <a:pos x="285" y="360"/>
                  </a:cxn>
                  <a:cxn ang="0">
                    <a:pos x="147" y="350"/>
                  </a:cxn>
                  <a:cxn ang="0">
                    <a:pos x="199" y="257"/>
                  </a:cxn>
                  <a:cxn ang="0">
                    <a:pos x="112" y="164"/>
                  </a:cxn>
                  <a:cxn ang="0">
                    <a:pos x="219" y="108"/>
                  </a:cxn>
                  <a:cxn ang="0">
                    <a:pos x="465" y="196"/>
                  </a:cxn>
                  <a:cxn ang="0">
                    <a:pos x="556" y="42"/>
                  </a:cxn>
                  <a:cxn ang="0">
                    <a:pos x="530" y="0"/>
                  </a:cxn>
                  <a:cxn ang="0">
                    <a:pos x="530" y="0"/>
                  </a:cxn>
                  <a:cxn ang="0">
                    <a:pos x="530" y="0"/>
                  </a:cxn>
                </a:cxnLst>
                <a:rect l="0" t="0" r="r" b="b"/>
                <a:pathLst>
                  <a:path w="556" h="909">
                    <a:moveTo>
                      <a:pt x="530" y="0"/>
                    </a:moveTo>
                    <a:lnTo>
                      <a:pt x="404" y="103"/>
                    </a:lnTo>
                    <a:lnTo>
                      <a:pt x="215" y="21"/>
                    </a:lnTo>
                    <a:lnTo>
                      <a:pt x="0" y="180"/>
                    </a:lnTo>
                    <a:lnTo>
                      <a:pt x="96" y="267"/>
                    </a:lnTo>
                    <a:lnTo>
                      <a:pt x="66" y="385"/>
                    </a:lnTo>
                    <a:lnTo>
                      <a:pt x="250" y="432"/>
                    </a:lnTo>
                    <a:lnTo>
                      <a:pt x="50" y="549"/>
                    </a:lnTo>
                    <a:lnTo>
                      <a:pt x="147" y="682"/>
                    </a:lnTo>
                    <a:lnTo>
                      <a:pt x="131" y="909"/>
                    </a:lnTo>
                    <a:lnTo>
                      <a:pt x="224" y="873"/>
                    </a:lnTo>
                    <a:lnTo>
                      <a:pt x="208" y="627"/>
                    </a:lnTo>
                    <a:lnTo>
                      <a:pt x="117" y="559"/>
                    </a:lnTo>
                    <a:lnTo>
                      <a:pt x="343" y="442"/>
                    </a:lnTo>
                    <a:lnTo>
                      <a:pt x="285" y="360"/>
                    </a:lnTo>
                    <a:lnTo>
                      <a:pt x="147" y="350"/>
                    </a:lnTo>
                    <a:lnTo>
                      <a:pt x="199" y="257"/>
                    </a:lnTo>
                    <a:lnTo>
                      <a:pt x="112" y="164"/>
                    </a:lnTo>
                    <a:lnTo>
                      <a:pt x="219" y="108"/>
                    </a:lnTo>
                    <a:lnTo>
                      <a:pt x="465" y="196"/>
                    </a:lnTo>
                    <a:lnTo>
                      <a:pt x="556" y="42"/>
                    </a:lnTo>
                    <a:lnTo>
                      <a:pt x="530" y="0"/>
                    </a:lnTo>
                    <a:lnTo>
                      <a:pt x="530" y="0"/>
                    </a:lnTo>
                    <a:lnTo>
                      <a:pt x="53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56" name="Freeform 28"/>
              <p:cNvSpPr>
                <a:spLocks/>
              </p:cNvSpPr>
              <p:nvPr/>
            </p:nvSpPr>
            <p:spPr bwMode="auto">
              <a:xfrm>
                <a:off x="355" y="4009"/>
                <a:ext cx="198" cy="88"/>
              </a:xfrm>
              <a:custGeom>
                <a:avLst/>
                <a:gdLst/>
                <a:ahLst/>
                <a:cxnLst>
                  <a:cxn ang="0">
                    <a:pos x="791" y="266"/>
                  </a:cxn>
                  <a:cxn ang="0">
                    <a:pos x="695" y="71"/>
                  </a:cxn>
                  <a:cxn ang="0">
                    <a:pos x="562" y="77"/>
                  </a:cxn>
                  <a:cxn ang="0">
                    <a:pos x="368" y="0"/>
                  </a:cxn>
                  <a:cxn ang="0">
                    <a:pos x="216" y="177"/>
                  </a:cxn>
                  <a:cxn ang="0">
                    <a:pos x="0" y="292"/>
                  </a:cxn>
                  <a:cxn ang="0">
                    <a:pos x="117" y="354"/>
                  </a:cxn>
                  <a:cxn ang="0">
                    <a:pos x="399" y="103"/>
                  </a:cxn>
                  <a:cxn ang="0">
                    <a:pos x="527" y="164"/>
                  </a:cxn>
                  <a:cxn ang="0">
                    <a:pos x="649" y="127"/>
                  </a:cxn>
                  <a:cxn ang="0">
                    <a:pos x="695" y="303"/>
                  </a:cxn>
                  <a:cxn ang="0">
                    <a:pos x="791" y="266"/>
                  </a:cxn>
                  <a:cxn ang="0">
                    <a:pos x="791" y="266"/>
                  </a:cxn>
                  <a:cxn ang="0">
                    <a:pos x="791" y="266"/>
                  </a:cxn>
                </a:cxnLst>
                <a:rect l="0" t="0" r="r" b="b"/>
                <a:pathLst>
                  <a:path w="791" h="354">
                    <a:moveTo>
                      <a:pt x="791" y="266"/>
                    </a:moveTo>
                    <a:lnTo>
                      <a:pt x="695" y="71"/>
                    </a:lnTo>
                    <a:lnTo>
                      <a:pt x="562" y="77"/>
                    </a:lnTo>
                    <a:lnTo>
                      <a:pt x="368" y="0"/>
                    </a:lnTo>
                    <a:lnTo>
                      <a:pt x="216" y="177"/>
                    </a:lnTo>
                    <a:lnTo>
                      <a:pt x="0" y="292"/>
                    </a:lnTo>
                    <a:lnTo>
                      <a:pt x="117" y="354"/>
                    </a:lnTo>
                    <a:lnTo>
                      <a:pt x="399" y="103"/>
                    </a:lnTo>
                    <a:lnTo>
                      <a:pt x="527" y="164"/>
                    </a:lnTo>
                    <a:lnTo>
                      <a:pt x="649" y="127"/>
                    </a:lnTo>
                    <a:lnTo>
                      <a:pt x="695" y="303"/>
                    </a:lnTo>
                    <a:lnTo>
                      <a:pt x="791" y="266"/>
                    </a:lnTo>
                    <a:lnTo>
                      <a:pt x="791" y="266"/>
                    </a:lnTo>
                    <a:lnTo>
                      <a:pt x="791" y="2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57" name="Freeform 29"/>
              <p:cNvSpPr>
                <a:spLocks/>
              </p:cNvSpPr>
              <p:nvPr/>
            </p:nvSpPr>
            <p:spPr bwMode="auto">
              <a:xfrm>
                <a:off x="456" y="3856"/>
                <a:ext cx="42" cy="100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5" y="40"/>
                  </a:cxn>
                  <a:cxn ang="0">
                    <a:pos x="42" y="174"/>
                  </a:cxn>
                  <a:cxn ang="0">
                    <a:pos x="0" y="344"/>
                  </a:cxn>
                  <a:cxn ang="0">
                    <a:pos x="113" y="399"/>
                  </a:cxn>
                  <a:cxn ang="0">
                    <a:pos x="169" y="348"/>
                  </a:cxn>
                  <a:cxn ang="0">
                    <a:pos x="73" y="313"/>
                  </a:cxn>
                  <a:cxn ang="0">
                    <a:pos x="98" y="174"/>
                  </a:cxn>
                  <a:cxn ang="0">
                    <a:pos x="73" y="98"/>
                  </a:cxn>
                  <a:cxn ang="0">
                    <a:pos x="138" y="66"/>
                  </a:cxn>
                  <a:cxn ang="0">
                    <a:pos x="108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69" h="399">
                    <a:moveTo>
                      <a:pt x="108" y="0"/>
                    </a:moveTo>
                    <a:lnTo>
                      <a:pt x="5" y="40"/>
                    </a:lnTo>
                    <a:lnTo>
                      <a:pt x="42" y="174"/>
                    </a:lnTo>
                    <a:lnTo>
                      <a:pt x="0" y="344"/>
                    </a:lnTo>
                    <a:lnTo>
                      <a:pt x="113" y="399"/>
                    </a:lnTo>
                    <a:lnTo>
                      <a:pt x="169" y="348"/>
                    </a:lnTo>
                    <a:lnTo>
                      <a:pt x="73" y="313"/>
                    </a:lnTo>
                    <a:lnTo>
                      <a:pt x="98" y="174"/>
                    </a:lnTo>
                    <a:lnTo>
                      <a:pt x="73" y="98"/>
                    </a:lnTo>
                    <a:lnTo>
                      <a:pt x="138" y="66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58" name="Freeform 30"/>
              <p:cNvSpPr>
                <a:spLocks/>
              </p:cNvSpPr>
              <p:nvPr/>
            </p:nvSpPr>
            <p:spPr bwMode="auto">
              <a:xfrm>
                <a:off x="472" y="3856"/>
                <a:ext cx="38" cy="99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37" y="77"/>
                  </a:cxn>
                  <a:cxn ang="0">
                    <a:pos x="118" y="194"/>
                  </a:cxn>
                  <a:cxn ang="0">
                    <a:pos x="153" y="348"/>
                  </a:cxn>
                  <a:cxn ang="0">
                    <a:pos x="46" y="395"/>
                  </a:cxn>
                  <a:cxn ang="0">
                    <a:pos x="67" y="199"/>
                  </a:cxn>
                  <a:cxn ang="0">
                    <a:pos x="92" y="117"/>
                  </a:cxn>
                  <a:cxn ang="0">
                    <a:pos x="0" y="52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46" y="0"/>
                  </a:cxn>
                </a:cxnLst>
                <a:rect l="0" t="0" r="r" b="b"/>
                <a:pathLst>
                  <a:path w="153" h="395">
                    <a:moveTo>
                      <a:pt x="46" y="0"/>
                    </a:moveTo>
                    <a:lnTo>
                      <a:pt x="137" y="77"/>
                    </a:lnTo>
                    <a:lnTo>
                      <a:pt x="118" y="194"/>
                    </a:lnTo>
                    <a:lnTo>
                      <a:pt x="153" y="348"/>
                    </a:lnTo>
                    <a:lnTo>
                      <a:pt x="46" y="395"/>
                    </a:lnTo>
                    <a:lnTo>
                      <a:pt x="67" y="199"/>
                    </a:lnTo>
                    <a:lnTo>
                      <a:pt x="92" y="117"/>
                    </a:lnTo>
                    <a:lnTo>
                      <a:pt x="0" y="52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59" name="Freeform 31"/>
              <p:cNvSpPr>
                <a:spLocks/>
              </p:cNvSpPr>
              <p:nvPr/>
            </p:nvSpPr>
            <p:spPr bwMode="auto">
              <a:xfrm>
                <a:off x="172" y="3665"/>
                <a:ext cx="165" cy="145"/>
              </a:xfrm>
              <a:custGeom>
                <a:avLst/>
                <a:gdLst/>
                <a:ahLst/>
                <a:cxnLst>
                  <a:cxn ang="0">
                    <a:pos x="199" y="579"/>
                  </a:cxn>
                  <a:cxn ang="0">
                    <a:pos x="0" y="446"/>
                  </a:cxn>
                  <a:cxn ang="0">
                    <a:pos x="496" y="0"/>
                  </a:cxn>
                  <a:cxn ang="0">
                    <a:pos x="659" y="200"/>
                  </a:cxn>
                  <a:cxn ang="0">
                    <a:pos x="572" y="220"/>
                  </a:cxn>
                  <a:cxn ang="0">
                    <a:pos x="474" y="70"/>
                  </a:cxn>
                  <a:cxn ang="0">
                    <a:pos x="87" y="420"/>
                  </a:cxn>
                  <a:cxn ang="0">
                    <a:pos x="224" y="538"/>
                  </a:cxn>
                  <a:cxn ang="0">
                    <a:pos x="199" y="579"/>
                  </a:cxn>
                  <a:cxn ang="0">
                    <a:pos x="199" y="579"/>
                  </a:cxn>
                  <a:cxn ang="0">
                    <a:pos x="199" y="579"/>
                  </a:cxn>
                </a:cxnLst>
                <a:rect l="0" t="0" r="r" b="b"/>
                <a:pathLst>
                  <a:path w="659" h="579">
                    <a:moveTo>
                      <a:pt x="199" y="579"/>
                    </a:moveTo>
                    <a:lnTo>
                      <a:pt x="0" y="446"/>
                    </a:lnTo>
                    <a:lnTo>
                      <a:pt x="496" y="0"/>
                    </a:lnTo>
                    <a:lnTo>
                      <a:pt x="659" y="200"/>
                    </a:lnTo>
                    <a:lnTo>
                      <a:pt x="572" y="220"/>
                    </a:lnTo>
                    <a:lnTo>
                      <a:pt x="474" y="70"/>
                    </a:lnTo>
                    <a:lnTo>
                      <a:pt x="87" y="420"/>
                    </a:lnTo>
                    <a:lnTo>
                      <a:pt x="224" y="538"/>
                    </a:lnTo>
                    <a:lnTo>
                      <a:pt x="199" y="579"/>
                    </a:lnTo>
                    <a:lnTo>
                      <a:pt x="199" y="579"/>
                    </a:lnTo>
                    <a:lnTo>
                      <a:pt x="199" y="57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60" name="Freeform 32"/>
              <p:cNvSpPr>
                <a:spLocks/>
              </p:cNvSpPr>
              <p:nvPr/>
            </p:nvSpPr>
            <p:spPr bwMode="auto">
              <a:xfrm>
                <a:off x="277" y="4081"/>
                <a:ext cx="159" cy="78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204"/>
                  </a:cxn>
                  <a:cxn ang="0">
                    <a:pos x="623" y="311"/>
                  </a:cxn>
                  <a:cxn ang="0">
                    <a:pos x="635" y="92"/>
                  </a:cxn>
                  <a:cxn ang="0">
                    <a:pos x="563" y="96"/>
                  </a:cxn>
                  <a:cxn ang="0">
                    <a:pos x="563" y="260"/>
                  </a:cxn>
                  <a:cxn ang="0">
                    <a:pos x="103" y="169"/>
                  </a:cxn>
                  <a:cxn ang="0">
                    <a:pos x="160" y="21"/>
                  </a:cxn>
                  <a:cxn ang="0">
                    <a:pos x="114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635" h="311">
                    <a:moveTo>
                      <a:pt x="114" y="0"/>
                    </a:moveTo>
                    <a:lnTo>
                      <a:pt x="0" y="204"/>
                    </a:lnTo>
                    <a:lnTo>
                      <a:pt x="623" y="311"/>
                    </a:lnTo>
                    <a:lnTo>
                      <a:pt x="635" y="92"/>
                    </a:lnTo>
                    <a:lnTo>
                      <a:pt x="563" y="96"/>
                    </a:lnTo>
                    <a:lnTo>
                      <a:pt x="563" y="260"/>
                    </a:lnTo>
                    <a:lnTo>
                      <a:pt x="103" y="169"/>
                    </a:lnTo>
                    <a:lnTo>
                      <a:pt x="160" y="21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61" name="Freeform 33"/>
              <p:cNvSpPr>
                <a:spLocks/>
              </p:cNvSpPr>
              <p:nvPr/>
            </p:nvSpPr>
            <p:spPr bwMode="auto">
              <a:xfrm>
                <a:off x="266" y="4132"/>
                <a:ext cx="144" cy="123"/>
              </a:xfrm>
              <a:custGeom>
                <a:avLst/>
                <a:gdLst/>
                <a:ahLst/>
                <a:cxnLst>
                  <a:cxn ang="0">
                    <a:pos x="160" y="0"/>
                  </a:cxn>
                  <a:cxn ang="0">
                    <a:pos x="0" y="374"/>
                  </a:cxn>
                  <a:cxn ang="0">
                    <a:pos x="558" y="493"/>
                  </a:cxn>
                  <a:cxn ang="0">
                    <a:pos x="578" y="77"/>
                  </a:cxn>
                  <a:cxn ang="0">
                    <a:pos x="527" y="56"/>
                  </a:cxn>
                  <a:cxn ang="0">
                    <a:pos x="492" y="385"/>
                  </a:cxn>
                  <a:cxn ang="0">
                    <a:pos x="114" y="323"/>
                  </a:cxn>
                  <a:cxn ang="0">
                    <a:pos x="200" y="0"/>
                  </a:cxn>
                  <a:cxn ang="0">
                    <a:pos x="160" y="0"/>
                  </a:cxn>
                  <a:cxn ang="0">
                    <a:pos x="160" y="0"/>
                  </a:cxn>
                  <a:cxn ang="0">
                    <a:pos x="160" y="0"/>
                  </a:cxn>
                </a:cxnLst>
                <a:rect l="0" t="0" r="r" b="b"/>
                <a:pathLst>
                  <a:path w="578" h="493">
                    <a:moveTo>
                      <a:pt x="160" y="0"/>
                    </a:moveTo>
                    <a:lnTo>
                      <a:pt x="0" y="374"/>
                    </a:lnTo>
                    <a:lnTo>
                      <a:pt x="558" y="493"/>
                    </a:lnTo>
                    <a:lnTo>
                      <a:pt x="578" y="77"/>
                    </a:lnTo>
                    <a:lnTo>
                      <a:pt x="527" y="56"/>
                    </a:lnTo>
                    <a:lnTo>
                      <a:pt x="492" y="385"/>
                    </a:lnTo>
                    <a:lnTo>
                      <a:pt x="114" y="323"/>
                    </a:lnTo>
                    <a:lnTo>
                      <a:pt x="200" y="0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62" name="Freeform 34"/>
              <p:cNvSpPr>
                <a:spLocks/>
              </p:cNvSpPr>
              <p:nvPr/>
            </p:nvSpPr>
            <p:spPr bwMode="auto">
              <a:xfrm>
                <a:off x="651" y="3902"/>
                <a:ext cx="95" cy="144"/>
              </a:xfrm>
              <a:custGeom>
                <a:avLst/>
                <a:gdLst/>
                <a:ahLst/>
                <a:cxnLst>
                  <a:cxn ang="0">
                    <a:pos x="147" y="0"/>
                  </a:cxn>
                  <a:cxn ang="0">
                    <a:pos x="383" y="10"/>
                  </a:cxn>
                  <a:cxn ang="0">
                    <a:pos x="245" y="574"/>
                  </a:cxn>
                  <a:cxn ang="0">
                    <a:pos x="0" y="503"/>
                  </a:cxn>
                  <a:cxn ang="0">
                    <a:pos x="61" y="431"/>
                  </a:cxn>
                  <a:cxn ang="0">
                    <a:pos x="215" y="503"/>
                  </a:cxn>
                  <a:cxn ang="0">
                    <a:pos x="317" y="76"/>
                  </a:cxn>
                  <a:cxn ang="0">
                    <a:pos x="163" y="67"/>
                  </a:cxn>
                  <a:cxn ang="0">
                    <a:pos x="147" y="0"/>
                  </a:cxn>
                  <a:cxn ang="0">
                    <a:pos x="147" y="0"/>
                  </a:cxn>
                  <a:cxn ang="0">
                    <a:pos x="147" y="0"/>
                  </a:cxn>
                </a:cxnLst>
                <a:rect l="0" t="0" r="r" b="b"/>
                <a:pathLst>
                  <a:path w="383" h="574">
                    <a:moveTo>
                      <a:pt x="147" y="0"/>
                    </a:moveTo>
                    <a:lnTo>
                      <a:pt x="383" y="10"/>
                    </a:lnTo>
                    <a:lnTo>
                      <a:pt x="245" y="574"/>
                    </a:lnTo>
                    <a:lnTo>
                      <a:pt x="0" y="503"/>
                    </a:lnTo>
                    <a:lnTo>
                      <a:pt x="61" y="431"/>
                    </a:lnTo>
                    <a:lnTo>
                      <a:pt x="215" y="503"/>
                    </a:lnTo>
                    <a:lnTo>
                      <a:pt x="317" y="76"/>
                    </a:lnTo>
                    <a:lnTo>
                      <a:pt x="163" y="67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63" name="Freeform 35"/>
              <p:cNvSpPr>
                <a:spLocks/>
              </p:cNvSpPr>
              <p:nvPr/>
            </p:nvSpPr>
            <p:spPr bwMode="auto">
              <a:xfrm>
                <a:off x="710" y="3930"/>
                <a:ext cx="147" cy="138"/>
              </a:xfrm>
              <a:custGeom>
                <a:avLst/>
                <a:gdLst/>
                <a:ahLst/>
                <a:cxnLst>
                  <a:cxn ang="0">
                    <a:pos x="107" y="0"/>
                  </a:cxn>
                  <a:cxn ang="0">
                    <a:pos x="588" y="10"/>
                  </a:cxn>
                  <a:cxn ang="0">
                    <a:pos x="374" y="549"/>
                  </a:cxn>
                  <a:cxn ang="0">
                    <a:pos x="0" y="379"/>
                  </a:cxn>
                  <a:cxn ang="0">
                    <a:pos x="10" y="344"/>
                  </a:cxn>
                  <a:cxn ang="0">
                    <a:pos x="332" y="466"/>
                  </a:cxn>
                  <a:cxn ang="0">
                    <a:pos x="481" y="92"/>
                  </a:cxn>
                  <a:cxn ang="0">
                    <a:pos x="87" y="47"/>
                  </a:cxn>
                  <a:cxn ang="0">
                    <a:pos x="107" y="0"/>
                  </a:cxn>
                  <a:cxn ang="0">
                    <a:pos x="107" y="0"/>
                  </a:cxn>
                  <a:cxn ang="0">
                    <a:pos x="107" y="0"/>
                  </a:cxn>
                </a:cxnLst>
                <a:rect l="0" t="0" r="r" b="b"/>
                <a:pathLst>
                  <a:path w="588" h="549">
                    <a:moveTo>
                      <a:pt x="107" y="0"/>
                    </a:moveTo>
                    <a:lnTo>
                      <a:pt x="588" y="10"/>
                    </a:lnTo>
                    <a:lnTo>
                      <a:pt x="374" y="549"/>
                    </a:lnTo>
                    <a:lnTo>
                      <a:pt x="0" y="379"/>
                    </a:lnTo>
                    <a:lnTo>
                      <a:pt x="10" y="344"/>
                    </a:lnTo>
                    <a:lnTo>
                      <a:pt x="332" y="466"/>
                    </a:lnTo>
                    <a:lnTo>
                      <a:pt x="481" y="92"/>
                    </a:lnTo>
                    <a:lnTo>
                      <a:pt x="87" y="47"/>
                    </a:lnTo>
                    <a:lnTo>
                      <a:pt x="107" y="0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64" name="Freeform 36"/>
              <p:cNvSpPr>
                <a:spLocks/>
              </p:cNvSpPr>
              <p:nvPr/>
            </p:nvSpPr>
            <p:spPr bwMode="auto">
              <a:xfrm>
                <a:off x="160" y="3641"/>
                <a:ext cx="79" cy="74"/>
              </a:xfrm>
              <a:custGeom>
                <a:avLst/>
                <a:gdLst/>
                <a:ahLst/>
                <a:cxnLst>
                  <a:cxn ang="0">
                    <a:pos x="0" y="195"/>
                  </a:cxn>
                  <a:cxn ang="0">
                    <a:pos x="210" y="0"/>
                  </a:cxn>
                  <a:cxn ang="0">
                    <a:pos x="317" y="168"/>
                  </a:cxn>
                  <a:cxn ang="0">
                    <a:pos x="147" y="298"/>
                  </a:cxn>
                  <a:cxn ang="0">
                    <a:pos x="0" y="195"/>
                  </a:cxn>
                  <a:cxn ang="0">
                    <a:pos x="0" y="195"/>
                  </a:cxn>
                  <a:cxn ang="0">
                    <a:pos x="0" y="195"/>
                  </a:cxn>
                </a:cxnLst>
                <a:rect l="0" t="0" r="r" b="b"/>
                <a:pathLst>
                  <a:path w="317" h="298">
                    <a:moveTo>
                      <a:pt x="0" y="195"/>
                    </a:moveTo>
                    <a:lnTo>
                      <a:pt x="210" y="0"/>
                    </a:lnTo>
                    <a:lnTo>
                      <a:pt x="317" y="168"/>
                    </a:lnTo>
                    <a:lnTo>
                      <a:pt x="147" y="298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65" name="Freeform 37"/>
              <p:cNvSpPr>
                <a:spLocks/>
              </p:cNvSpPr>
              <p:nvPr/>
            </p:nvSpPr>
            <p:spPr bwMode="auto">
              <a:xfrm>
                <a:off x="741" y="3961"/>
                <a:ext cx="55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20" y="19"/>
                  </a:cxn>
                  <a:cxn ang="0">
                    <a:pos x="153" y="260"/>
                  </a:cxn>
                  <a:cxn ang="0">
                    <a:pos x="0" y="204"/>
                  </a:cxn>
                  <a:cxn ang="0">
                    <a:pos x="36" y="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220" h="260">
                    <a:moveTo>
                      <a:pt x="36" y="0"/>
                    </a:moveTo>
                    <a:lnTo>
                      <a:pt x="220" y="19"/>
                    </a:lnTo>
                    <a:lnTo>
                      <a:pt x="153" y="260"/>
                    </a:lnTo>
                    <a:lnTo>
                      <a:pt x="0" y="204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66" name="Freeform 38"/>
              <p:cNvSpPr>
                <a:spLocks/>
              </p:cNvSpPr>
              <p:nvPr/>
            </p:nvSpPr>
            <p:spPr bwMode="auto">
              <a:xfrm>
                <a:off x="319" y="4162"/>
                <a:ext cx="56" cy="4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24" y="15"/>
                  </a:cxn>
                  <a:cxn ang="0">
                    <a:pos x="209" y="180"/>
                  </a:cxn>
                  <a:cxn ang="0">
                    <a:pos x="0" y="118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24" h="180">
                    <a:moveTo>
                      <a:pt x="24" y="0"/>
                    </a:moveTo>
                    <a:lnTo>
                      <a:pt x="224" y="15"/>
                    </a:lnTo>
                    <a:lnTo>
                      <a:pt x="209" y="180"/>
                    </a:lnTo>
                    <a:lnTo>
                      <a:pt x="0" y="118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67" name="Freeform 39"/>
              <p:cNvSpPr>
                <a:spLocks/>
              </p:cNvSpPr>
              <p:nvPr/>
            </p:nvSpPr>
            <p:spPr bwMode="auto">
              <a:xfrm>
                <a:off x="363" y="3732"/>
                <a:ext cx="196" cy="364"/>
              </a:xfrm>
              <a:custGeom>
                <a:avLst/>
                <a:gdLst/>
                <a:ahLst/>
                <a:cxnLst>
                  <a:cxn ang="0">
                    <a:pos x="782" y="0"/>
                  </a:cxn>
                  <a:cxn ang="0">
                    <a:pos x="692" y="67"/>
                  </a:cxn>
                  <a:cxn ang="0">
                    <a:pos x="608" y="133"/>
                  </a:cxn>
                  <a:cxn ang="0">
                    <a:pos x="531" y="201"/>
                  </a:cxn>
                  <a:cxn ang="0">
                    <a:pos x="460" y="271"/>
                  </a:cxn>
                  <a:cxn ang="0">
                    <a:pos x="393" y="343"/>
                  </a:cxn>
                  <a:cxn ang="0">
                    <a:pos x="332" y="417"/>
                  </a:cxn>
                  <a:cxn ang="0">
                    <a:pos x="276" y="495"/>
                  </a:cxn>
                  <a:cxn ang="0">
                    <a:pos x="226" y="578"/>
                  </a:cxn>
                  <a:cxn ang="0">
                    <a:pos x="181" y="664"/>
                  </a:cxn>
                  <a:cxn ang="0">
                    <a:pos x="140" y="756"/>
                  </a:cxn>
                  <a:cxn ang="0">
                    <a:pos x="105" y="854"/>
                  </a:cxn>
                  <a:cxn ang="0">
                    <a:pos x="75" y="959"/>
                  </a:cxn>
                  <a:cxn ang="0">
                    <a:pos x="0" y="1455"/>
                  </a:cxn>
                  <a:cxn ang="0">
                    <a:pos x="28" y="1345"/>
                  </a:cxn>
                  <a:cxn ang="0">
                    <a:pos x="57" y="1240"/>
                  </a:cxn>
                  <a:cxn ang="0">
                    <a:pos x="88" y="1137"/>
                  </a:cxn>
                  <a:cxn ang="0">
                    <a:pos x="121" y="1036"/>
                  </a:cxn>
                  <a:cxn ang="0">
                    <a:pos x="156" y="939"/>
                  </a:cxn>
                  <a:cxn ang="0">
                    <a:pos x="194" y="843"/>
                  </a:cxn>
                  <a:cxn ang="0">
                    <a:pos x="234" y="751"/>
                  </a:cxn>
                  <a:cxn ang="0">
                    <a:pos x="279" y="661"/>
                  </a:cxn>
                  <a:cxn ang="0">
                    <a:pos x="327" y="574"/>
                  </a:cxn>
                  <a:cxn ang="0">
                    <a:pos x="378" y="486"/>
                  </a:cxn>
                  <a:cxn ang="0">
                    <a:pos x="432" y="402"/>
                  </a:cxn>
                  <a:cxn ang="0">
                    <a:pos x="492" y="320"/>
                  </a:cxn>
                  <a:cxn ang="0">
                    <a:pos x="524" y="279"/>
                  </a:cxn>
                  <a:cxn ang="0">
                    <a:pos x="556" y="237"/>
                  </a:cxn>
                  <a:cxn ang="0">
                    <a:pos x="591" y="197"/>
                  </a:cxn>
                  <a:cxn ang="0">
                    <a:pos x="627" y="158"/>
                  </a:cxn>
                  <a:cxn ang="0">
                    <a:pos x="663" y="118"/>
                  </a:cxn>
                  <a:cxn ang="0">
                    <a:pos x="701" y="78"/>
                  </a:cxn>
                  <a:cxn ang="0">
                    <a:pos x="740" y="39"/>
                  </a:cxn>
                  <a:cxn ang="0">
                    <a:pos x="782" y="0"/>
                  </a:cxn>
                  <a:cxn ang="0">
                    <a:pos x="782" y="0"/>
                  </a:cxn>
                </a:cxnLst>
                <a:rect l="0" t="0" r="r" b="b"/>
                <a:pathLst>
                  <a:path w="782" h="1455">
                    <a:moveTo>
                      <a:pt x="782" y="0"/>
                    </a:moveTo>
                    <a:lnTo>
                      <a:pt x="692" y="67"/>
                    </a:lnTo>
                    <a:lnTo>
                      <a:pt x="608" y="133"/>
                    </a:lnTo>
                    <a:lnTo>
                      <a:pt x="531" y="201"/>
                    </a:lnTo>
                    <a:lnTo>
                      <a:pt x="460" y="271"/>
                    </a:lnTo>
                    <a:lnTo>
                      <a:pt x="393" y="343"/>
                    </a:lnTo>
                    <a:lnTo>
                      <a:pt x="332" y="417"/>
                    </a:lnTo>
                    <a:lnTo>
                      <a:pt x="276" y="495"/>
                    </a:lnTo>
                    <a:lnTo>
                      <a:pt x="226" y="578"/>
                    </a:lnTo>
                    <a:lnTo>
                      <a:pt x="181" y="664"/>
                    </a:lnTo>
                    <a:lnTo>
                      <a:pt x="140" y="756"/>
                    </a:lnTo>
                    <a:lnTo>
                      <a:pt x="105" y="854"/>
                    </a:lnTo>
                    <a:lnTo>
                      <a:pt x="75" y="959"/>
                    </a:lnTo>
                    <a:lnTo>
                      <a:pt x="0" y="1455"/>
                    </a:lnTo>
                    <a:lnTo>
                      <a:pt x="28" y="1345"/>
                    </a:lnTo>
                    <a:lnTo>
                      <a:pt x="57" y="1240"/>
                    </a:lnTo>
                    <a:lnTo>
                      <a:pt x="88" y="1137"/>
                    </a:lnTo>
                    <a:lnTo>
                      <a:pt x="121" y="1036"/>
                    </a:lnTo>
                    <a:lnTo>
                      <a:pt x="156" y="939"/>
                    </a:lnTo>
                    <a:lnTo>
                      <a:pt x="194" y="843"/>
                    </a:lnTo>
                    <a:lnTo>
                      <a:pt x="234" y="751"/>
                    </a:lnTo>
                    <a:lnTo>
                      <a:pt x="279" y="661"/>
                    </a:lnTo>
                    <a:lnTo>
                      <a:pt x="327" y="574"/>
                    </a:lnTo>
                    <a:lnTo>
                      <a:pt x="378" y="486"/>
                    </a:lnTo>
                    <a:lnTo>
                      <a:pt x="432" y="402"/>
                    </a:lnTo>
                    <a:lnTo>
                      <a:pt x="492" y="320"/>
                    </a:lnTo>
                    <a:lnTo>
                      <a:pt x="524" y="279"/>
                    </a:lnTo>
                    <a:lnTo>
                      <a:pt x="556" y="237"/>
                    </a:lnTo>
                    <a:lnTo>
                      <a:pt x="591" y="197"/>
                    </a:lnTo>
                    <a:lnTo>
                      <a:pt x="627" y="158"/>
                    </a:lnTo>
                    <a:lnTo>
                      <a:pt x="663" y="118"/>
                    </a:lnTo>
                    <a:lnTo>
                      <a:pt x="701" y="78"/>
                    </a:lnTo>
                    <a:lnTo>
                      <a:pt x="740" y="39"/>
                    </a:lnTo>
                    <a:lnTo>
                      <a:pt x="782" y="0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68" name="Freeform 40"/>
              <p:cNvSpPr>
                <a:spLocks/>
              </p:cNvSpPr>
              <p:nvPr/>
            </p:nvSpPr>
            <p:spPr bwMode="auto">
              <a:xfrm>
                <a:off x="285" y="3726"/>
                <a:ext cx="258" cy="325"/>
              </a:xfrm>
              <a:custGeom>
                <a:avLst/>
                <a:gdLst/>
                <a:ahLst/>
                <a:cxnLst>
                  <a:cxn ang="0">
                    <a:pos x="1033" y="0"/>
                  </a:cxn>
                  <a:cxn ang="0">
                    <a:pos x="880" y="35"/>
                  </a:cxn>
                  <a:cxn ang="0">
                    <a:pos x="741" y="70"/>
                  </a:cxn>
                  <a:cxn ang="0">
                    <a:pos x="614" y="109"/>
                  </a:cxn>
                  <a:cxn ang="0">
                    <a:pos x="501" y="151"/>
                  </a:cxn>
                  <a:cxn ang="0">
                    <a:pos x="399" y="196"/>
                  </a:cxn>
                  <a:cxn ang="0">
                    <a:pos x="310" y="248"/>
                  </a:cxn>
                  <a:cxn ang="0">
                    <a:pos x="233" y="306"/>
                  </a:cxn>
                  <a:cxn ang="0">
                    <a:pos x="167" y="372"/>
                  </a:cxn>
                  <a:cxn ang="0">
                    <a:pos x="112" y="447"/>
                  </a:cxn>
                  <a:cxn ang="0">
                    <a:pos x="68" y="531"/>
                  </a:cxn>
                  <a:cxn ang="0">
                    <a:pos x="13" y="732"/>
                  </a:cxn>
                  <a:cxn ang="0">
                    <a:pos x="0" y="986"/>
                  </a:cxn>
                  <a:cxn ang="0">
                    <a:pos x="25" y="1299"/>
                  </a:cxn>
                  <a:cxn ang="0">
                    <a:pos x="46" y="995"/>
                  </a:cxn>
                  <a:cxn ang="0">
                    <a:pos x="78" y="758"/>
                  </a:cxn>
                  <a:cxn ang="0">
                    <a:pos x="102" y="660"/>
                  </a:cxn>
                  <a:cxn ang="0">
                    <a:pos x="130" y="574"/>
                  </a:cxn>
                  <a:cxn ang="0">
                    <a:pos x="168" y="499"/>
                  </a:cxn>
                  <a:cxn ang="0">
                    <a:pos x="214" y="431"/>
                  </a:cxn>
                  <a:cxn ang="0">
                    <a:pos x="270" y="370"/>
                  </a:cxn>
                  <a:cxn ang="0">
                    <a:pos x="338" y="315"/>
                  </a:cxn>
                  <a:cxn ang="0">
                    <a:pos x="416" y="263"/>
                  </a:cxn>
                  <a:cxn ang="0">
                    <a:pos x="509" y="212"/>
                  </a:cxn>
                  <a:cxn ang="0">
                    <a:pos x="559" y="187"/>
                  </a:cxn>
                  <a:cxn ang="0">
                    <a:pos x="614" y="162"/>
                  </a:cxn>
                  <a:cxn ang="0">
                    <a:pos x="674" y="138"/>
                  </a:cxn>
                  <a:cxn ang="0">
                    <a:pos x="737" y="112"/>
                  </a:cxn>
                  <a:cxn ang="0">
                    <a:pos x="803" y="86"/>
                  </a:cxn>
                  <a:cxn ang="0">
                    <a:pos x="875" y="58"/>
                  </a:cxn>
                  <a:cxn ang="0">
                    <a:pos x="952" y="29"/>
                  </a:cxn>
                  <a:cxn ang="0">
                    <a:pos x="1033" y="0"/>
                  </a:cxn>
                  <a:cxn ang="0">
                    <a:pos x="1033" y="0"/>
                  </a:cxn>
                </a:cxnLst>
                <a:rect l="0" t="0" r="r" b="b"/>
                <a:pathLst>
                  <a:path w="1033" h="1299">
                    <a:moveTo>
                      <a:pt x="1033" y="0"/>
                    </a:moveTo>
                    <a:lnTo>
                      <a:pt x="880" y="35"/>
                    </a:lnTo>
                    <a:lnTo>
                      <a:pt x="741" y="70"/>
                    </a:lnTo>
                    <a:lnTo>
                      <a:pt x="614" y="109"/>
                    </a:lnTo>
                    <a:lnTo>
                      <a:pt x="501" y="151"/>
                    </a:lnTo>
                    <a:lnTo>
                      <a:pt x="399" y="196"/>
                    </a:lnTo>
                    <a:lnTo>
                      <a:pt x="310" y="248"/>
                    </a:lnTo>
                    <a:lnTo>
                      <a:pt x="233" y="306"/>
                    </a:lnTo>
                    <a:lnTo>
                      <a:pt x="167" y="372"/>
                    </a:lnTo>
                    <a:lnTo>
                      <a:pt x="112" y="447"/>
                    </a:lnTo>
                    <a:lnTo>
                      <a:pt x="68" y="531"/>
                    </a:lnTo>
                    <a:lnTo>
                      <a:pt x="13" y="732"/>
                    </a:lnTo>
                    <a:lnTo>
                      <a:pt x="0" y="986"/>
                    </a:lnTo>
                    <a:lnTo>
                      <a:pt x="25" y="1299"/>
                    </a:lnTo>
                    <a:lnTo>
                      <a:pt x="46" y="995"/>
                    </a:lnTo>
                    <a:lnTo>
                      <a:pt x="78" y="758"/>
                    </a:lnTo>
                    <a:lnTo>
                      <a:pt x="102" y="660"/>
                    </a:lnTo>
                    <a:lnTo>
                      <a:pt x="130" y="574"/>
                    </a:lnTo>
                    <a:lnTo>
                      <a:pt x="168" y="499"/>
                    </a:lnTo>
                    <a:lnTo>
                      <a:pt x="214" y="431"/>
                    </a:lnTo>
                    <a:lnTo>
                      <a:pt x="270" y="370"/>
                    </a:lnTo>
                    <a:lnTo>
                      <a:pt x="338" y="315"/>
                    </a:lnTo>
                    <a:lnTo>
                      <a:pt x="416" y="263"/>
                    </a:lnTo>
                    <a:lnTo>
                      <a:pt x="509" y="212"/>
                    </a:lnTo>
                    <a:lnTo>
                      <a:pt x="559" y="187"/>
                    </a:lnTo>
                    <a:lnTo>
                      <a:pt x="614" y="162"/>
                    </a:lnTo>
                    <a:lnTo>
                      <a:pt x="674" y="138"/>
                    </a:lnTo>
                    <a:lnTo>
                      <a:pt x="737" y="112"/>
                    </a:lnTo>
                    <a:lnTo>
                      <a:pt x="803" y="86"/>
                    </a:lnTo>
                    <a:lnTo>
                      <a:pt x="875" y="58"/>
                    </a:lnTo>
                    <a:lnTo>
                      <a:pt x="952" y="29"/>
                    </a:lnTo>
                    <a:lnTo>
                      <a:pt x="1033" y="0"/>
                    </a:lnTo>
                    <a:lnTo>
                      <a:pt x="10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69" name="Freeform 41"/>
              <p:cNvSpPr>
                <a:spLocks/>
              </p:cNvSpPr>
              <p:nvPr/>
            </p:nvSpPr>
            <p:spPr bwMode="auto">
              <a:xfrm>
                <a:off x="443" y="3738"/>
                <a:ext cx="126" cy="359"/>
              </a:xfrm>
              <a:custGeom>
                <a:avLst/>
                <a:gdLst/>
                <a:ahLst/>
                <a:cxnLst>
                  <a:cxn ang="0">
                    <a:pos x="505" y="0"/>
                  </a:cxn>
                  <a:cxn ang="0">
                    <a:pos x="462" y="201"/>
                  </a:cxn>
                  <a:cxn ang="0">
                    <a:pos x="417" y="387"/>
                  </a:cxn>
                  <a:cxn ang="0">
                    <a:pos x="393" y="477"/>
                  </a:cxn>
                  <a:cxn ang="0">
                    <a:pos x="369" y="564"/>
                  </a:cxn>
                  <a:cxn ang="0">
                    <a:pos x="343" y="650"/>
                  </a:cxn>
                  <a:cxn ang="0">
                    <a:pos x="314" y="735"/>
                  </a:cxn>
                  <a:cxn ang="0">
                    <a:pos x="284" y="820"/>
                  </a:cxn>
                  <a:cxn ang="0">
                    <a:pos x="253" y="904"/>
                  </a:cxn>
                  <a:cxn ang="0">
                    <a:pos x="217" y="989"/>
                  </a:cxn>
                  <a:cxn ang="0">
                    <a:pos x="181" y="1074"/>
                  </a:cxn>
                  <a:cxn ang="0">
                    <a:pos x="140" y="1161"/>
                  </a:cxn>
                  <a:cxn ang="0">
                    <a:pos x="96" y="1250"/>
                  </a:cxn>
                  <a:cxn ang="0">
                    <a:pos x="51" y="1340"/>
                  </a:cxn>
                  <a:cxn ang="0">
                    <a:pos x="0" y="1434"/>
                  </a:cxn>
                  <a:cxn ang="0">
                    <a:pos x="69" y="1332"/>
                  </a:cxn>
                  <a:cxn ang="0">
                    <a:pos x="130" y="1238"/>
                  </a:cxn>
                  <a:cxn ang="0">
                    <a:pos x="186" y="1149"/>
                  </a:cxn>
                  <a:cxn ang="0">
                    <a:pos x="234" y="1066"/>
                  </a:cxn>
                  <a:cxn ang="0">
                    <a:pos x="277" y="987"/>
                  </a:cxn>
                  <a:cxn ang="0">
                    <a:pos x="315" y="908"/>
                  </a:cxn>
                  <a:cxn ang="0">
                    <a:pos x="348" y="833"/>
                  </a:cxn>
                  <a:cxn ang="0">
                    <a:pos x="376" y="756"/>
                  </a:cxn>
                  <a:cxn ang="0">
                    <a:pos x="456" y="426"/>
                  </a:cxn>
                  <a:cxn ang="0">
                    <a:pos x="505" y="0"/>
                  </a:cxn>
                  <a:cxn ang="0">
                    <a:pos x="505" y="0"/>
                  </a:cxn>
                </a:cxnLst>
                <a:rect l="0" t="0" r="r" b="b"/>
                <a:pathLst>
                  <a:path w="505" h="1434">
                    <a:moveTo>
                      <a:pt x="505" y="0"/>
                    </a:moveTo>
                    <a:lnTo>
                      <a:pt x="462" y="201"/>
                    </a:lnTo>
                    <a:lnTo>
                      <a:pt x="417" y="387"/>
                    </a:lnTo>
                    <a:lnTo>
                      <a:pt x="393" y="477"/>
                    </a:lnTo>
                    <a:lnTo>
                      <a:pt x="369" y="564"/>
                    </a:lnTo>
                    <a:lnTo>
                      <a:pt x="343" y="650"/>
                    </a:lnTo>
                    <a:lnTo>
                      <a:pt x="314" y="735"/>
                    </a:lnTo>
                    <a:lnTo>
                      <a:pt x="284" y="820"/>
                    </a:lnTo>
                    <a:lnTo>
                      <a:pt x="253" y="904"/>
                    </a:lnTo>
                    <a:lnTo>
                      <a:pt x="217" y="989"/>
                    </a:lnTo>
                    <a:lnTo>
                      <a:pt x="181" y="1074"/>
                    </a:lnTo>
                    <a:lnTo>
                      <a:pt x="140" y="1161"/>
                    </a:lnTo>
                    <a:lnTo>
                      <a:pt x="96" y="1250"/>
                    </a:lnTo>
                    <a:lnTo>
                      <a:pt x="51" y="1340"/>
                    </a:lnTo>
                    <a:lnTo>
                      <a:pt x="0" y="1434"/>
                    </a:lnTo>
                    <a:lnTo>
                      <a:pt x="69" y="1332"/>
                    </a:lnTo>
                    <a:lnTo>
                      <a:pt x="130" y="1238"/>
                    </a:lnTo>
                    <a:lnTo>
                      <a:pt x="186" y="1149"/>
                    </a:lnTo>
                    <a:lnTo>
                      <a:pt x="234" y="1066"/>
                    </a:lnTo>
                    <a:lnTo>
                      <a:pt x="277" y="987"/>
                    </a:lnTo>
                    <a:lnTo>
                      <a:pt x="315" y="908"/>
                    </a:lnTo>
                    <a:lnTo>
                      <a:pt x="348" y="833"/>
                    </a:lnTo>
                    <a:lnTo>
                      <a:pt x="376" y="756"/>
                    </a:lnTo>
                    <a:lnTo>
                      <a:pt x="456" y="426"/>
                    </a:lnTo>
                    <a:lnTo>
                      <a:pt x="50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70" name="Freeform 42"/>
              <p:cNvSpPr>
                <a:spLocks/>
              </p:cNvSpPr>
              <p:nvPr/>
            </p:nvSpPr>
            <p:spPr bwMode="auto">
              <a:xfrm>
                <a:off x="522" y="3749"/>
                <a:ext cx="110" cy="331"/>
              </a:xfrm>
              <a:custGeom>
                <a:avLst/>
                <a:gdLst/>
                <a:ahLst/>
                <a:cxnLst>
                  <a:cxn ang="0">
                    <a:pos x="245" y="0"/>
                  </a:cxn>
                  <a:cxn ang="0">
                    <a:pos x="275" y="124"/>
                  </a:cxn>
                  <a:cxn ang="0">
                    <a:pos x="304" y="235"/>
                  </a:cxn>
                  <a:cxn ang="0">
                    <a:pos x="350" y="424"/>
                  </a:cxn>
                  <a:cxn ang="0">
                    <a:pos x="382" y="717"/>
                  </a:cxn>
                  <a:cxn ang="0">
                    <a:pos x="353" y="847"/>
                  </a:cxn>
                  <a:cxn ang="0">
                    <a:pos x="325" y="914"/>
                  </a:cxn>
                  <a:cxn ang="0">
                    <a:pos x="284" y="983"/>
                  </a:cxn>
                  <a:cxn ang="0">
                    <a:pos x="234" y="1057"/>
                  </a:cxn>
                  <a:cxn ang="0">
                    <a:pos x="202" y="1096"/>
                  </a:cxn>
                  <a:cxn ang="0">
                    <a:pos x="170" y="1138"/>
                  </a:cxn>
                  <a:cxn ang="0">
                    <a:pos x="132" y="1181"/>
                  </a:cxn>
                  <a:cxn ang="0">
                    <a:pos x="91" y="1225"/>
                  </a:cxn>
                  <a:cxn ang="0">
                    <a:pos x="47" y="1274"/>
                  </a:cxn>
                  <a:cxn ang="0">
                    <a:pos x="0" y="1323"/>
                  </a:cxn>
                  <a:cxn ang="0">
                    <a:pos x="54" y="1280"/>
                  </a:cxn>
                  <a:cxn ang="0">
                    <a:pos x="103" y="1240"/>
                  </a:cxn>
                  <a:cxn ang="0">
                    <a:pos x="149" y="1199"/>
                  </a:cxn>
                  <a:cxn ang="0">
                    <a:pos x="190" y="1161"/>
                  </a:cxn>
                  <a:cxn ang="0">
                    <a:pos x="263" y="1090"/>
                  </a:cxn>
                  <a:cxn ang="0">
                    <a:pos x="323" y="1021"/>
                  </a:cxn>
                  <a:cxn ang="0">
                    <a:pos x="404" y="892"/>
                  </a:cxn>
                  <a:cxn ang="0">
                    <a:pos x="439" y="760"/>
                  </a:cxn>
                  <a:cxn ang="0">
                    <a:pos x="434" y="617"/>
                  </a:cxn>
                  <a:cxn ang="0">
                    <a:pos x="396" y="450"/>
                  </a:cxn>
                  <a:cxn ang="0">
                    <a:pos x="366" y="354"/>
                  </a:cxn>
                  <a:cxn ang="0">
                    <a:pos x="331" y="248"/>
                  </a:cxn>
                  <a:cxn ang="0">
                    <a:pos x="291" y="131"/>
                  </a:cxn>
                  <a:cxn ang="0">
                    <a:pos x="245" y="0"/>
                  </a:cxn>
                  <a:cxn ang="0">
                    <a:pos x="245" y="0"/>
                  </a:cxn>
                </a:cxnLst>
                <a:rect l="0" t="0" r="r" b="b"/>
                <a:pathLst>
                  <a:path w="439" h="1323">
                    <a:moveTo>
                      <a:pt x="245" y="0"/>
                    </a:moveTo>
                    <a:lnTo>
                      <a:pt x="275" y="124"/>
                    </a:lnTo>
                    <a:lnTo>
                      <a:pt x="304" y="235"/>
                    </a:lnTo>
                    <a:lnTo>
                      <a:pt x="350" y="424"/>
                    </a:lnTo>
                    <a:lnTo>
                      <a:pt x="382" y="717"/>
                    </a:lnTo>
                    <a:lnTo>
                      <a:pt x="353" y="847"/>
                    </a:lnTo>
                    <a:lnTo>
                      <a:pt x="325" y="914"/>
                    </a:lnTo>
                    <a:lnTo>
                      <a:pt x="284" y="983"/>
                    </a:lnTo>
                    <a:lnTo>
                      <a:pt x="234" y="1057"/>
                    </a:lnTo>
                    <a:lnTo>
                      <a:pt x="202" y="1096"/>
                    </a:lnTo>
                    <a:lnTo>
                      <a:pt x="170" y="1138"/>
                    </a:lnTo>
                    <a:lnTo>
                      <a:pt x="132" y="1181"/>
                    </a:lnTo>
                    <a:lnTo>
                      <a:pt x="91" y="1225"/>
                    </a:lnTo>
                    <a:lnTo>
                      <a:pt x="47" y="1274"/>
                    </a:lnTo>
                    <a:lnTo>
                      <a:pt x="0" y="1323"/>
                    </a:lnTo>
                    <a:lnTo>
                      <a:pt x="54" y="1280"/>
                    </a:lnTo>
                    <a:lnTo>
                      <a:pt x="103" y="1240"/>
                    </a:lnTo>
                    <a:lnTo>
                      <a:pt x="149" y="1199"/>
                    </a:lnTo>
                    <a:lnTo>
                      <a:pt x="190" y="1161"/>
                    </a:lnTo>
                    <a:lnTo>
                      <a:pt x="263" y="1090"/>
                    </a:lnTo>
                    <a:lnTo>
                      <a:pt x="323" y="1021"/>
                    </a:lnTo>
                    <a:lnTo>
                      <a:pt x="404" y="892"/>
                    </a:lnTo>
                    <a:lnTo>
                      <a:pt x="439" y="760"/>
                    </a:lnTo>
                    <a:lnTo>
                      <a:pt x="434" y="617"/>
                    </a:lnTo>
                    <a:lnTo>
                      <a:pt x="396" y="450"/>
                    </a:lnTo>
                    <a:lnTo>
                      <a:pt x="366" y="354"/>
                    </a:lnTo>
                    <a:lnTo>
                      <a:pt x="331" y="248"/>
                    </a:lnTo>
                    <a:lnTo>
                      <a:pt x="291" y="131"/>
                    </a:lnTo>
                    <a:lnTo>
                      <a:pt x="245" y="0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71" name="Freeform 43"/>
              <p:cNvSpPr>
                <a:spLocks/>
              </p:cNvSpPr>
              <p:nvPr/>
            </p:nvSpPr>
            <p:spPr bwMode="auto">
              <a:xfrm>
                <a:off x="465" y="3725"/>
                <a:ext cx="164" cy="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" y="55"/>
                  </a:cxn>
                  <a:cxn ang="0">
                    <a:pos x="54" y="104"/>
                  </a:cxn>
                  <a:cxn ang="0">
                    <a:pos x="113" y="188"/>
                  </a:cxn>
                  <a:cxn ang="0">
                    <a:pos x="144" y="221"/>
                  </a:cxn>
                  <a:cxn ang="0">
                    <a:pos x="177" y="251"/>
                  </a:cxn>
                  <a:cxn ang="0">
                    <a:pos x="249" y="298"/>
                  </a:cxn>
                  <a:cxn ang="0">
                    <a:pos x="331" y="330"/>
                  </a:cxn>
                  <a:cxn ang="0">
                    <a:pos x="425" y="348"/>
                  </a:cxn>
                  <a:cxn ang="0">
                    <a:pos x="654" y="354"/>
                  </a:cxn>
                  <a:cxn ang="0">
                    <a:pos x="432" y="318"/>
                  </a:cxn>
                  <a:cxn ang="0">
                    <a:pos x="268" y="262"/>
                  </a:cxn>
                  <a:cxn ang="0">
                    <a:pos x="134" y="164"/>
                  </a:cxn>
                  <a:cxn ang="0">
                    <a:pos x="69" y="9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54" h="354">
                    <a:moveTo>
                      <a:pt x="0" y="0"/>
                    </a:moveTo>
                    <a:lnTo>
                      <a:pt x="27" y="55"/>
                    </a:lnTo>
                    <a:lnTo>
                      <a:pt x="54" y="104"/>
                    </a:lnTo>
                    <a:lnTo>
                      <a:pt x="113" y="188"/>
                    </a:lnTo>
                    <a:lnTo>
                      <a:pt x="144" y="221"/>
                    </a:lnTo>
                    <a:lnTo>
                      <a:pt x="177" y="251"/>
                    </a:lnTo>
                    <a:lnTo>
                      <a:pt x="249" y="298"/>
                    </a:lnTo>
                    <a:lnTo>
                      <a:pt x="331" y="330"/>
                    </a:lnTo>
                    <a:lnTo>
                      <a:pt x="425" y="348"/>
                    </a:lnTo>
                    <a:lnTo>
                      <a:pt x="654" y="354"/>
                    </a:lnTo>
                    <a:lnTo>
                      <a:pt x="432" y="318"/>
                    </a:lnTo>
                    <a:lnTo>
                      <a:pt x="268" y="262"/>
                    </a:lnTo>
                    <a:lnTo>
                      <a:pt x="134" y="164"/>
                    </a:lnTo>
                    <a:lnTo>
                      <a:pt x="69" y="9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72" name="Freeform 44"/>
              <p:cNvSpPr>
                <a:spLocks/>
              </p:cNvSpPr>
              <p:nvPr/>
            </p:nvSpPr>
            <p:spPr bwMode="auto">
              <a:xfrm>
                <a:off x="378" y="3737"/>
                <a:ext cx="281" cy="15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3" y="87"/>
                  </a:cxn>
                  <a:cxn ang="0">
                    <a:pos x="85" y="168"/>
                  </a:cxn>
                  <a:cxn ang="0">
                    <a:pos x="127" y="240"/>
                  </a:cxn>
                  <a:cxn ang="0">
                    <a:pos x="170" y="305"/>
                  </a:cxn>
                  <a:cxn ang="0">
                    <a:pos x="215" y="364"/>
                  </a:cxn>
                  <a:cxn ang="0">
                    <a:pos x="264" y="415"/>
                  </a:cxn>
                  <a:cxn ang="0">
                    <a:pos x="316" y="459"/>
                  </a:cxn>
                  <a:cxn ang="0">
                    <a:pos x="373" y="497"/>
                  </a:cxn>
                  <a:cxn ang="0">
                    <a:pos x="437" y="529"/>
                  </a:cxn>
                  <a:cxn ang="0">
                    <a:pos x="507" y="557"/>
                  </a:cxn>
                  <a:cxn ang="0">
                    <a:pos x="584" y="577"/>
                  </a:cxn>
                  <a:cxn ang="0">
                    <a:pos x="672" y="594"/>
                  </a:cxn>
                  <a:cxn ang="0">
                    <a:pos x="875" y="614"/>
                  </a:cxn>
                  <a:cxn ang="0">
                    <a:pos x="1125" y="618"/>
                  </a:cxn>
                  <a:cxn ang="0">
                    <a:pos x="897" y="576"/>
                  </a:cxn>
                  <a:cxn ang="0">
                    <a:pos x="709" y="537"/>
                  </a:cxn>
                  <a:cxn ang="0">
                    <a:pos x="554" y="495"/>
                  </a:cxn>
                  <a:cxn ang="0">
                    <a:pos x="425" y="442"/>
                  </a:cxn>
                  <a:cxn ang="0">
                    <a:pos x="313" y="373"/>
                  </a:cxn>
                  <a:cxn ang="0">
                    <a:pos x="261" y="330"/>
                  </a:cxn>
                  <a:cxn ang="0">
                    <a:pos x="210" y="280"/>
                  </a:cxn>
                  <a:cxn ang="0">
                    <a:pos x="159" y="223"/>
                  </a:cxn>
                  <a:cxn ang="0">
                    <a:pos x="108" y="158"/>
                  </a:cxn>
                  <a:cxn ang="0">
                    <a:pos x="55" y="8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25" h="618">
                    <a:moveTo>
                      <a:pt x="0" y="0"/>
                    </a:moveTo>
                    <a:lnTo>
                      <a:pt x="43" y="87"/>
                    </a:lnTo>
                    <a:lnTo>
                      <a:pt x="85" y="168"/>
                    </a:lnTo>
                    <a:lnTo>
                      <a:pt x="127" y="240"/>
                    </a:lnTo>
                    <a:lnTo>
                      <a:pt x="170" y="305"/>
                    </a:lnTo>
                    <a:lnTo>
                      <a:pt x="215" y="364"/>
                    </a:lnTo>
                    <a:lnTo>
                      <a:pt x="264" y="415"/>
                    </a:lnTo>
                    <a:lnTo>
                      <a:pt x="316" y="459"/>
                    </a:lnTo>
                    <a:lnTo>
                      <a:pt x="373" y="497"/>
                    </a:lnTo>
                    <a:lnTo>
                      <a:pt x="437" y="529"/>
                    </a:lnTo>
                    <a:lnTo>
                      <a:pt x="507" y="557"/>
                    </a:lnTo>
                    <a:lnTo>
                      <a:pt x="584" y="577"/>
                    </a:lnTo>
                    <a:lnTo>
                      <a:pt x="672" y="594"/>
                    </a:lnTo>
                    <a:lnTo>
                      <a:pt x="875" y="614"/>
                    </a:lnTo>
                    <a:lnTo>
                      <a:pt x="1125" y="618"/>
                    </a:lnTo>
                    <a:lnTo>
                      <a:pt x="897" y="576"/>
                    </a:lnTo>
                    <a:lnTo>
                      <a:pt x="709" y="537"/>
                    </a:lnTo>
                    <a:lnTo>
                      <a:pt x="554" y="495"/>
                    </a:lnTo>
                    <a:lnTo>
                      <a:pt x="425" y="442"/>
                    </a:lnTo>
                    <a:lnTo>
                      <a:pt x="313" y="373"/>
                    </a:lnTo>
                    <a:lnTo>
                      <a:pt x="261" y="330"/>
                    </a:lnTo>
                    <a:lnTo>
                      <a:pt x="210" y="280"/>
                    </a:lnTo>
                    <a:lnTo>
                      <a:pt x="159" y="223"/>
                    </a:lnTo>
                    <a:lnTo>
                      <a:pt x="108" y="158"/>
                    </a:lnTo>
                    <a:lnTo>
                      <a:pt x="55" y="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73" name="Freeform 45"/>
              <p:cNvSpPr>
                <a:spLocks/>
              </p:cNvSpPr>
              <p:nvPr/>
            </p:nvSpPr>
            <p:spPr bwMode="auto">
              <a:xfrm>
                <a:off x="279" y="3784"/>
                <a:ext cx="371" cy="1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7" y="65"/>
                  </a:cxn>
                  <a:cxn ang="0">
                    <a:pos x="73" y="127"/>
                  </a:cxn>
                  <a:cxn ang="0">
                    <a:pos x="108" y="185"/>
                  </a:cxn>
                  <a:cxn ang="0">
                    <a:pos x="142" y="240"/>
                  </a:cxn>
                  <a:cxn ang="0">
                    <a:pos x="176" y="292"/>
                  </a:cxn>
                  <a:cxn ang="0">
                    <a:pos x="208" y="340"/>
                  </a:cxn>
                  <a:cxn ang="0">
                    <a:pos x="272" y="427"/>
                  </a:cxn>
                  <a:cxn ang="0">
                    <a:pos x="303" y="466"/>
                  </a:cxn>
                  <a:cxn ang="0">
                    <a:pos x="336" y="502"/>
                  </a:cxn>
                  <a:cxn ang="0">
                    <a:pos x="401" y="565"/>
                  </a:cxn>
                  <a:cxn ang="0">
                    <a:pos x="469" y="619"/>
                  </a:cxn>
                  <a:cxn ang="0">
                    <a:pos x="542" y="662"/>
                  </a:cxn>
                  <a:cxn ang="0">
                    <a:pos x="621" y="694"/>
                  </a:cxn>
                  <a:cxn ang="0">
                    <a:pos x="708" y="719"/>
                  </a:cxn>
                  <a:cxn ang="0">
                    <a:pos x="912" y="745"/>
                  </a:cxn>
                  <a:cxn ang="0">
                    <a:pos x="1484" y="722"/>
                  </a:cxn>
                  <a:cxn ang="0">
                    <a:pos x="1190" y="726"/>
                  </a:cxn>
                  <a:cxn ang="0">
                    <a:pos x="949" y="707"/>
                  </a:cxn>
                  <a:cxn ang="0">
                    <a:pos x="752" y="664"/>
                  </a:cxn>
                  <a:cxn ang="0">
                    <a:pos x="666" y="632"/>
                  </a:cxn>
                  <a:cxn ang="0">
                    <a:pos x="585" y="594"/>
                  </a:cxn>
                  <a:cxn ang="0">
                    <a:pos x="511" y="548"/>
                  </a:cxn>
                  <a:cxn ang="0">
                    <a:pos x="439" y="495"/>
                  </a:cxn>
                  <a:cxn ang="0">
                    <a:pos x="369" y="434"/>
                  </a:cxn>
                  <a:cxn ang="0">
                    <a:pos x="299" y="365"/>
                  </a:cxn>
                  <a:cxn ang="0">
                    <a:pos x="266" y="326"/>
                  </a:cxn>
                  <a:cxn ang="0">
                    <a:pos x="230" y="286"/>
                  </a:cxn>
                  <a:cxn ang="0">
                    <a:pos x="194" y="243"/>
                  </a:cxn>
                  <a:cxn ang="0">
                    <a:pos x="157" y="199"/>
                  </a:cxn>
                  <a:cxn ang="0">
                    <a:pos x="120" y="154"/>
                  </a:cxn>
                  <a:cxn ang="0">
                    <a:pos x="80" y="104"/>
                  </a:cxn>
                  <a:cxn ang="0">
                    <a:pos x="41" y="5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484" h="745">
                    <a:moveTo>
                      <a:pt x="0" y="0"/>
                    </a:moveTo>
                    <a:lnTo>
                      <a:pt x="37" y="65"/>
                    </a:lnTo>
                    <a:lnTo>
                      <a:pt x="73" y="127"/>
                    </a:lnTo>
                    <a:lnTo>
                      <a:pt x="108" y="185"/>
                    </a:lnTo>
                    <a:lnTo>
                      <a:pt x="142" y="240"/>
                    </a:lnTo>
                    <a:lnTo>
                      <a:pt x="176" y="292"/>
                    </a:lnTo>
                    <a:lnTo>
                      <a:pt x="208" y="340"/>
                    </a:lnTo>
                    <a:lnTo>
                      <a:pt x="272" y="427"/>
                    </a:lnTo>
                    <a:lnTo>
                      <a:pt x="303" y="466"/>
                    </a:lnTo>
                    <a:lnTo>
                      <a:pt x="336" y="502"/>
                    </a:lnTo>
                    <a:lnTo>
                      <a:pt x="401" y="565"/>
                    </a:lnTo>
                    <a:lnTo>
                      <a:pt x="469" y="619"/>
                    </a:lnTo>
                    <a:lnTo>
                      <a:pt x="542" y="662"/>
                    </a:lnTo>
                    <a:lnTo>
                      <a:pt x="621" y="694"/>
                    </a:lnTo>
                    <a:lnTo>
                      <a:pt x="708" y="719"/>
                    </a:lnTo>
                    <a:lnTo>
                      <a:pt x="912" y="745"/>
                    </a:lnTo>
                    <a:lnTo>
                      <a:pt x="1484" y="722"/>
                    </a:lnTo>
                    <a:lnTo>
                      <a:pt x="1190" y="726"/>
                    </a:lnTo>
                    <a:lnTo>
                      <a:pt x="949" y="707"/>
                    </a:lnTo>
                    <a:lnTo>
                      <a:pt x="752" y="664"/>
                    </a:lnTo>
                    <a:lnTo>
                      <a:pt x="666" y="632"/>
                    </a:lnTo>
                    <a:lnTo>
                      <a:pt x="585" y="594"/>
                    </a:lnTo>
                    <a:lnTo>
                      <a:pt x="511" y="548"/>
                    </a:lnTo>
                    <a:lnTo>
                      <a:pt x="439" y="495"/>
                    </a:lnTo>
                    <a:lnTo>
                      <a:pt x="369" y="434"/>
                    </a:lnTo>
                    <a:lnTo>
                      <a:pt x="299" y="365"/>
                    </a:lnTo>
                    <a:lnTo>
                      <a:pt x="266" y="326"/>
                    </a:lnTo>
                    <a:lnTo>
                      <a:pt x="230" y="286"/>
                    </a:lnTo>
                    <a:lnTo>
                      <a:pt x="194" y="243"/>
                    </a:lnTo>
                    <a:lnTo>
                      <a:pt x="157" y="199"/>
                    </a:lnTo>
                    <a:lnTo>
                      <a:pt x="120" y="154"/>
                    </a:lnTo>
                    <a:lnTo>
                      <a:pt x="80" y="104"/>
                    </a:lnTo>
                    <a:lnTo>
                      <a:pt x="41" y="5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174" name="Freeform 46"/>
              <p:cNvSpPr>
                <a:spLocks/>
              </p:cNvSpPr>
              <p:nvPr/>
            </p:nvSpPr>
            <p:spPr bwMode="auto">
              <a:xfrm>
                <a:off x="234" y="3902"/>
                <a:ext cx="329" cy="1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9" y="45"/>
                  </a:cxn>
                  <a:cxn ang="0">
                    <a:pos x="94" y="88"/>
                  </a:cxn>
                  <a:cxn ang="0">
                    <a:pos x="137" y="129"/>
                  </a:cxn>
                  <a:cxn ang="0">
                    <a:pos x="179" y="168"/>
                  </a:cxn>
                  <a:cxn ang="0">
                    <a:pos x="256" y="238"/>
                  </a:cxn>
                  <a:cxn ang="0">
                    <a:pos x="326" y="301"/>
                  </a:cxn>
                  <a:cxn ang="0">
                    <a:pos x="393" y="355"/>
                  </a:cxn>
                  <a:cxn ang="0">
                    <a:pos x="458" y="404"/>
                  </a:cxn>
                  <a:cxn ang="0">
                    <a:pos x="520" y="445"/>
                  </a:cxn>
                  <a:cxn ang="0">
                    <a:pos x="584" y="482"/>
                  </a:cxn>
                  <a:cxn ang="0">
                    <a:pos x="651" y="513"/>
                  </a:cxn>
                  <a:cxn ang="0">
                    <a:pos x="721" y="539"/>
                  </a:cxn>
                  <a:cxn ang="0">
                    <a:pos x="797" y="561"/>
                  </a:cxn>
                  <a:cxn ang="0">
                    <a:pos x="879" y="581"/>
                  </a:cxn>
                  <a:cxn ang="0">
                    <a:pos x="1072" y="609"/>
                  </a:cxn>
                  <a:cxn ang="0">
                    <a:pos x="1313" y="632"/>
                  </a:cxn>
                  <a:cxn ang="0">
                    <a:pos x="858" y="624"/>
                  </a:cxn>
                  <a:cxn ang="0">
                    <a:pos x="694" y="594"/>
                  </a:cxn>
                  <a:cxn ang="0">
                    <a:pos x="554" y="542"/>
                  </a:cxn>
                  <a:cxn ang="0">
                    <a:pos x="428" y="461"/>
                  </a:cxn>
                  <a:cxn ang="0">
                    <a:pos x="365" y="407"/>
                  </a:cxn>
                  <a:cxn ang="0">
                    <a:pos x="301" y="346"/>
                  </a:cxn>
                  <a:cxn ang="0">
                    <a:pos x="235" y="275"/>
                  </a:cxn>
                  <a:cxn ang="0">
                    <a:pos x="200" y="235"/>
                  </a:cxn>
                  <a:cxn ang="0">
                    <a:pos x="163" y="194"/>
                  </a:cxn>
                  <a:cxn ang="0">
                    <a:pos x="125" y="149"/>
                  </a:cxn>
                  <a:cxn ang="0">
                    <a:pos x="86" y="102"/>
                  </a:cxn>
                  <a:cxn ang="0">
                    <a:pos x="45" y="5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313" h="632">
                    <a:moveTo>
                      <a:pt x="0" y="0"/>
                    </a:moveTo>
                    <a:lnTo>
                      <a:pt x="49" y="45"/>
                    </a:lnTo>
                    <a:lnTo>
                      <a:pt x="94" y="88"/>
                    </a:lnTo>
                    <a:lnTo>
                      <a:pt x="137" y="129"/>
                    </a:lnTo>
                    <a:lnTo>
                      <a:pt x="179" y="168"/>
                    </a:lnTo>
                    <a:lnTo>
                      <a:pt x="256" y="238"/>
                    </a:lnTo>
                    <a:lnTo>
                      <a:pt x="326" y="301"/>
                    </a:lnTo>
                    <a:lnTo>
                      <a:pt x="393" y="355"/>
                    </a:lnTo>
                    <a:lnTo>
                      <a:pt x="458" y="404"/>
                    </a:lnTo>
                    <a:lnTo>
                      <a:pt x="520" y="445"/>
                    </a:lnTo>
                    <a:lnTo>
                      <a:pt x="584" y="482"/>
                    </a:lnTo>
                    <a:lnTo>
                      <a:pt x="651" y="513"/>
                    </a:lnTo>
                    <a:lnTo>
                      <a:pt x="721" y="539"/>
                    </a:lnTo>
                    <a:lnTo>
                      <a:pt x="797" y="561"/>
                    </a:lnTo>
                    <a:lnTo>
                      <a:pt x="879" y="581"/>
                    </a:lnTo>
                    <a:lnTo>
                      <a:pt x="1072" y="609"/>
                    </a:lnTo>
                    <a:lnTo>
                      <a:pt x="1313" y="632"/>
                    </a:lnTo>
                    <a:lnTo>
                      <a:pt x="858" y="624"/>
                    </a:lnTo>
                    <a:lnTo>
                      <a:pt x="694" y="594"/>
                    </a:lnTo>
                    <a:lnTo>
                      <a:pt x="554" y="542"/>
                    </a:lnTo>
                    <a:lnTo>
                      <a:pt x="428" y="461"/>
                    </a:lnTo>
                    <a:lnTo>
                      <a:pt x="365" y="407"/>
                    </a:lnTo>
                    <a:lnTo>
                      <a:pt x="301" y="346"/>
                    </a:lnTo>
                    <a:lnTo>
                      <a:pt x="235" y="275"/>
                    </a:lnTo>
                    <a:lnTo>
                      <a:pt x="200" y="235"/>
                    </a:lnTo>
                    <a:lnTo>
                      <a:pt x="163" y="194"/>
                    </a:lnTo>
                    <a:lnTo>
                      <a:pt x="125" y="149"/>
                    </a:lnTo>
                    <a:lnTo>
                      <a:pt x="86" y="102"/>
                    </a:lnTo>
                    <a:lnTo>
                      <a:pt x="45" y="5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48175" name="Line 47"/>
          <p:cNvSpPr>
            <a:spLocks noChangeShapeType="1"/>
          </p:cNvSpPr>
          <p:nvPr/>
        </p:nvSpPr>
        <p:spPr bwMode="auto">
          <a:xfrm>
            <a:off x="1371600" y="6165850"/>
            <a:ext cx="7772400" cy="0"/>
          </a:xfrm>
          <a:prstGeom prst="line">
            <a:avLst/>
          </a:prstGeom>
          <a:noFill/>
          <a:ln w="38100">
            <a:solidFill>
              <a:srgbClr val="00FF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176" name="Text Box 48"/>
          <p:cNvSpPr txBox="1">
            <a:spLocks noChangeArrowheads="1"/>
          </p:cNvSpPr>
          <p:nvPr/>
        </p:nvSpPr>
        <p:spPr bwMode="auto">
          <a:xfrm>
            <a:off x="1447800" y="1219200"/>
            <a:ext cx="7467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76200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7620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7620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7620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7620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zh-CN" altLang="en-US" b="0" smtClean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3" name="Rectangle 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90805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GB" smtClean="0"/>
          </a:p>
        </p:txBody>
      </p:sp>
      <p:sp>
        <p:nvSpPr>
          <p:cNvPr id="48179" name="Text Box 51"/>
          <p:cNvSpPr txBox="1">
            <a:spLocks noChangeArrowheads="1"/>
          </p:cNvSpPr>
          <p:nvPr userDrawn="1"/>
        </p:nvSpPr>
        <p:spPr bwMode="auto">
          <a:xfrm>
            <a:off x="468313" y="6124575"/>
            <a:ext cx="9145587" cy="796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smtClean="0">
                <a:solidFill>
                  <a:srgbClr val="280049"/>
                </a:solidFill>
              </a:rPr>
              <a:t>Application to Face Recognition</a:t>
            </a:r>
          </a:p>
          <a:p>
            <a:pPr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000" b="0" smtClean="0">
              <a:solidFill>
                <a:srgbClr val="280049"/>
              </a:solidFill>
            </a:endParaRPr>
          </a:p>
        </p:txBody>
      </p:sp>
      <p:sp>
        <p:nvSpPr>
          <p:cNvPr id="48183" name="Text Box 55"/>
          <p:cNvSpPr txBox="1">
            <a:spLocks noChangeArrowheads="1"/>
          </p:cNvSpPr>
          <p:nvPr userDrawn="1"/>
        </p:nvSpPr>
        <p:spPr bwMode="auto">
          <a:xfrm>
            <a:off x="1835150" y="188913"/>
            <a:ext cx="6624638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b="0" smtClean="0">
                <a:solidFill>
                  <a:srgbClr val="280049"/>
                </a:solidFill>
              </a:rPr>
              <a:t>Face Description with Local Binary Patterns</a:t>
            </a:r>
            <a:endParaRPr lang="zh-CN" altLang="en-US" b="0" smtClean="0">
              <a:solidFill>
                <a:srgbClr val="280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85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</p:sldLayoutIdLst>
  <p:txStyles>
    <p:titleStyle>
      <a:lvl1pPr marL="762000" indent="-762000" algn="l" defTabSz="762000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762000" indent="-762000" algn="l" defTabSz="762000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楷体_GB2312" pitchFamily="49" charset="-122"/>
          <a:ea typeface="楷体_GB2312" pitchFamily="49" charset="-122"/>
        </a:defRPr>
      </a:lvl2pPr>
      <a:lvl3pPr marL="762000" indent="-762000" algn="l" defTabSz="762000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楷体_GB2312" pitchFamily="49" charset="-122"/>
          <a:ea typeface="楷体_GB2312" pitchFamily="49" charset="-122"/>
        </a:defRPr>
      </a:lvl3pPr>
      <a:lvl4pPr marL="762000" indent="-762000" algn="l" defTabSz="762000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楷体_GB2312" pitchFamily="49" charset="-122"/>
          <a:ea typeface="楷体_GB2312" pitchFamily="49" charset="-122"/>
        </a:defRPr>
      </a:lvl4pPr>
      <a:lvl5pPr marL="762000" indent="-762000" algn="l" defTabSz="762000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楷体_GB2312" pitchFamily="49" charset="-122"/>
          <a:ea typeface="楷体_GB2312" pitchFamily="49" charset="-122"/>
        </a:defRPr>
      </a:lvl5pPr>
      <a:lvl6pPr marL="1219200" indent="-762000" algn="l" defTabSz="762000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楷体_GB2312" pitchFamily="49" charset="-122"/>
          <a:ea typeface="楷体_GB2312" pitchFamily="49" charset="-122"/>
        </a:defRPr>
      </a:lvl6pPr>
      <a:lvl7pPr marL="1676400" indent="-762000" algn="l" defTabSz="762000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楷体_GB2312" pitchFamily="49" charset="-122"/>
          <a:ea typeface="楷体_GB2312" pitchFamily="49" charset="-122"/>
        </a:defRPr>
      </a:lvl7pPr>
      <a:lvl8pPr marL="2133600" indent="-762000" algn="l" defTabSz="762000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楷体_GB2312" pitchFamily="49" charset="-122"/>
          <a:ea typeface="楷体_GB2312" pitchFamily="49" charset="-122"/>
        </a:defRPr>
      </a:lvl8pPr>
      <a:lvl9pPr marL="2590800" indent="-762000" algn="l" defTabSz="762000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292100" indent="-292100" algn="l" defTabSz="7620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47700" indent="-241300" algn="l" defTabSz="7620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800" b="1">
          <a:solidFill>
            <a:schemeClr val="tx1"/>
          </a:solidFill>
          <a:latin typeface="+mn-lt"/>
        </a:defRPr>
      </a:lvl2pPr>
      <a:lvl3pPr marL="990600" indent="-228600" algn="l" defTabSz="7620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1600" b="1">
          <a:solidFill>
            <a:schemeClr val="tx1"/>
          </a:solidFill>
          <a:latin typeface="+mn-lt"/>
        </a:defRPr>
      </a:lvl3pPr>
      <a:lvl4pPr marL="14097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1828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5pPr>
      <a:lvl6pPr marL="2286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6pPr>
      <a:lvl7pPr marL="2743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7pPr>
      <a:lvl8pPr marL="3200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8pPr>
      <a:lvl9pPr marL="3657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8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7717" y="3694244"/>
            <a:ext cx="3871303" cy="175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07504" y="0"/>
            <a:ext cx="878497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   </a:t>
            </a:r>
            <a:r>
              <a:rPr lang="en-US" b="1" dirty="0" smtClean="0"/>
              <a:t>       </a:t>
            </a:r>
            <a:r>
              <a:rPr lang="en-US" sz="2000" b="1" dirty="0" smtClean="0"/>
              <a:t>KAVIKULGURU </a:t>
            </a:r>
            <a:r>
              <a:rPr lang="en-US" sz="2000" b="1" dirty="0"/>
              <a:t>INSTITUTE OF TECHNOLOGY AND SCIENCE</a:t>
            </a:r>
            <a:endParaRPr lang="en-US" sz="2000" dirty="0"/>
          </a:p>
          <a:p>
            <a:r>
              <a:rPr lang="en-US" sz="2000" b="1" dirty="0" smtClean="0"/>
              <a:t>             </a:t>
            </a:r>
            <a:r>
              <a:rPr lang="en-US" b="1" dirty="0" smtClean="0"/>
              <a:t>                               RAMTEK </a:t>
            </a:r>
            <a:r>
              <a:rPr lang="en-US" b="1" dirty="0"/>
              <a:t>– 441 </a:t>
            </a:r>
            <a:r>
              <a:rPr lang="en-US" b="1" dirty="0" smtClean="0"/>
              <a:t>106</a:t>
            </a:r>
            <a:endParaRPr lang="en-US" dirty="0"/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</a:p>
          <a:p>
            <a:pPr algn="ctr"/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DESIGN AND IMPLEMENTATION OF AN ONLINE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PAYMENT</a:t>
            </a:r>
          </a:p>
          <a:p>
            <a:pPr algn="ctr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SYSTEM USING FACE RECOGNITION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TECHNIQUE</a:t>
            </a:r>
          </a:p>
          <a:p>
            <a:r>
              <a:rPr lang="en-IN" sz="1400" b="1" i="1" dirty="0"/>
              <a:t>	</a:t>
            </a:r>
            <a:r>
              <a:rPr lang="en-IN" sz="1400" b="1" i="1" dirty="0" smtClean="0"/>
              <a:t>		</a:t>
            </a:r>
            <a:r>
              <a:rPr lang="en-IN" sz="1400" b="1" i="1" dirty="0"/>
              <a:t>	</a:t>
            </a:r>
            <a:r>
              <a:rPr lang="en-US" sz="1400" i="1" dirty="0" smtClean="0"/>
              <a:t>by</a:t>
            </a:r>
          </a:p>
          <a:p>
            <a:endParaRPr lang="en-US" sz="1400" i="1" dirty="0" smtClean="0"/>
          </a:p>
          <a:p>
            <a:r>
              <a:rPr lang="en-US" sz="1400" b="1" dirty="0"/>
              <a:t> </a:t>
            </a:r>
            <a:r>
              <a:rPr lang="en-US" sz="1400" b="1" dirty="0" smtClean="0"/>
              <a:t>			Ms</a:t>
            </a:r>
            <a:r>
              <a:rPr lang="en-US" sz="1400" b="1" dirty="0"/>
              <a:t>. </a:t>
            </a:r>
            <a:r>
              <a:rPr lang="en-US" sz="1400" b="1" dirty="0" err="1"/>
              <a:t>Samiksha</a:t>
            </a:r>
            <a:r>
              <a:rPr lang="en-US" sz="1400" b="1" dirty="0"/>
              <a:t> </a:t>
            </a:r>
            <a:r>
              <a:rPr lang="en-US" sz="1400" b="1" dirty="0" err="1"/>
              <a:t>Zade</a:t>
            </a:r>
            <a:r>
              <a:rPr lang="en-US" sz="1400" b="1" dirty="0"/>
              <a:t> (CT15007</a:t>
            </a:r>
            <a:r>
              <a:rPr lang="en-US" sz="1400" b="1" dirty="0" smtClean="0"/>
              <a:t>)</a:t>
            </a:r>
          </a:p>
          <a:p>
            <a:r>
              <a:rPr lang="en-US" sz="1400" b="1" dirty="0" smtClean="0"/>
              <a:t>			Mr</a:t>
            </a:r>
            <a:r>
              <a:rPr lang="en-US" sz="1400" b="1" dirty="0"/>
              <a:t>. Nikhil </a:t>
            </a:r>
            <a:r>
              <a:rPr lang="en-US" sz="1400" b="1" dirty="0" err="1"/>
              <a:t>Nagpure</a:t>
            </a:r>
            <a:r>
              <a:rPr lang="en-US" sz="1400" b="1" dirty="0"/>
              <a:t> (CT15043)</a:t>
            </a:r>
            <a:r>
              <a:rPr lang="en-US" sz="1600" b="1" dirty="0"/>
              <a:t> </a:t>
            </a:r>
          </a:p>
          <a:p>
            <a:r>
              <a:rPr lang="en-IN" sz="1400" dirty="0"/>
              <a:t>	</a:t>
            </a:r>
            <a:r>
              <a:rPr lang="en-IN" sz="1400" dirty="0" smtClean="0"/>
              <a:t>		</a:t>
            </a:r>
            <a:r>
              <a:rPr lang="en-US" sz="1400" b="1" dirty="0" smtClean="0"/>
              <a:t>Mr</a:t>
            </a:r>
            <a:r>
              <a:rPr lang="en-US" sz="1400" b="1" dirty="0"/>
              <a:t>. </a:t>
            </a:r>
            <a:r>
              <a:rPr lang="en-US" sz="1400" b="1" dirty="0" smtClean="0"/>
              <a:t>Rishi Kumar (CT15113)</a:t>
            </a:r>
            <a:endParaRPr lang="en-IN" sz="1400" dirty="0"/>
          </a:p>
          <a:p>
            <a:r>
              <a:rPr lang="en-US" sz="1400" b="1" dirty="0"/>
              <a:t>         			Mr. </a:t>
            </a:r>
            <a:r>
              <a:rPr lang="en-US" sz="1400" b="1" dirty="0" err="1"/>
              <a:t>Bhupender</a:t>
            </a:r>
            <a:r>
              <a:rPr lang="en-US" sz="1400" b="1" dirty="0"/>
              <a:t> </a:t>
            </a:r>
            <a:r>
              <a:rPr lang="en-US" sz="1400" b="1" dirty="0" err="1"/>
              <a:t>Yadav</a:t>
            </a:r>
            <a:r>
              <a:rPr lang="en-US" sz="1400" b="1" dirty="0"/>
              <a:t> (CT15115)</a:t>
            </a:r>
            <a:endParaRPr lang="en-IN" sz="1400" dirty="0"/>
          </a:p>
          <a:p>
            <a:r>
              <a:rPr lang="en-US" sz="1400" b="1" dirty="0"/>
              <a:t>  		              </a:t>
            </a:r>
            <a:r>
              <a:rPr lang="en-US" sz="1600" dirty="0"/>
              <a:t> </a:t>
            </a:r>
          </a:p>
          <a:p>
            <a:endParaRPr lang="en-US" sz="1600" i="1" dirty="0"/>
          </a:p>
          <a:p>
            <a:endParaRPr lang="en-US" sz="1400" i="1" dirty="0"/>
          </a:p>
          <a:p>
            <a:endParaRPr lang="en-US" sz="1400" i="1" dirty="0"/>
          </a:p>
          <a:p>
            <a:endParaRPr lang="en-US" sz="1400" i="1" dirty="0" smtClean="0"/>
          </a:p>
          <a:p>
            <a:endParaRPr lang="en-US" sz="1400" i="1" dirty="0"/>
          </a:p>
          <a:p>
            <a:endParaRPr lang="en-US" sz="1400" i="1" dirty="0" smtClean="0"/>
          </a:p>
          <a:p>
            <a:endParaRPr lang="en-US" sz="1400" i="1" dirty="0"/>
          </a:p>
          <a:p>
            <a:endParaRPr lang="en-US" sz="1400" i="1" dirty="0" smtClean="0"/>
          </a:p>
          <a:p>
            <a:endParaRPr lang="en-IN" sz="1400" i="1" dirty="0" smtClean="0"/>
          </a:p>
          <a:p>
            <a:r>
              <a:rPr lang="en-IN" sz="1400" i="1" dirty="0" smtClean="0"/>
              <a:t>  </a:t>
            </a:r>
            <a:endParaRPr lang="en-US" sz="1400" i="1" dirty="0" smtClean="0"/>
          </a:p>
          <a:p>
            <a:endParaRPr lang="en-US" sz="1400" i="1" dirty="0" smtClean="0"/>
          </a:p>
          <a:p>
            <a:r>
              <a:rPr lang="en-US" sz="1400" i="1" dirty="0"/>
              <a:t>	</a:t>
            </a:r>
            <a:r>
              <a:rPr lang="en-US" sz="1400" i="1" dirty="0" smtClean="0"/>
              <a:t>		    </a:t>
            </a:r>
          </a:p>
          <a:p>
            <a:r>
              <a:rPr lang="en-US" sz="1400" i="1" dirty="0"/>
              <a:t>	</a:t>
            </a:r>
            <a:r>
              <a:rPr lang="en-US" sz="1400" i="1" dirty="0" smtClean="0"/>
              <a:t>		       Under </a:t>
            </a:r>
            <a:r>
              <a:rPr lang="en-US" sz="1400" i="1" dirty="0"/>
              <a:t>the guidance of</a:t>
            </a:r>
            <a:endParaRPr lang="en-US" sz="1400" dirty="0"/>
          </a:p>
          <a:p>
            <a:r>
              <a:rPr lang="en-US" sz="1400" b="1" dirty="0" smtClean="0"/>
              <a:t>	</a:t>
            </a:r>
            <a:r>
              <a:rPr lang="en-US" sz="1400" b="1" dirty="0"/>
              <a:t>	</a:t>
            </a:r>
            <a:r>
              <a:rPr lang="en-US" sz="1400" b="1" dirty="0" smtClean="0"/>
              <a:t>  	           </a:t>
            </a:r>
            <a:r>
              <a:rPr lang="en-IN" sz="1400" b="1" dirty="0" err="1" smtClean="0"/>
              <a:t>Mr</a:t>
            </a:r>
            <a:r>
              <a:rPr lang="en-IN" sz="1400" b="1" dirty="0" err="1"/>
              <a:t>.</a:t>
            </a:r>
            <a:r>
              <a:rPr lang="en-IN" sz="1400" b="1" dirty="0"/>
              <a:t> K. </a:t>
            </a:r>
            <a:r>
              <a:rPr lang="en-IN" sz="1400" b="1" dirty="0" err="1"/>
              <a:t>Nagaraju</a:t>
            </a:r>
            <a:endParaRPr lang="en-US" sz="1400" b="1" dirty="0"/>
          </a:p>
          <a:p>
            <a:r>
              <a:rPr lang="en-US" sz="1400" b="1" dirty="0" smtClean="0"/>
              <a:t>		</a:t>
            </a:r>
            <a:r>
              <a:rPr lang="en-US" sz="1400" dirty="0" smtClean="0"/>
              <a:t>	            Assistant Professor</a:t>
            </a:r>
            <a:endParaRPr lang="en-US" sz="1400" dirty="0"/>
          </a:p>
          <a:p>
            <a:r>
              <a:rPr lang="en-US" sz="1400" b="1" dirty="0" smtClean="0"/>
              <a:t>			                2018-19</a:t>
            </a:r>
            <a:endParaRPr lang="en-US" sz="1400" dirty="0"/>
          </a:p>
          <a:p>
            <a:r>
              <a:rPr lang="en-US" sz="1400" b="1" dirty="0" smtClean="0"/>
              <a:t>		       DEPARTMENT </a:t>
            </a:r>
            <a:r>
              <a:rPr lang="en-US" sz="1400" b="1" dirty="0"/>
              <a:t>OF COMPUTER TECHNOLOGY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458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550" y="1240202"/>
            <a:ext cx="3620005" cy="23815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9" y="0"/>
            <a:ext cx="5447802" cy="2780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0065" y="802905"/>
            <a:ext cx="230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Haar</a:t>
            </a:r>
            <a:r>
              <a:rPr lang="en-US" sz="2400" dirty="0" smtClean="0"/>
              <a:t> Feature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40853" y="227870"/>
            <a:ext cx="345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Feature Extraction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-4192" y="3621784"/>
            <a:ext cx="92721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000" dirty="0"/>
              <a:t>Using features </a:t>
            </a:r>
            <a:r>
              <a:rPr lang="en-IN" sz="2000" dirty="0" smtClean="0"/>
              <a:t>has  </a:t>
            </a:r>
            <a:r>
              <a:rPr lang="en-IN" sz="2000" dirty="0"/>
              <a:t>benefit </a:t>
            </a:r>
            <a:r>
              <a:rPr lang="en-IN" sz="2000" dirty="0" smtClean="0"/>
              <a:t>in </a:t>
            </a:r>
            <a:r>
              <a:rPr lang="en-IN" sz="2000" dirty="0"/>
              <a:t>training data because </a:t>
            </a:r>
            <a:r>
              <a:rPr lang="en-IN" sz="2000" dirty="0" smtClean="0"/>
              <a:t>that </a:t>
            </a:r>
            <a:r>
              <a:rPr lang="en-IN" sz="2000" dirty="0"/>
              <a:t>encode critical domain knowledge</a:t>
            </a:r>
            <a:r>
              <a:rPr lang="en-IN" sz="2000" dirty="0" smtClean="0"/>
              <a:t>.</a:t>
            </a:r>
          </a:p>
          <a:p>
            <a:pPr fontAlgn="base"/>
            <a:endParaRPr lang="en-IN" sz="2000" dirty="0"/>
          </a:p>
          <a:p>
            <a:pPr fontAlgn="base"/>
            <a:r>
              <a:rPr lang="en-IN" sz="2000" dirty="0"/>
              <a:t>The way these features are used involves computation of difference between </a:t>
            </a:r>
            <a:r>
              <a:rPr lang="en-IN" sz="2000" dirty="0" smtClean="0"/>
              <a:t>the</a:t>
            </a:r>
            <a:r>
              <a:rPr lang="en-IN" sz="2000" dirty="0"/>
              <a:t> sum of intensities of the pixels in light and dark regions.</a:t>
            </a:r>
          </a:p>
          <a:p>
            <a:pPr fontAlgn="base"/>
            <a:r>
              <a:rPr lang="en-IN" sz="2000" b="1" dirty="0"/>
              <a:t>Value = </a:t>
            </a:r>
            <a:r>
              <a:rPr lang="en-IN" sz="2000" b="1" dirty="0" smtClean="0"/>
              <a:t>PB </a:t>
            </a:r>
            <a:r>
              <a:rPr lang="en-IN" sz="2000" b="1" dirty="0"/>
              <a:t>(pixels in black area) – </a:t>
            </a:r>
            <a:r>
              <a:rPr lang="en-IN" sz="2000" b="1" dirty="0" smtClean="0"/>
              <a:t>PW </a:t>
            </a:r>
            <a:r>
              <a:rPr lang="en-IN" sz="2000" b="1" dirty="0"/>
              <a:t>(pixels in white area</a:t>
            </a:r>
            <a:r>
              <a:rPr lang="en-IN" sz="2000" b="1" dirty="0" smtClean="0"/>
              <a:t>)</a:t>
            </a:r>
          </a:p>
          <a:p>
            <a:pPr fontAlgn="base"/>
            <a:endParaRPr lang="en-IN" sz="2000" dirty="0"/>
          </a:p>
          <a:p>
            <a:pPr fontAlgn="base"/>
            <a:r>
              <a:rPr lang="en-IN" sz="2000" dirty="0"/>
              <a:t>The above step is a key operation as it is repeated a number of times with regions of varying sizes and coordinates. Therefore, it certainly </a:t>
            </a:r>
            <a:r>
              <a:rPr lang="en-IN" sz="2000" dirty="0" smtClean="0"/>
              <a:t>needs to </a:t>
            </a:r>
            <a:r>
              <a:rPr lang="en-IN" sz="2000" dirty="0"/>
              <a:t>be efficient to achieve overall efficiency.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2966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00055"/>
            <a:ext cx="6098465" cy="21630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17085" y="15280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Integral Image</a:t>
            </a:r>
            <a:endParaRPr lang="en-IN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9249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400" b="1" dirty="0"/>
              <a:t>What is an Integral Image representation…?</a:t>
            </a:r>
          </a:p>
          <a:p>
            <a:pPr fontAlgn="base"/>
            <a:r>
              <a:rPr lang="en-IN" sz="2400" dirty="0"/>
              <a:t>An </a:t>
            </a:r>
            <a:r>
              <a:rPr lang="en-IN" sz="2400" b="1" dirty="0"/>
              <a:t>intermediate representation</a:t>
            </a:r>
            <a:r>
              <a:rPr lang="en-IN" sz="2400" dirty="0"/>
              <a:t> which allows us to quickly compute intensities of an area independently of the size of the region with a </a:t>
            </a:r>
            <a:r>
              <a:rPr lang="en-IN" sz="2400" b="1" dirty="0"/>
              <a:t>computational complexity of O(1) instead of O(n)</a:t>
            </a:r>
            <a:endParaRPr lang="en-IN" sz="2400" dirty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 </a:t>
            </a:r>
            <a:r>
              <a:rPr lang="en-IN" sz="2400" dirty="0"/>
              <a:t>value of the integral image at a point is the sum of all the pixels above and to the left.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 </a:t>
            </a:r>
            <a:r>
              <a:rPr lang="en-IN" sz="2400" dirty="0"/>
              <a:t>sum of the pixels within a rectangle can be computed with four array references.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03467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6416"/>
            <a:ext cx="3563888" cy="6038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9" y="332656"/>
            <a:ext cx="4968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IN" sz="2800" b="1" dirty="0" err="1" smtClean="0"/>
              <a:t>AdaBoost</a:t>
            </a:r>
            <a:endParaRPr lang="en-IN" sz="2800" b="1" dirty="0"/>
          </a:p>
          <a:p>
            <a:pPr fontAlgn="base"/>
            <a:r>
              <a:rPr lang="en-IN" dirty="0"/>
              <a:t>Adaptive Boosting </a:t>
            </a:r>
            <a:r>
              <a:rPr lang="en-IN" dirty="0" smtClean="0"/>
              <a:t>is </a:t>
            </a:r>
            <a:r>
              <a:rPr lang="en-IN" dirty="0"/>
              <a:t>a learning algorithm which is used to boost the performance of a simple classifier.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1963872"/>
            <a:ext cx="49685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dirty="0"/>
              <a:t>The training data ( a collection of positive and negative samples i.e. the images with and without a human face ) is fed into a weak classifier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After the first round of learning, the weights are normalized for the examples ( training data images ) to emphasize on those which were incorrectly classified by the previous classifier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This process is repeated until we get the required accuracy of the classifier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The final result is a strong classifier which is a linear combination of a number of weighted weak classifiers followed by a threshold.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812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12" y="783868"/>
            <a:ext cx="6382078" cy="14288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9672" y="260648"/>
            <a:ext cx="614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CASCADING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37283" y="2333685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400" b="1" dirty="0">
                <a:latin typeface="Times" pitchFamily="18" charset="0"/>
                <a:cs typeface="Times" pitchFamily="18" charset="0"/>
              </a:rPr>
              <a:t>THE ATTENTIONAL CASCADE</a:t>
            </a:r>
          </a:p>
          <a:p>
            <a:pPr fontAlgn="base"/>
            <a:r>
              <a:rPr lang="en-IN" sz="2400" dirty="0">
                <a:latin typeface="Times" pitchFamily="18" charset="0"/>
                <a:cs typeface="Times" pitchFamily="18" charset="0"/>
              </a:rPr>
              <a:t>The key insight is that </a:t>
            </a:r>
            <a:r>
              <a:rPr lang="en-IN" sz="2400" b="1" dirty="0">
                <a:latin typeface="Times" pitchFamily="18" charset="0"/>
                <a:cs typeface="Times" pitchFamily="18" charset="0"/>
              </a:rPr>
              <a:t>smaller ( and therefore more efficient ) boosted classifiers can be constructed which reject many of the negative sub-windows while detecting almost all positive instances.</a:t>
            </a:r>
            <a:endParaRPr lang="en-IN" sz="2400" dirty="0">
              <a:latin typeface="Times" pitchFamily="18" charset="0"/>
              <a:cs typeface="Times" pitchFamily="18" charset="0"/>
            </a:endParaRPr>
          </a:p>
          <a:p>
            <a:pPr fontAlgn="base"/>
            <a:r>
              <a:rPr lang="en-IN" sz="2400" dirty="0">
                <a:latin typeface="Times" pitchFamily="18" charset="0"/>
                <a:cs typeface="Times" pitchFamily="18" charset="0"/>
              </a:rPr>
              <a:t>The idea is to use simpler classifiers to reject a majority of negative sub-windows thereby focussing the attention to only the promising regions of the image.</a:t>
            </a:r>
          </a:p>
          <a:p>
            <a:pPr fontAlgn="base"/>
            <a:r>
              <a:rPr lang="en-IN" sz="2400" dirty="0">
                <a:latin typeface="Times" pitchFamily="18" charset="0"/>
                <a:cs typeface="Times" pitchFamily="18" charset="0"/>
              </a:rPr>
              <a:t>The end result is an overall efficiency due to </a:t>
            </a:r>
            <a:r>
              <a:rPr lang="en-IN" sz="2400" dirty="0" smtClean="0">
                <a:latin typeface="Times" pitchFamily="18" charset="0"/>
                <a:cs typeface="Times" pitchFamily="18" charset="0"/>
              </a:rPr>
              <a:t>the</a:t>
            </a:r>
            <a:r>
              <a:rPr lang="en-IN" sz="2400" dirty="0">
                <a:latin typeface="Times" pitchFamily="18" charset="0"/>
                <a:cs typeface="Times" pitchFamily="18" charset="0"/>
              </a:rPr>
              <a:t> </a:t>
            </a:r>
            <a:r>
              <a:rPr lang="en-IN" sz="2400" b="1" dirty="0">
                <a:latin typeface="Times" pitchFamily="18" charset="0"/>
                <a:cs typeface="Times" pitchFamily="18" charset="0"/>
              </a:rPr>
              <a:t>reduction in input sub-windows for the computationally expensive classifiers.</a:t>
            </a:r>
            <a:endParaRPr lang="en-IN" sz="2400" dirty="0">
              <a:latin typeface="Times" pitchFamily="18" charset="0"/>
              <a:cs typeface="Times" pitchFamily="18" charset="0"/>
            </a:endParaRPr>
          </a:p>
          <a:p>
            <a:endParaRPr lang="en-IN" sz="2400" dirty="0">
              <a:latin typeface="Times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920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Pattern Recognition for Vision</a:t>
            </a:r>
          </a:p>
        </p:txBody>
      </p:sp>
      <p:grpSp>
        <p:nvGrpSpPr>
          <p:cNvPr id="196611" name="Group 3"/>
          <p:cNvGrpSpPr>
            <a:grpSpLocks/>
          </p:cNvGrpSpPr>
          <p:nvPr/>
        </p:nvGrpSpPr>
        <p:grpSpPr bwMode="auto">
          <a:xfrm>
            <a:off x="2847975" y="3565525"/>
            <a:ext cx="2219325" cy="573088"/>
            <a:chOff x="1874" y="2258"/>
            <a:chExt cx="1398" cy="361"/>
          </a:xfrm>
        </p:grpSpPr>
        <p:sp>
          <p:nvSpPr>
            <p:cNvPr id="196612" name="Rectangle 4"/>
            <p:cNvSpPr>
              <a:spLocks noChangeArrowheads="1"/>
            </p:cNvSpPr>
            <p:nvPr/>
          </p:nvSpPr>
          <p:spPr bwMode="auto">
            <a:xfrm>
              <a:off x="1874" y="2258"/>
              <a:ext cx="1392" cy="361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96613" name="Text Box 5"/>
            <p:cNvSpPr txBox="1">
              <a:spLocks noChangeArrowheads="1"/>
            </p:cNvSpPr>
            <p:nvPr/>
          </p:nvSpPr>
          <p:spPr bwMode="auto">
            <a:xfrm>
              <a:off x="1937" y="2321"/>
              <a:ext cx="133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711" tIns="40855" rIns="81711" bIns="40855">
              <a:spAutoFit/>
            </a:bodyPr>
            <a:lstStyle>
              <a:lvl1pPr defTabSz="8175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07988" defTabSz="8175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17563" defTabSz="8175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25550" defTabSz="8175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33538" defTabSz="8175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smtClean="0">
                  <a:solidFill>
                    <a:srgbClr val="000000"/>
                  </a:solidFill>
                  <a:latin typeface="Arial" pitchFamily="34" charset="0"/>
                </a:rPr>
                <a:t>Feature Extraction</a:t>
              </a:r>
            </a:p>
          </p:txBody>
        </p:sp>
      </p:grp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4592638" y="5040313"/>
            <a:ext cx="2436812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Search for faces at</a:t>
            </a:r>
          </a:p>
          <a:p>
            <a:pPr defTabSz="762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different resolutions and locations</a:t>
            </a:r>
          </a:p>
        </p:txBody>
      </p:sp>
      <p:grpSp>
        <p:nvGrpSpPr>
          <p:cNvPr id="196615" name="Group 7"/>
          <p:cNvGrpSpPr>
            <a:grpSpLocks/>
          </p:cNvGrpSpPr>
          <p:nvPr/>
        </p:nvGrpSpPr>
        <p:grpSpPr bwMode="auto">
          <a:xfrm>
            <a:off x="4244975" y="3152775"/>
            <a:ext cx="4022725" cy="363538"/>
            <a:chOff x="2674" y="1986"/>
            <a:chExt cx="2534" cy="229"/>
          </a:xfrm>
        </p:grpSpPr>
        <p:sp>
          <p:nvSpPr>
            <p:cNvPr id="196616" name="AutoShape 8"/>
            <p:cNvSpPr>
              <a:spLocks noChangeArrowheads="1"/>
            </p:cNvSpPr>
            <p:nvPr/>
          </p:nvSpPr>
          <p:spPr bwMode="auto">
            <a:xfrm rot="-2525743">
              <a:off x="2674" y="2005"/>
              <a:ext cx="262" cy="210"/>
            </a:xfrm>
            <a:prstGeom prst="rightArrow">
              <a:avLst>
                <a:gd name="adj1" fmla="val 50000"/>
                <a:gd name="adj2" fmla="val 31190"/>
              </a:avLst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96617" name="Rectangle 9"/>
            <p:cNvSpPr>
              <a:spLocks noChangeArrowheads="1"/>
            </p:cNvSpPr>
            <p:nvPr/>
          </p:nvSpPr>
          <p:spPr bwMode="auto">
            <a:xfrm>
              <a:off x="3029" y="1986"/>
              <a:ext cx="217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srgbClr val="000000"/>
                  </a:solidFill>
                  <a:latin typeface="Arial" pitchFamily="34" charset="0"/>
                </a:rPr>
                <a:t>Feature vector (</a:t>
              </a:r>
              <a:r>
                <a:rPr lang="en-US" i="1" smtClean="0">
                  <a:solidFill>
                    <a:srgbClr val="000000"/>
                  </a:solidFill>
                  <a:latin typeface="Arial" pitchFamily="34" charset="0"/>
                </a:rPr>
                <a:t>x</a:t>
              </a:r>
              <a:r>
                <a:rPr lang="en-US" baseline="-25000" smtClean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r>
                <a:rPr lang="en-US" smtClean="0">
                  <a:solidFill>
                    <a:srgbClr val="000000"/>
                  </a:solidFill>
                  <a:latin typeface="Arial" pitchFamily="34" charset="0"/>
                </a:rPr>
                <a:t>, </a:t>
              </a:r>
              <a:r>
                <a:rPr lang="en-US" i="1" smtClean="0">
                  <a:solidFill>
                    <a:srgbClr val="000000"/>
                  </a:solidFill>
                  <a:latin typeface="Arial" pitchFamily="34" charset="0"/>
                </a:rPr>
                <a:t>x</a:t>
              </a:r>
              <a:r>
                <a:rPr lang="en-US" baseline="-25000" smtClean="0">
                  <a:solidFill>
                    <a:srgbClr val="000000"/>
                  </a:solidFill>
                  <a:latin typeface="Arial" pitchFamily="34" charset="0"/>
                </a:rPr>
                <a:t>2 </a:t>
              </a:r>
              <a:r>
                <a:rPr lang="en-US" smtClean="0">
                  <a:solidFill>
                    <a:srgbClr val="000000"/>
                  </a:solidFill>
                  <a:latin typeface="Arial" pitchFamily="34" charset="0"/>
                </a:rPr>
                <a:t>,…, </a:t>
              </a:r>
              <a:r>
                <a:rPr lang="en-US" i="1" smtClean="0">
                  <a:solidFill>
                    <a:srgbClr val="000000"/>
                  </a:solidFill>
                  <a:latin typeface="Arial" pitchFamily="34" charset="0"/>
                </a:rPr>
                <a:t>x</a:t>
              </a:r>
              <a:r>
                <a:rPr lang="en-US" baseline="-25000" smtClean="0">
                  <a:solidFill>
                    <a:srgbClr val="000000"/>
                  </a:solidFill>
                  <a:latin typeface="Arial" pitchFamily="34" charset="0"/>
                </a:rPr>
                <a:t>n</a:t>
              </a:r>
              <a:r>
                <a:rPr lang="en-US" smtClean="0">
                  <a:solidFill>
                    <a:srgbClr val="000000"/>
                  </a:solidFill>
                  <a:latin typeface="Arial" pitchFamily="34" charset="0"/>
                </a:rPr>
                <a:t>)</a:t>
              </a:r>
            </a:p>
          </p:txBody>
        </p:sp>
      </p:grpSp>
      <p:grpSp>
        <p:nvGrpSpPr>
          <p:cNvPr id="196618" name="Group 10"/>
          <p:cNvGrpSpPr>
            <a:grpSpLocks/>
          </p:cNvGrpSpPr>
          <p:nvPr/>
        </p:nvGrpSpPr>
        <p:grpSpPr bwMode="auto">
          <a:xfrm>
            <a:off x="3692525" y="2490788"/>
            <a:ext cx="2209800" cy="573087"/>
            <a:chOff x="2374" y="1399"/>
            <a:chExt cx="1392" cy="361"/>
          </a:xfrm>
        </p:grpSpPr>
        <p:sp>
          <p:nvSpPr>
            <p:cNvPr id="196619" name="Rectangle 11"/>
            <p:cNvSpPr>
              <a:spLocks noChangeArrowheads="1"/>
            </p:cNvSpPr>
            <p:nvPr/>
          </p:nvSpPr>
          <p:spPr bwMode="auto">
            <a:xfrm>
              <a:off x="2374" y="1399"/>
              <a:ext cx="1392" cy="361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96620" name="Text Box 12"/>
            <p:cNvSpPr txBox="1">
              <a:spLocks noChangeArrowheads="1"/>
            </p:cNvSpPr>
            <p:nvPr/>
          </p:nvSpPr>
          <p:spPr bwMode="auto">
            <a:xfrm>
              <a:off x="2680" y="1462"/>
              <a:ext cx="730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711" tIns="40855" rIns="81711" bIns="40855">
              <a:spAutoFit/>
            </a:bodyPr>
            <a:lstStyle>
              <a:lvl1pPr defTabSz="8175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07988" defTabSz="8175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17563" defTabSz="8175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25550" defTabSz="8175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33538" defTabSz="8175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090738" defTabSz="8175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47938" defTabSz="8175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05138" defTabSz="8175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62338" defTabSz="8175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smtClean="0">
                  <a:solidFill>
                    <a:srgbClr val="000000"/>
                  </a:solidFill>
                  <a:latin typeface="Arial" pitchFamily="34" charset="0"/>
                </a:rPr>
                <a:t>Classifier</a:t>
              </a:r>
            </a:p>
          </p:txBody>
        </p:sp>
      </p:grpSp>
      <p:grpSp>
        <p:nvGrpSpPr>
          <p:cNvPr id="196621" name="Group 13"/>
          <p:cNvGrpSpPr>
            <a:grpSpLocks/>
          </p:cNvGrpSpPr>
          <p:nvPr/>
        </p:nvGrpSpPr>
        <p:grpSpPr bwMode="auto">
          <a:xfrm>
            <a:off x="527050" y="1173163"/>
            <a:ext cx="3608388" cy="3324225"/>
            <a:chOff x="356" y="627"/>
            <a:chExt cx="2273" cy="2094"/>
          </a:xfrm>
        </p:grpSpPr>
        <p:sp>
          <p:nvSpPr>
            <p:cNvPr id="196622" name="Rectangle 14"/>
            <p:cNvSpPr>
              <a:spLocks noChangeArrowheads="1"/>
            </p:cNvSpPr>
            <p:nvPr/>
          </p:nvSpPr>
          <p:spPr bwMode="auto">
            <a:xfrm>
              <a:off x="1569" y="1123"/>
              <a:ext cx="1060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srgbClr val="000000"/>
                  </a:solidFill>
                  <a:latin typeface="Arial" pitchFamily="34" charset="0"/>
                </a:rPr>
                <a:t>Off-line training</a:t>
              </a:r>
            </a:p>
          </p:txBody>
        </p:sp>
        <p:grpSp>
          <p:nvGrpSpPr>
            <p:cNvPr id="196623" name="Group 15"/>
            <p:cNvGrpSpPr>
              <a:grpSpLocks/>
            </p:cNvGrpSpPr>
            <p:nvPr/>
          </p:nvGrpSpPr>
          <p:grpSpPr bwMode="auto">
            <a:xfrm>
              <a:off x="356" y="627"/>
              <a:ext cx="1924" cy="2094"/>
              <a:chOff x="356" y="645"/>
              <a:chExt cx="1924" cy="2094"/>
            </a:xfrm>
          </p:grpSpPr>
          <p:pic>
            <p:nvPicPr>
              <p:cNvPr id="196624" name="Picture 1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" y="1296"/>
                <a:ext cx="366" cy="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6625" name="Picture 1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" y="910"/>
                <a:ext cx="360" cy="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6626" name="Picture 1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" y="1302"/>
                <a:ext cx="360" cy="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6627" name="Picture 1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1" y="922"/>
                <a:ext cx="360" cy="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96628" name="Group 20"/>
              <p:cNvGrpSpPr>
                <a:grpSpLocks/>
              </p:cNvGrpSpPr>
              <p:nvPr/>
            </p:nvGrpSpPr>
            <p:grpSpPr bwMode="auto">
              <a:xfrm>
                <a:off x="636" y="1758"/>
                <a:ext cx="783" cy="737"/>
                <a:chOff x="1069" y="2112"/>
                <a:chExt cx="947" cy="956"/>
              </a:xfrm>
            </p:grpSpPr>
            <p:pic>
              <p:nvPicPr>
                <p:cNvPr id="196629" name="Picture 21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9" y="2112"/>
                  <a:ext cx="446" cy="44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96630" name="Picture 22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6" y="2118"/>
                  <a:ext cx="446" cy="44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96631" name="Picture 2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74" y="2618"/>
                  <a:ext cx="446" cy="44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96632" name="Picture 24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70" y="2622"/>
                  <a:ext cx="446" cy="44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96633" name="Rectangle 25"/>
              <p:cNvSpPr>
                <a:spLocks noChangeArrowheads="1"/>
              </p:cNvSpPr>
              <p:nvPr/>
            </p:nvSpPr>
            <p:spPr bwMode="auto">
              <a:xfrm>
                <a:off x="554" y="645"/>
                <a:ext cx="100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smtClean="0">
                    <a:solidFill>
                      <a:srgbClr val="000000"/>
                    </a:solidFill>
                    <a:latin typeface="Arial" pitchFamily="34" charset="0"/>
                  </a:rPr>
                  <a:t>Face examples</a:t>
                </a:r>
                <a:endParaRPr lang="en-US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96634" name="Rectangle 26"/>
              <p:cNvSpPr>
                <a:spLocks noChangeArrowheads="1"/>
              </p:cNvSpPr>
              <p:nvPr/>
            </p:nvSpPr>
            <p:spPr bwMode="auto">
              <a:xfrm>
                <a:off x="356" y="2529"/>
                <a:ext cx="1314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smtClean="0">
                    <a:solidFill>
                      <a:srgbClr val="000000"/>
                    </a:solidFill>
                    <a:latin typeface="Arial" pitchFamily="34" charset="0"/>
                  </a:rPr>
                  <a:t>Non-face examples</a:t>
                </a:r>
              </a:p>
            </p:txBody>
          </p:sp>
          <p:sp>
            <p:nvSpPr>
              <p:cNvPr id="196635" name="AutoShape 27"/>
              <p:cNvSpPr>
                <a:spLocks noChangeArrowheads="1"/>
              </p:cNvSpPr>
              <p:nvPr/>
            </p:nvSpPr>
            <p:spPr bwMode="auto">
              <a:xfrm>
                <a:off x="1518" y="1530"/>
                <a:ext cx="762" cy="228"/>
              </a:xfrm>
              <a:prstGeom prst="rightArrow">
                <a:avLst>
                  <a:gd name="adj1" fmla="val 50000"/>
                  <a:gd name="adj2" fmla="val 83553"/>
                </a:avLst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</p:grpSp>
      </p:grpSp>
      <p:pic>
        <p:nvPicPr>
          <p:cNvPr id="196636" name="Picture 2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4598988"/>
            <a:ext cx="2301875" cy="1490662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6637" name="Group 29"/>
          <p:cNvGrpSpPr>
            <a:grpSpLocks/>
          </p:cNvGrpSpPr>
          <p:nvPr/>
        </p:nvGrpSpPr>
        <p:grpSpPr bwMode="auto">
          <a:xfrm>
            <a:off x="2076450" y="4598988"/>
            <a:ext cx="935038" cy="627062"/>
            <a:chOff x="1392" y="3360"/>
            <a:chExt cx="624" cy="432"/>
          </a:xfrm>
        </p:grpSpPr>
        <p:sp>
          <p:nvSpPr>
            <p:cNvPr id="196638" name="Rectangle 30"/>
            <p:cNvSpPr>
              <a:spLocks noChangeArrowheads="1"/>
            </p:cNvSpPr>
            <p:nvPr/>
          </p:nvSpPr>
          <p:spPr bwMode="auto">
            <a:xfrm>
              <a:off x="1392" y="3360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96639" name="Line 31"/>
            <p:cNvSpPr>
              <a:spLocks noChangeShapeType="1"/>
            </p:cNvSpPr>
            <p:nvPr/>
          </p:nvSpPr>
          <p:spPr bwMode="auto">
            <a:xfrm>
              <a:off x="1440" y="3408"/>
              <a:ext cx="57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96640" name="Line 32"/>
            <p:cNvSpPr>
              <a:spLocks noChangeShapeType="1"/>
            </p:cNvSpPr>
            <p:nvPr/>
          </p:nvSpPr>
          <p:spPr bwMode="auto">
            <a:xfrm>
              <a:off x="1440" y="3408"/>
              <a:ext cx="0" cy="38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pic>
        <p:nvPicPr>
          <p:cNvPr id="196641" name="Picture 3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5086350"/>
            <a:ext cx="1725613" cy="11144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6642" name="Group 34"/>
          <p:cNvGrpSpPr>
            <a:grpSpLocks/>
          </p:cNvGrpSpPr>
          <p:nvPr/>
        </p:nvGrpSpPr>
        <p:grpSpPr bwMode="auto">
          <a:xfrm>
            <a:off x="1787525" y="5086350"/>
            <a:ext cx="936625" cy="628650"/>
            <a:chOff x="1488" y="3456"/>
            <a:chExt cx="624" cy="432"/>
          </a:xfrm>
        </p:grpSpPr>
        <p:sp>
          <p:nvSpPr>
            <p:cNvPr id="196643" name="Rectangle 35"/>
            <p:cNvSpPr>
              <a:spLocks noChangeArrowheads="1"/>
            </p:cNvSpPr>
            <p:nvPr/>
          </p:nvSpPr>
          <p:spPr bwMode="auto">
            <a:xfrm>
              <a:off x="1488" y="3456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96644" name="Line 36"/>
            <p:cNvSpPr>
              <a:spLocks noChangeShapeType="1"/>
            </p:cNvSpPr>
            <p:nvPr/>
          </p:nvSpPr>
          <p:spPr bwMode="auto">
            <a:xfrm>
              <a:off x="1536" y="3504"/>
              <a:ext cx="57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96645" name="Line 37"/>
            <p:cNvSpPr>
              <a:spLocks noChangeShapeType="1"/>
            </p:cNvSpPr>
            <p:nvPr/>
          </p:nvSpPr>
          <p:spPr bwMode="auto">
            <a:xfrm>
              <a:off x="1536" y="3504"/>
              <a:ext cx="0" cy="38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pic>
        <p:nvPicPr>
          <p:cNvPr id="196646" name="Picture 3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5575300"/>
            <a:ext cx="1152525" cy="7461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6647" name="Group 39"/>
          <p:cNvGrpSpPr>
            <a:grpSpLocks/>
          </p:cNvGrpSpPr>
          <p:nvPr/>
        </p:nvGrpSpPr>
        <p:grpSpPr bwMode="auto">
          <a:xfrm>
            <a:off x="1500188" y="5575300"/>
            <a:ext cx="936625" cy="627063"/>
            <a:chOff x="1392" y="3360"/>
            <a:chExt cx="624" cy="432"/>
          </a:xfrm>
        </p:grpSpPr>
        <p:sp>
          <p:nvSpPr>
            <p:cNvPr id="196648" name="Rectangle 40"/>
            <p:cNvSpPr>
              <a:spLocks noChangeArrowheads="1"/>
            </p:cNvSpPr>
            <p:nvPr/>
          </p:nvSpPr>
          <p:spPr bwMode="auto">
            <a:xfrm>
              <a:off x="1392" y="3360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96649" name="Line 41"/>
            <p:cNvSpPr>
              <a:spLocks noChangeShapeType="1"/>
            </p:cNvSpPr>
            <p:nvPr/>
          </p:nvSpPr>
          <p:spPr bwMode="auto">
            <a:xfrm>
              <a:off x="1440" y="3408"/>
              <a:ext cx="57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96650" name="Line 42"/>
            <p:cNvSpPr>
              <a:spLocks noChangeShapeType="1"/>
            </p:cNvSpPr>
            <p:nvPr/>
          </p:nvSpPr>
          <p:spPr bwMode="auto">
            <a:xfrm>
              <a:off x="1440" y="3408"/>
              <a:ext cx="0" cy="38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196651" name="Group 43"/>
          <p:cNvGrpSpPr>
            <a:grpSpLocks/>
          </p:cNvGrpSpPr>
          <p:nvPr/>
        </p:nvGrpSpPr>
        <p:grpSpPr bwMode="auto">
          <a:xfrm>
            <a:off x="3486150" y="4129088"/>
            <a:ext cx="2595563" cy="517525"/>
            <a:chOff x="2196" y="2601"/>
            <a:chExt cx="1635" cy="326"/>
          </a:xfrm>
        </p:grpSpPr>
        <p:grpSp>
          <p:nvGrpSpPr>
            <p:cNvPr id="196652" name="Group 44"/>
            <p:cNvGrpSpPr>
              <a:grpSpLocks/>
            </p:cNvGrpSpPr>
            <p:nvPr/>
          </p:nvGrpSpPr>
          <p:grpSpPr bwMode="auto">
            <a:xfrm>
              <a:off x="2196" y="2635"/>
              <a:ext cx="1340" cy="240"/>
              <a:chOff x="2196" y="2635"/>
              <a:chExt cx="1340" cy="240"/>
            </a:xfrm>
          </p:grpSpPr>
          <p:sp>
            <p:nvSpPr>
              <p:cNvPr id="196653" name="AutoShape 45"/>
              <p:cNvSpPr>
                <a:spLocks noChangeArrowheads="1"/>
              </p:cNvSpPr>
              <p:nvPr/>
            </p:nvSpPr>
            <p:spPr bwMode="auto">
              <a:xfrm rot="-2525743">
                <a:off x="2196" y="2673"/>
                <a:ext cx="230" cy="202"/>
              </a:xfrm>
              <a:prstGeom prst="rightArrow">
                <a:avLst>
                  <a:gd name="adj1" fmla="val 50000"/>
                  <a:gd name="adj2" fmla="val 28465"/>
                </a:avLst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96654" name="Rectangle 46"/>
              <p:cNvSpPr>
                <a:spLocks noChangeArrowheads="1"/>
              </p:cNvSpPr>
              <p:nvPr/>
            </p:nvSpPr>
            <p:spPr bwMode="auto">
              <a:xfrm>
                <a:off x="2582" y="2635"/>
                <a:ext cx="954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mtClean="0">
                    <a:solidFill>
                      <a:srgbClr val="000000"/>
                    </a:solidFill>
                    <a:latin typeface="Arial" pitchFamily="34" charset="0"/>
                  </a:rPr>
                  <a:t>Pixel pattern</a:t>
                </a:r>
              </a:p>
            </p:txBody>
          </p:sp>
        </p:grpSp>
        <p:pic>
          <p:nvPicPr>
            <p:cNvPr id="196655" name="Picture 4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" y="2601"/>
              <a:ext cx="32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6656" name="Group 48"/>
          <p:cNvGrpSpPr>
            <a:grpSpLocks/>
          </p:cNvGrpSpPr>
          <p:nvPr/>
        </p:nvGrpSpPr>
        <p:grpSpPr bwMode="auto">
          <a:xfrm>
            <a:off x="4800600" y="1073150"/>
            <a:ext cx="3462338" cy="1377950"/>
            <a:chOff x="3024" y="676"/>
            <a:chExt cx="2181" cy="868"/>
          </a:xfrm>
        </p:grpSpPr>
        <p:sp>
          <p:nvSpPr>
            <p:cNvPr id="196657" name="AutoShape 49"/>
            <p:cNvSpPr>
              <a:spLocks noChangeArrowheads="1"/>
            </p:cNvSpPr>
            <p:nvPr/>
          </p:nvSpPr>
          <p:spPr bwMode="auto">
            <a:xfrm rot="-2525743">
              <a:off x="3194" y="1351"/>
              <a:ext cx="231" cy="193"/>
            </a:xfrm>
            <a:prstGeom prst="rightArrow">
              <a:avLst>
                <a:gd name="adj1" fmla="val 50000"/>
                <a:gd name="adj2" fmla="val 29922"/>
              </a:avLst>
            </a:prstGeom>
            <a:solidFill>
              <a:srgbClr val="0000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grpSp>
          <p:nvGrpSpPr>
            <p:cNvPr id="196658" name="Group 50"/>
            <p:cNvGrpSpPr>
              <a:grpSpLocks/>
            </p:cNvGrpSpPr>
            <p:nvPr/>
          </p:nvGrpSpPr>
          <p:grpSpPr bwMode="auto">
            <a:xfrm>
              <a:off x="3024" y="676"/>
              <a:ext cx="2181" cy="658"/>
              <a:chOff x="3024" y="676"/>
              <a:chExt cx="2181" cy="658"/>
            </a:xfrm>
          </p:grpSpPr>
          <p:sp>
            <p:nvSpPr>
              <p:cNvPr id="196659" name="Rectangle 51"/>
              <p:cNvSpPr>
                <a:spLocks noChangeArrowheads="1"/>
              </p:cNvSpPr>
              <p:nvPr/>
            </p:nvSpPr>
            <p:spPr bwMode="auto">
              <a:xfrm>
                <a:off x="4175" y="743"/>
                <a:ext cx="1030" cy="42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mtClean="0">
                    <a:solidFill>
                      <a:srgbClr val="000000"/>
                    </a:solidFill>
                    <a:latin typeface="Arial" pitchFamily="34" charset="0"/>
                  </a:rPr>
                  <a:t>Classification Result</a:t>
                </a:r>
              </a:p>
            </p:txBody>
          </p:sp>
          <p:grpSp>
            <p:nvGrpSpPr>
              <p:cNvPr id="196660" name="Group 52"/>
              <p:cNvGrpSpPr>
                <a:grpSpLocks/>
              </p:cNvGrpSpPr>
              <p:nvPr/>
            </p:nvGrpSpPr>
            <p:grpSpPr bwMode="auto">
              <a:xfrm>
                <a:off x="3024" y="676"/>
                <a:ext cx="984" cy="658"/>
                <a:chOff x="1384" y="772"/>
                <a:chExt cx="984" cy="658"/>
              </a:xfrm>
            </p:grpSpPr>
            <p:pic>
              <p:nvPicPr>
                <p:cNvPr id="196661" name="Picture 53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4" y="772"/>
                  <a:ext cx="984" cy="6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96662" name="Rectangle 54"/>
                <p:cNvSpPr>
                  <a:spLocks noChangeArrowheads="1"/>
                </p:cNvSpPr>
                <p:nvPr/>
              </p:nvSpPr>
              <p:spPr bwMode="auto">
                <a:xfrm>
                  <a:off x="2050" y="1031"/>
                  <a:ext cx="148" cy="151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</p:txBody>
            </p:sp>
            <p:sp>
              <p:nvSpPr>
                <p:cNvPr id="196663" name="Rectangle 55"/>
                <p:cNvSpPr>
                  <a:spLocks noChangeArrowheads="1"/>
                </p:cNvSpPr>
                <p:nvPr/>
              </p:nvSpPr>
              <p:spPr bwMode="auto">
                <a:xfrm>
                  <a:off x="1778" y="821"/>
                  <a:ext cx="148" cy="151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</p:txBody>
            </p:sp>
            <p:sp>
              <p:nvSpPr>
                <p:cNvPr id="196664" name="Rectangle 56"/>
                <p:cNvSpPr>
                  <a:spLocks noChangeArrowheads="1"/>
                </p:cNvSpPr>
                <p:nvPr/>
              </p:nvSpPr>
              <p:spPr bwMode="auto">
                <a:xfrm>
                  <a:off x="1671" y="1015"/>
                  <a:ext cx="148" cy="151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</p:txBody>
            </p:sp>
            <p:sp>
              <p:nvSpPr>
                <p:cNvPr id="196665" name="Rectangle 57"/>
                <p:cNvSpPr>
                  <a:spLocks noChangeArrowheads="1"/>
                </p:cNvSpPr>
                <p:nvPr/>
              </p:nvSpPr>
              <p:spPr bwMode="auto">
                <a:xfrm>
                  <a:off x="1523" y="941"/>
                  <a:ext cx="148" cy="151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</p:txBody>
            </p:sp>
            <p:sp>
              <p:nvSpPr>
                <p:cNvPr id="196666" name="Rectangle 58"/>
                <p:cNvSpPr>
                  <a:spLocks noChangeArrowheads="1"/>
                </p:cNvSpPr>
                <p:nvPr/>
              </p:nvSpPr>
              <p:spPr bwMode="auto">
                <a:xfrm>
                  <a:off x="1926" y="1015"/>
                  <a:ext cx="148" cy="151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</p:txBody>
            </p:sp>
          </p:grpSp>
        </p:grpSp>
      </p:grpSp>
      <p:sp>
        <p:nvSpPr>
          <p:cNvPr id="196668" name="Rectangle 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 Detection – basic scheme</a:t>
            </a:r>
          </a:p>
        </p:txBody>
      </p:sp>
    </p:spTree>
    <p:extLst>
      <p:ext uri="{BB962C8B-B14F-4D97-AF65-F5344CB8AC3E}">
        <p14:creationId xmlns:p14="http://schemas.microsoft.com/office/powerpoint/2010/main" val="490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AdaBoost-based Methods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990600"/>
            <a:ext cx="7848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u="sng" dirty="0" err="1" smtClean="0"/>
              <a:t>Haar</a:t>
            </a:r>
            <a:r>
              <a:rPr lang="en-US" sz="1600" u="sng" dirty="0" smtClean="0"/>
              <a:t>-like features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Viola and Jones propose four basic types of scalar features for face detection as shown in figure. Such a block feature is located in a </a:t>
            </a:r>
            <a:r>
              <a:rPr lang="en-US" sz="1600" dirty="0" err="1" smtClean="0"/>
              <a:t>subregion</a:t>
            </a:r>
            <a:r>
              <a:rPr lang="en-US" sz="1600" dirty="0" smtClean="0"/>
              <a:t> of a </a:t>
            </a:r>
            <a:r>
              <a:rPr lang="en-US" sz="1600" dirty="0" err="1" smtClean="0"/>
              <a:t>subwindow</a:t>
            </a:r>
            <a:r>
              <a:rPr lang="en-US" sz="1600" dirty="0" smtClean="0"/>
              <a:t> and varies in shape (aspect ratio), size and location inside the </a:t>
            </a:r>
            <a:r>
              <a:rPr lang="en-US" sz="1600" dirty="0" err="1" smtClean="0"/>
              <a:t>subwindow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For a </a:t>
            </a:r>
            <a:r>
              <a:rPr lang="en-US" sz="1600" dirty="0" err="1" smtClean="0"/>
              <a:t>subwindow</a:t>
            </a:r>
            <a:r>
              <a:rPr lang="en-US" sz="1600" dirty="0" smtClean="0"/>
              <a:t> of size 20 × 20, there can be tens of thousands of such features for varying shapes, sizes and locations. Feature </a:t>
            </a:r>
            <a:r>
              <a:rPr lang="en-US" sz="1600" i="1" dirty="0" smtClean="0"/>
              <a:t>k</a:t>
            </a:r>
            <a:r>
              <a:rPr lang="en-US" sz="1600" dirty="0" smtClean="0"/>
              <a:t>, taking a scalar value </a:t>
            </a:r>
            <a:r>
              <a:rPr lang="en-US" sz="1600" dirty="0" err="1" smtClean="0"/>
              <a:t>z</a:t>
            </a:r>
            <a:r>
              <a:rPr lang="en-US" sz="1600" baseline="-25000" dirty="0" err="1" smtClean="0"/>
              <a:t>k</a:t>
            </a:r>
            <a:r>
              <a:rPr lang="en-US" sz="1600" dirty="0" smtClean="0"/>
              <a:t>(x) </a:t>
            </a:r>
            <a:r>
              <a:rPr lang="ru-RU" sz="1600" dirty="0" smtClean="0"/>
              <a:t>Є</a:t>
            </a:r>
            <a:r>
              <a:rPr lang="en-US" sz="1600" dirty="0" smtClean="0"/>
              <a:t> R, can be considered a transform from the n-dimensional space to the real line. These scalar numbers form an </a:t>
            </a:r>
            <a:r>
              <a:rPr lang="en-US" sz="1600" dirty="0" err="1" smtClean="0"/>
              <a:t>overcomplete</a:t>
            </a:r>
            <a:r>
              <a:rPr lang="en-US" sz="1600" dirty="0" smtClean="0"/>
              <a:t> feature set for the intrinsically low- dimensional face pattern.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Recently, extended sets of such features have been proposed for dealing with out-of-plan head rotation and for in-plane head rotation.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/>
              <a:t>These </a:t>
            </a:r>
            <a:r>
              <a:rPr lang="en-US" sz="1600" dirty="0" err="1" smtClean="0"/>
              <a:t>Haar</a:t>
            </a:r>
            <a:r>
              <a:rPr lang="en-US" sz="1600" dirty="0" smtClean="0"/>
              <a:t>-like features are interesting for two reasons: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sz="1600" dirty="0" smtClean="0"/>
              <a:t>powerful face/</a:t>
            </a:r>
            <a:r>
              <a:rPr lang="en-US" sz="1600" dirty="0" err="1" smtClean="0"/>
              <a:t>nonface</a:t>
            </a:r>
            <a:r>
              <a:rPr lang="en-US" sz="1600" dirty="0" smtClean="0"/>
              <a:t> classifiers can be constructed based on these features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sz="1600" dirty="0" smtClean="0"/>
              <a:t>they can be computed efficiently using the summed-area table or integral image technique.</a:t>
            </a:r>
          </a:p>
        </p:txBody>
      </p:sp>
      <p:pic>
        <p:nvPicPr>
          <p:cNvPr id="39941" name="Picture 4" descr="Picture 00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4868863"/>
            <a:ext cx="2257425" cy="1989137"/>
          </a:xfrm>
          <a:noFill/>
        </p:spPr>
      </p:pic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990600" y="5486400"/>
            <a:ext cx="4038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i="1" dirty="0" smtClean="0">
                <a:solidFill>
                  <a:srgbClr val="000000"/>
                </a:solidFill>
              </a:rPr>
              <a:t>Four types of rectangular </a:t>
            </a:r>
            <a:r>
              <a:rPr lang="en-US" sz="1400" i="1" dirty="0" err="1" smtClean="0">
                <a:solidFill>
                  <a:srgbClr val="000000"/>
                </a:solidFill>
              </a:rPr>
              <a:t>Haar</a:t>
            </a:r>
            <a:r>
              <a:rPr lang="en-US" sz="1400" i="1" dirty="0" smtClean="0">
                <a:solidFill>
                  <a:srgbClr val="000000"/>
                </a:solidFill>
              </a:rPr>
              <a:t> wavelet-like features. A feature is a scalar calculated by summing up the pixels in the white region and subtracting those in the dark region.</a:t>
            </a:r>
          </a:p>
        </p:txBody>
      </p:sp>
    </p:spTree>
    <p:extLst>
      <p:ext uri="{BB962C8B-B14F-4D97-AF65-F5344CB8AC3E}">
        <p14:creationId xmlns:p14="http://schemas.microsoft.com/office/powerpoint/2010/main" val="11047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/>
              <a:t>Face detection and recognition</a:t>
            </a:r>
          </a:p>
        </p:txBody>
      </p:sp>
      <p:sp>
        <p:nvSpPr>
          <p:cNvPr id="1346565" name="AutoShape 5"/>
          <p:cNvSpPr>
            <a:spLocks noChangeArrowheads="1"/>
          </p:cNvSpPr>
          <p:nvPr/>
        </p:nvSpPr>
        <p:spPr bwMode="auto">
          <a:xfrm>
            <a:off x="3810000" y="3276600"/>
            <a:ext cx="1295400" cy="838200"/>
          </a:xfrm>
          <a:prstGeom prst="rightArrow">
            <a:avLst>
              <a:gd name="adj1" fmla="val 50000"/>
              <a:gd name="adj2" fmla="val 38636"/>
            </a:avLst>
          </a:prstGeom>
          <a:solidFill>
            <a:srgbClr val="FF99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0">
                <a:latin typeface="Arial" charset="0"/>
                <a:cs typeface="Arial" charset="0"/>
              </a:rPr>
              <a:t>Detection</a:t>
            </a:r>
          </a:p>
        </p:txBody>
      </p:sp>
      <p:sp>
        <p:nvSpPr>
          <p:cNvPr id="1346569" name="AutoShape 9"/>
          <p:cNvSpPr>
            <a:spLocks noChangeArrowheads="1"/>
          </p:cNvSpPr>
          <p:nvPr/>
        </p:nvSpPr>
        <p:spPr bwMode="auto">
          <a:xfrm>
            <a:off x="6324600" y="3276600"/>
            <a:ext cx="1447800" cy="838200"/>
          </a:xfrm>
          <a:prstGeom prst="rightArrow">
            <a:avLst>
              <a:gd name="adj1" fmla="val 50000"/>
              <a:gd name="adj2" fmla="val 43182"/>
            </a:avLst>
          </a:prstGeom>
          <a:solidFill>
            <a:srgbClr val="FF99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0">
                <a:latin typeface="Arial" charset="0"/>
                <a:cs typeface="Arial" charset="0"/>
              </a:rPr>
              <a:t>Recognition</a:t>
            </a:r>
          </a:p>
        </p:txBody>
      </p:sp>
      <p:pic>
        <p:nvPicPr>
          <p:cNvPr id="8" name="Picture 101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" y="6741364"/>
            <a:ext cx="8784975" cy="14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" y="2132856"/>
            <a:ext cx="3803915" cy="28529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27" y="3087255"/>
            <a:ext cx="1151273" cy="12168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72400" y="3480585"/>
            <a:ext cx="118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NIKHIL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954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6565" grpId="0" animBg="1"/>
      <p:bldP spid="13465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74882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0" smtClean="0">
                <a:solidFill>
                  <a:srgbClr val="280049"/>
                </a:solidFill>
              </a:rPr>
              <a:t>Basic LBP operator</a:t>
            </a:r>
          </a:p>
        </p:txBody>
      </p:sp>
      <p:pic>
        <p:nvPicPr>
          <p:cNvPr id="12292" name="Picture 5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060575"/>
            <a:ext cx="8270875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682625" y="4149725"/>
            <a:ext cx="84613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 smtClean="0">
                <a:solidFill>
                  <a:srgbClr val="280049"/>
                </a:solidFill>
              </a:rPr>
              <a:t>The LBP operator was originally designed for texture description. The operator assigns a label to every pixel of an image by </a:t>
            </a:r>
            <a:r>
              <a:rPr lang="en-US" altLang="zh-CN" b="0" dirty="0" err="1" smtClean="0">
                <a:solidFill>
                  <a:srgbClr val="280049"/>
                </a:solidFill>
              </a:rPr>
              <a:t>thresholding</a:t>
            </a:r>
            <a:r>
              <a:rPr lang="en-US" altLang="zh-CN" b="0" dirty="0" smtClean="0">
                <a:solidFill>
                  <a:srgbClr val="280049"/>
                </a:solidFill>
              </a:rPr>
              <a:t> the 3x3-neighborhood of each pixel with the center pixel value and considering the result as a binary number. </a:t>
            </a:r>
            <a:endParaRPr lang="zh-CN" altLang="en-US" b="0" dirty="0" smtClean="0">
              <a:solidFill>
                <a:srgbClr val="280049"/>
              </a:solidFill>
            </a:endParaRP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4246563" y="1484313"/>
            <a:ext cx="4897437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smtClean="0">
                <a:solidFill>
                  <a:srgbClr val="280049"/>
                </a:solidFill>
              </a:rPr>
              <a:t>The histogram of the labels used as a texture descriptor.</a:t>
            </a:r>
            <a:endParaRPr lang="zh-CN" altLang="en-US" b="0" smtClean="0">
              <a:solidFill>
                <a:srgbClr val="280049"/>
              </a:solidFill>
            </a:endParaRPr>
          </a:p>
          <a:p>
            <a:pPr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</a:pPr>
            <a:endParaRPr lang="zh-CN" altLang="en-US" smtClean="0">
              <a:solidFill>
                <a:srgbClr val="280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09826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Face Recognition with LBP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r>
              <a:rPr lang="en-US" altLang="en-US" sz="2800"/>
              <a:t>Face Recognition with Decision Tree-based Local Binary Patterns</a:t>
            </a:r>
            <a:endParaRPr lang="en-US" altLang="zh-TW" sz="2800"/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3573463"/>
            <a:ext cx="6480175" cy="26511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0170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768" y="764704"/>
            <a:ext cx="8065152" cy="5832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764704"/>
            <a:ext cx="6656000" cy="58829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3608" y="116632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SCREENSHOT OF APPLICATION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61759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Topics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524000"/>
            <a:ext cx="8696356" cy="5334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Face recognition?</a:t>
            </a:r>
          </a:p>
          <a:p>
            <a:pPr marL="4572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Face recognition work?</a:t>
            </a:r>
          </a:p>
          <a:p>
            <a:pPr marL="4572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Working of Face Payment System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Things that Face recognition can do</a:t>
            </a:r>
          </a:p>
          <a:p>
            <a:pPr marL="4572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Available Applications </a:t>
            </a:r>
          </a:p>
          <a:p>
            <a:pPr marL="4572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Problem to cope </a:t>
            </a:r>
          </a:p>
          <a:p>
            <a:pPr marL="4572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1982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5966666" cy="9361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Problems to cope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24744"/>
            <a:ext cx="8352928" cy="5544616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Privacy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Presence of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eyeglasses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Variations in skin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under different lighting conditions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Different face angles with respect to the camera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Clarity of the face image, distance from the camera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Different facial expressions (e.g., varying levels of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smile)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Hats, caps, or hairstyles that may partially cover the face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6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0"/>
            <a:ext cx="5966666" cy="14127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Available Application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484784"/>
            <a:ext cx="8712968" cy="5112568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sz="2800" dirty="0" smtClean="0"/>
              <a:t>Payments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/>
              <a:t>Access and security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/>
              <a:t>Criminal identification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/>
              <a:t>Advertising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/>
              <a:t>Healthcare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 smtClean="0"/>
              <a:t>Vending </a:t>
            </a:r>
            <a:r>
              <a:rPr lang="en-IN" sz="2800" dirty="0"/>
              <a:t>Machine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/>
              <a:t>Phone Unlocking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/>
              <a:t>Photo Tagging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/>
              <a:t>Many more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0" name="Picture 2" descr="https://loopnewslive.blob.core.windows.net/liveimage/sites/default/files/2018-05/IQl8Gvu54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556792"/>
            <a:ext cx="2160240" cy="206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in EXPA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54" y="2708920"/>
            <a:ext cx="2425451" cy="230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hone unlocking using face recogni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50014"/>
            <a:ext cx="2160241" cy="216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50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(c) 2009 </a:t>
            </a:r>
            <a:r>
              <a:rPr lang="en-US" dirty="0" err="1" smtClean="0">
                <a:solidFill>
                  <a:srgbClr val="FFFFFF"/>
                </a:solidFill>
              </a:rPr>
              <a:t>Siri</a:t>
            </a:r>
            <a:r>
              <a:rPr lang="en-US" dirty="0" smtClean="0">
                <a:solidFill>
                  <a:srgbClr val="FFFFFF"/>
                </a:solidFill>
              </a:rPr>
              <a:t>, Inc.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78175" y="260350"/>
            <a:ext cx="5965825" cy="9683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30213" y="1268413"/>
            <a:ext cx="8713787" cy="5329237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Lin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S.: ‘An introduction to Face Recognition Technology', Informing Science, 2000, 3, pp.1‐6.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An, L.,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Kafai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M.,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Bhanu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B.: ‘Dynamic Bayesian network for unconstrained face recognition in surveillance camera networks', IEEE J.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Emerg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. Sel. Top. Circuits Syst., 2013, 3, (2), pp. 155–164.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Philips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P. J., Moon H.,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Rauss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P.,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Rizivi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S.: ‘The FERET September 1996 Database and Evaluation Procedure', Audio‐ and Video‐based Biometric Person Authentication, Lecture Notes in Computer Science, vol. 1206, 395‐402, Springer 1997.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Liao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S., Lei, Z., Yi, D., Li, S.: ‘A benchmark study of large‐scale unconstrained face recognition'. Int. Joint Conf. on Biometrics (IJCB 2014), Florida, USA, 2014, pp. 1–8.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Turk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M.,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Pentland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A.: ‘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Eigenfaces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for recognition', J.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Cogn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Neurosci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., 1991, 3, (1), pp. 71–86.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Bartlett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M.S.,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Movellan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J.R.,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Sejnowski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T.J.: ‘Face recognition by independent component analysis', IEEE Trans. Neural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Netw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., 2002, 13, (6), pp. 1450–1464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Belhumeur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P.N.,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Hespanha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J.P.,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Kriegman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D.J.: ‘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Eigenfaces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vs. _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sherfaces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: recognition using class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speci_c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linear projection', IEEE Trans. Pattern Anal. Mach.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Intell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., 1997, 19, (7), pp. 711–720.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Hu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H., Zhang, P., De la Torre, F.: ‘Face recognition using enhanced linear discriminant analysis', IET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Comput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. Vis., 2010, 4, (3), pp. 195–208.</a:t>
            </a:r>
          </a:p>
        </p:txBody>
      </p:sp>
    </p:spTree>
    <p:extLst>
      <p:ext uri="{BB962C8B-B14F-4D97-AF65-F5344CB8AC3E}">
        <p14:creationId xmlns:p14="http://schemas.microsoft.com/office/powerpoint/2010/main" val="14503384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196752"/>
            <a:ext cx="72728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600" i="1" dirty="0" smtClean="0">
                <a:solidFill>
                  <a:schemeClr val="accent1"/>
                </a:solidFill>
                <a:latin typeface="Bookman Old Style" pitchFamily="18" charset="0"/>
                <a:cs typeface="Times New Roman" pitchFamily="18" charset="0"/>
              </a:rPr>
              <a:t>THANK </a:t>
            </a:r>
          </a:p>
          <a:p>
            <a:pPr algn="just"/>
            <a:r>
              <a:rPr lang="en-US" sz="9600" i="1" dirty="0">
                <a:solidFill>
                  <a:schemeClr val="accent1"/>
                </a:solidFill>
                <a:latin typeface="Bookman Old Style" pitchFamily="18" charset="0"/>
                <a:cs typeface="Times New Roman" pitchFamily="18" charset="0"/>
              </a:rPr>
              <a:t>	</a:t>
            </a:r>
            <a:r>
              <a:rPr lang="en-US" sz="9600" i="1" dirty="0" smtClean="0">
                <a:solidFill>
                  <a:schemeClr val="accent1"/>
                </a:solidFill>
                <a:latin typeface="Bookman Old Style" pitchFamily="18" charset="0"/>
                <a:cs typeface="Times New Roman" pitchFamily="18" charset="0"/>
              </a:rPr>
              <a:t>			YOU</a:t>
            </a:r>
          </a:p>
        </p:txBody>
      </p:sp>
    </p:spTree>
    <p:extLst>
      <p:ext uri="{BB962C8B-B14F-4D97-AF65-F5344CB8AC3E}">
        <p14:creationId xmlns:p14="http://schemas.microsoft.com/office/powerpoint/2010/main" val="5678256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46070" cy="1246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124744"/>
            <a:ext cx="8352928" cy="115212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Face recognition?</a:t>
            </a:r>
          </a:p>
          <a:p>
            <a:pPr marL="4572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ace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recognition aims to detect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faces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 still image and sequence image from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video.</a:t>
            </a:r>
            <a:r>
              <a:rPr lang="en-IN" sz="2800" dirty="0"/>
              <a:t> </a:t>
            </a:r>
            <a:endParaRPr lang="en-IN" sz="2800" dirty="0" smtClean="0"/>
          </a:p>
          <a:p>
            <a:pPr marL="4572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Human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face recognition procedure basically consists of two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phases.</a:t>
            </a:r>
          </a:p>
          <a:p>
            <a:pPr marL="45720" indent="0">
              <a:buNone/>
            </a:pPr>
            <a:r>
              <a:rPr lang="en-IN" sz="2800" dirty="0" smtClean="0"/>
              <a:t>    Face Detection		 </a:t>
            </a:r>
            <a:r>
              <a:rPr lang="en-US" sz="2800" dirty="0" smtClean="0"/>
              <a:t>Face Recognition</a:t>
            </a:r>
            <a:endParaRPr lang="en-IN" sz="2800" dirty="0" smtClean="0"/>
          </a:p>
          <a:p>
            <a:pPr marL="4572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33170"/>
            <a:ext cx="4335238" cy="2432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2"/>
          <a:stretch/>
        </p:blipFill>
        <p:spPr>
          <a:xfrm>
            <a:off x="5076056" y="4333170"/>
            <a:ext cx="3888432" cy="233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8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itchFamily="66" charset="0"/>
              </a:rPr>
              <a:t>Problem Statement</a:t>
            </a:r>
            <a:endParaRPr lang="en-US" altLang="zh-CN" dirty="0">
              <a:latin typeface="Comic Sans MS" pitchFamily="66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556792"/>
            <a:ext cx="6912768" cy="4953000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Given an image or a sequence of images of a scene, identify or authenticate one or more people in the scene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1. automatically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locate the face 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recognize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the face from a general view point under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different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illumination conditions, facial expressions,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facial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accessories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 aging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effects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 etc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3. to implement online payment system.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dirty="0">
                <a:effectLst>
                  <a:outerShdw blurRad="38100" dist="38100" dir="2700000" algn="tl">
                    <a:srgbClr val="808080"/>
                  </a:outerShdw>
                </a:effectLst>
                <a:latin typeface="Times" pitchFamily="18" charset="0"/>
                <a:cs typeface="Times" pitchFamily="18" charset="0"/>
              </a:rPr>
              <a:t>Project Background – Why Face?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19200"/>
            <a:ext cx="8534400" cy="4876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800" dirty="0" smtClean="0"/>
              <a:t>KEY PURPOSE</a:t>
            </a:r>
            <a:endParaRPr lang="en-GB" sz="2800" dirty="0"/>
          </a:p>
          <a:p>
            <a:pPr marL="365760" lvl="1" indent="0">
              <a:lnSpc>
                <a:spcPct val="90000"/>
              </a:lnSpc>
              <a:buNone/>
            </a:pPr>
            <a:r>
              <a:rPr lang="en-GB" sz="2000" dirty="0"/>
              <a:t>Biometric security specialists.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en-GB" sz="2000" dirty="0"/>
              <a:t>Iris, fingerprint, signature, 2D face.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en-GB" sz="2000" dirty="0"/>
              <a:t>New product: 3D facial recognition.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en-GB" sz="2800" dirty="0" smtClean="0"/>
              <a:t>Growing </a:t>
            </a:r>
            <a:r>
              <a:rPr lang="en-GB" sz="2800" dirty="0"/>
              <a:t>Interest in biometric authentication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en-GB" sz="2000" dirty="0"/>
              <a:t>National ID cards, Airport security, Surveillance.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en-GB" sz="2800" dirty="0"/>
              <a:t>Non-intrusive.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en-GB" sz="2000" dirty="0" smtClean="0"/>
              <a:t>Can </a:t>
            </a:r>
            <a:r>
              <a:rPr lang="en-GB" sz="2000" dirty="0"/>
              <a:t>even be used without subjects knowledge.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en-GB" sz="2800" dirty="0"/>
              <a:t>Human readable media.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en-GB" sz="2800" dirty="0"/>
              <a:t>No association with crime, as with fingerprints.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en-GB" sz="2800" dirty="0"/>
              <a:t>Data required is easily obtained and readily available.</a:t>
            </a:r>
          </a:p>
        </p:txBody>
      </p:sp>
    </p:spTree>
    <p:extLst>
      <p:ext uri="{BB962C8B-B14F-4D97-AF65-F5344CB8AC3E}">
        <p14:creationId xmlns:p14="http://schemas.microsoft.com/office/powerpoint/2010/main" val="1148043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74" name="Picture 2" descr="C:\Users\Bhupender yadav\Desktop\report\New folder\sscrre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93" y="1340768"/>
            <a:ext cx="8591550" cy="52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404663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" pitchFamily="18" charset="0"/>
                <a:cs typeface="Times" pitchFamily="18" charset="0"/>
              </a:rPr>
              <a:t>Payment System  Flow Chart </a:t>
            </a:r>
            <a:r>
              <a:rPr lang="en-US" sz="2800" dirty="0">
                <a:latin typeface="Times" pitchFamily="18" charset="0"/>
                <a:cs typeface="Times" pitchFamily="18" charset="0"/>
              </a:rPr>
              <a:t>for </a:t>
            </a:r>
            <a:r>
              <a:rPr lang="en-US" sz="2800" dirty="0" smtClean="0">
                <a:latin typeface="Times" pitchFamily="18" charset="0"/>
                <a:cs typeface="Times" pitchFamily="18" charset="0"/>
              </a:rPr>
              <a:t>Administrator</a:t>
            </a:r>
            <a:endParaRPr lang="en-IN" sz="2800" dirty="0">
              <a:latin typeface="Times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84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(c) 2009 Siri, Inc.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098" name="Picture 2" descr="C:\Users\Bhupender yadav\Desktop\report\New folder\sscrre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8" y="1433364"/>
            <a:ext cx="9086850" cy="54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476672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" pitchFamily="18" charset="0"/>
                <a:cs typeface="Times" pitchFamily="18" charset="0"/>
              </a:rPr>
              <a:t>Payment System Flow Chart for Customer</a:t>
            </a:r>
            <a:endParaRPr lang="en-IN" sz="2800" dirty="0">
              <a:latin typeface="Times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448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Face Detection?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Given an image, tell whether there is any human face, if there is, where is it(or where they are).</a:t>
            </a:r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34050" y="1676400"/>
            <a:ext cx="2630488" cy="1981200"/>
          </a:xfrm>
          <a:noFill/>
          <a:ln/>
        </p:spPr>
      </p:pic>
      <p:pic>
        <p:nvPicPr>
          <p:cNvPr id="20486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75325" y="3657600"/>
            <a:ext cx="2454275" cy="3011488"/>
          </a:xfrm>
          <a:noFill/>
          <a:ln/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29100"/>
            <a:ext cx="29051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17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436563" y="2295525"/>
            <a:ext cx="3606800" cy="255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</a:rPr>
              <a:t>Task</a:t>
            </a:r>
            <a:endParaRPr lang="en-US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defTabSz="7620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just" defTabSz="762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Given an input image, </a:t>
            </a:r>
          </a:p>
          <a:p>
            <a:pPr algn="just" defTabSz="762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determine if there are</a:t>
            </a:r>
          </a:p>
          <a:p>
            <a:pPr algn="just" defTabSz="762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objects of a given class (e.g. </a:t>
            </a:r>
          </a:p>
          <a:p>
            <a:pPr algn="just" defTabSz="762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faces, people, cars..)</a:t>
            </a:r>
          </a:p>
          <a:p>
            <a:pPr algn="just" defTabSz="762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in the image and where they are located.</a:t>
            </a:r>
          </a:p>
        </p:txBody>
      </p:sp>
      <p:pic>
        <p:nvPicPr>
          <p:cNvPr id="195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8" y="2192338"/>
            <a:ext cx="4284662" cy="27749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5588" name="Group 4"/>
          <p:cNvGrpSpPr>
            <a:grpSpLocks/>
          </p:cNvGrpSpPr>
          <p:nvPr/>
        </p:nvGrpSpPr>
        <p:grpSpPr bwMode="auto">
          <a:xfrm>
            <a:off x="4935538" y="2635250"/>
            <a:ext cx="2682875" cy="1196975"/>
            <a:chOff x="3109" y="1873"/>
            <a:chExt cx="1690" cy="754"/>
          </a:xfrm>
        </p:grpSpPr>
        <p:sp>
          <p:nvSpPr>
            <p:cNvPr id="195589" name="Rectangle 5"/>
            <p:cNvSpPr>
              <a:spLocks noChangeArrowheads="1"/>
            </p:cNvSpPr>
            <p:nvPr/>
          </p:nvSpPr>
          <p:spPr bwMode="auto">
            <a:xfrm>
              <a:off x="3109" y="2155"/>
              <a:ext cx="236" cy="227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95590" name="Rectangle 6"/>
            <p:cNvSpPr>
              <a:spLocks noChangeArrowheads="1"/>
            </p:cNvSpPr>
            <p:nvPr/>
          </p:nvSpPr>
          <p:spPr bwMode="auto">
            <a:xfrm>
              <a:off x="3872" y="1873"/>
              <a:ext cx="246" cy="218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95591" name="Rectangle 7"/>
            <p:cNvSpPr>
              <a:spLocks noChangeArrowheads="1"/>
            </p:cNvSpPr>
            <p:nvPr/>
          </p:nvSpPr>
          <p:spPr bwMode="auto">
            <a:xfrm>
              <a:off x="3518" y="2382"/>
              <a:ext cx="254" cy="209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95592" name="Rectangle 8"/>
            <p:cNvSpPr>
              <a:spLocks noChangeArrowheads="1"/>
            </p:cNvSpPr>
            <p:nvPr/>
          </p:nvSpPr>
          <p:spPr bwMode="auto">
            <a:xfrm>
              <a:off x="4236" y="2418"/>
              <a:ext cx="227" cy="2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95593" name="Rectangle 9"/>
            <p:cNvSpPr>
              <a:spLocks noChangeArrowheads="1"/>
            </p:cNvSpPr>
            <p:nvPr/>
          </p:nvSpPr>
          <p:spPr bwMode="auto">
            <a:xfrm>
              <a:off x="4545" y="2400"/>
              <a:ext cx="254" cy="227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sp>
        <p:nvSpPr>
          <p:cNvPr id="19559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Object Detection</a:t>
            </a:r>
          </a:p>
        </p:txBody>
      </p:sp>
    </p:spTree>
    <p:extLst>
      <p:ext uri="{BB962C8B-B14F-4D97-AF65-F5344CB8AC3E}">
        <p14:creationId xmlns:p14="http://schemas.microsoft.com/office/powerpoint/2010/main" val="23455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ds Tie">
  <a:themeElements>
    <a:clrScheme name="Dad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ad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newmis">
  <a:themeElements>
    <a:clrScheme name="">
      <a:dk1>
        <a:srgbClr val="280049"/>
      </a:dk1>
      <a:lt1>
        <a:srgbClr val="006600"/>
      </a:lt1>
      <a:dk2>
        <a:srgbClr val="9900CC"/>
      </a:dk2>
      <a:lt2>
        <a:srgbClr val="000000"/>
      </a:lt2>
      <a:accent1>
        <a:srgbClr val="500093"/>
      </a:accent1>
      <a:accent2>
        <a:srgbClr val="063DE8"/>
      </a:accent2>
      <a:accent3>
        <a:srgbClr val="AAB8AA"/>
      </a:accent3>
      <a:accent4>
        <a:srgbClr val="21003D"/>
      </a:accent4>
      <a:accent5>
        <a:srgbClr val="B3AAC8"/>
      </a:accent5>
      <a:accent6>
        <a:srgbClr val="0536D2"/>
      </a:accent6>
      <a:hlink>
        <a:srgbClr val="FE9B03"/>
      </a:hlink>
      <a:folHlink>
        <a:srgbClr val="B50069"/>
      </a:folHlink>
    </a:clrScheme>
    <a:fontScheme name="newmis">
      <a:majorFont>
        <a:latin typeface="楷体_GB2312"/>
        <a:ea typeface="楷体_GB2312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6969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6969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wmi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mi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mi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mi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mi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mi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mi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7628</TotalTime>
  <Words>1249</Words>
  <Application>Microsoft Office PowerPoint</Application>
  <PresentationFormat>On-screen Show (4:3)</PresentationFormat>
  <Paragraphs>180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Slipstream</vt:lpstr>
      <vt:lpstr>Dads Tie</vt:lpstr>
      <vt:lpstr>Blends</vt:lpstr>
      <vt:lpstr>4_Default Design</vt:lpstr>
      <vt:lpstr>1_Blends</vt:lpstr>
      <vt:lpstr>默认设计模板</vt:lpstr>
      <vt:lpstr>預設簡報設計</vt:lpstr>
      <vt:lpstr>newmis</vt:lpstr>
      <vt:lpstr>PowerPoint Presentation</vt:lpstr>
      <vt:lpstr>Topics </vt:lpstr>
      <vt:lpstr>INTRODUCTION</vt:lpstr>
      <vt:lpstr>Problem Statement</vt:lpstr>
      <vt:lpstr>Project Background – Why Face?</vt:lpstr>
      <vt:lpstr>PowerPoint Presentation</vt:lpstr>
      <vt:lpstr>PowerPoint Presentation</vt:lpstr>
      <vt:lpstr>What is Face Detection?</vt:lpstr>
      <vt:lpstr>Object Detection</vt:lpstr>
      <vt:lpstr>PowerPoint Presentation</vt:lpstr>
      <vt:lpstr>PowerPoint Presentation</vt:lpstr>
      <vt:lpstr>PowerPoint Presentation</vt:lpstr>
      <vt:lpstr>PowerPoint Presentation</vt:lpstr>
      <vt:lpstr>Face Detection – basic scheme</vt:lpstr>
      <vt:lpstr>AdaBoost-based Methods</vt:lpstr>
      <vt:lpstr>Face detection and recognition</vt:lpstr>
      <vt:lpstr>PowerPoint Presentation</vt:lpstr>
      <vt:lpstr>Face Recognition with LBP</vt:lpstr>
      <vt:lpstr>PowerPoint Presentation</vt:lpstr>
      <vt:lpstr>Problems to cope</vt:lpstr>
      <vt:lpstr>Available Application</vt:lpstr>
      <vt:lpstr>References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voice</dc:title>
  <dc:creator>RISHI RYAN</dc:creator>
  <cp:lastModifiedBy>Bhupender yadav</cp:lastModifiedBy>
  <cp:revision>142</cp:revision>
  <dcterms:created xsi:type="dcterms:W3CDTF">2018-01-01T19:15:10Z</dcterms:created>
  <dcterms:modified xsi:type="dcterms:W3CDTF">2019-03-08T08:50:32Z</dcterms:modified>
</cp:coreProperties>
</file>