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9" r:id="rId1"/>
    <p:sldMasterId id="2147484116" r:id="rId2"/>
    <p:sldMasterId id="2147484129" r:id="rId3"/>
    <p:sldMasterId id="2147484154" r:id="rId4"/>
  </p:sldMasterIdLst>
  <p:notesMasterIdLst>
    <p:notesMasterId r:id="rId29"/>
  </p:notesMasterIdLst>
  <p:sldIdLst>
    <p:sldId id="273" r:id="rId5"/>
    <p:sldId id="301" r:id="rId6"/>
    <p:sldId id="275" r:id="rId7"/>
    <p:sldId id="277" r:id="rId8"/>
    <p:sldId id="279" r:id="rId9"/>
    <p:sldId id="292" r:id="rId10"/>
    <p:sldId id="281" r:id="rId11"/>
    <p:sldId id="278" r:id="rId12"/>
    <p:sldId id="276" r:id="rId13"/>
    <p:sldId id="294" r:id="rId14"/>
    <p:sldId id="287" r:id="rId15"/>
    <p:sldId id="280" r:id="rId16"/>
    <p:sldId id="282" r:id="rId17"/>
    <p:sldId id="290" r:id="rId18"/>
    <p:sldId id="289" r:id="rId19"/>
    <p:sldId id="297" r:id="rId20"/>
    <p:sldId id="284" r:id="rId21"/>
    <p:sldId id="267" r:id="rId22"/>
    <p:sldId id="269" r:id="rId23"/>
    <p:sldId id="299" r:id="rId24"/>
    <p:sldId id="270" r:id="rId25"/>
    <p:sldId id="260" r:id="rId26"/>
    <p:sldId id="262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963" autoAdjust="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95C35-59C8-4C50-807A-4F43B007D6BA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BD3CD-95C1-4083-BC4A-DC867C52D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363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35879619" indent="-35447153" defTabSz="914485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28ADBCB-10EF-49E9-B949-011E6D7EDB60}" type="slidenum">
              <a:rPr lang="en-US" sz="1200">
                <a:solidFill>
                  <a:prstClr val="black"/>
                </a:solidFill>
              </a:rPr>
              <a:pPr eaLnBrk="1" hangingPunct="1"/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7078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B81901-1C7E-422F-A76B-F748A8C0905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0198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60B430-13D7-4C5B-9922-F6FCF3E01BF0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44539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9628" y="152400"/>
            <a:ext cx="1415772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1F30EF-1174-4076-A016-5E9EE15ED62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880792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37588" cy="7078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524000"/>
            <a:ext cx="8610600" cy="4648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60D2DE-A63D-4E59-8D54-D59487B2A69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473544"/>
      </p:ext>
    </p:extLst>
  </p:cSld>
  <p:clrMapOvr>
    <a:masterClrMapping/>
  </p:clrMapOvr>
  <p:transition>
    <p:fade/>
  </p:transition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8697BC-84FA-44F6-98C7-2FB424EE7C8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36480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222B9A-35D2-4209-8716-9AF26631F24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237536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0806E-1969-41F7-80BE-6F922856F4C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62300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291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1CE998-E656-4019-9377-6093027C61C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248893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CA8C43-D626-4C2E-8CE3-5A75057ACA40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73596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EFF999-4967-4CFC-96D5-BC2C8C5E934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98486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B4A7A3-7983-4DF1-885A-929EF8E51F2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3465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D5E95C-2C46-4876-8A54-F48229D58C01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686347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37B278-33D6-4E51-B1CF-F9D5AC535BB1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86238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35C61C-B8D0-4CC8-9CBE-3B6996D9514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52115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E388D0-A23C-492E-A758-CBF8DE07CB8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148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F70E64-DF60-4CED-AF1C-887B58053C3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20501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37588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524000"/>
            <a:ext cx="8610600" cy="4648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946400-2B26-4445-A6AF-F377A9D73E1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3595804"/>
      </p:ext>
    </p:extLst>
  </p:cSld>
  <p:clrMapOvr>
    <a:masterClrMapping/>
  </p:clrMapOvr>
  <p:transition>
    <p:fade/>
  </p:transition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8697BC-84FA-44F6-98C7-2FB424EE7C8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056779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222B9A-35D2-4209-8716-9AF26631F24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8920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0806E-1969-41F7-80BE-6F922856F4C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497111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291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1CE998-E656-4019-9377-6093027C61C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634364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CA8C43-D626-4C2E-8CE3-5A75057ACA40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755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2343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4DEC1E-CCB2-46BB-891A-564901CC9D51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26048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EFF999-4967-4CFC-96D5-BC2C8C5E934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5244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B4A7A3-7983-4DF1-885A-929EF8E51F2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915213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37B278-33D6-4E51-B1CF-F9D5AC535BB1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230918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35C61C-B8D0-4CC8-9CBE-3B6996D9514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637656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E388D0-A23C-492E-A758-CBF8DE07CB8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256518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F70E64-DF60-4CED-AF1C-887B58053C3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026763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37588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524000"/>
            <a:ext cx="8610600" cy="4648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946400-2B26-4445-A6AF-F377A9D73E1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643217"/>
      </p:ext>
    </p:extLst>
  </p:cSld>
  <p:clrMapOvr>
    <a:masterClrMapping/>
  </p:clrMapOvr>
  <p:transition>
    <p:fade/>
  </p:transition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3/26/2018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B81901-1C7E-422F-A76B-F748A8C0905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271A1-F6D6-438B-A432-4747EE7ECD40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5E95C-2C46-4876-8A54-F48229D58C0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271A1-F6D6-438B-A432-4747EE7ECD4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4DEC1E-CCB2-46BB-891A-564901CC9D5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291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ED9EE1-9B5D-4567-A5A5-A449042842D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636905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271A1-F6D6-438B-A432-4747EE7ECD4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D9EE1-9B5D-4567-A5A5-A449042842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271A1-F6D6-438B-A432-4747EE7ECD4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7E6C7B-6C06-4221-BEF2-5ED3413F584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271A1-F6D6-438B-A432-4747EE7ECD4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884647-65E2-4237-B812-6D498817C3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271A1-F6D6-438B-A432-4747EE7ECD4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88336E-3628-470B-8FFF-DCC0057A703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3A271A1-F6D6-438B-A432-4747EE7ECD4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74FA70-4D81-42BE-864B-E3B382F4A80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A271A1-F6D6-438B-A432-4747EE7ECD4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2C91A3-6EE5-48F6-B42B-01B08AF772A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271A1-F6D6-438B-A432-4747EE7ECD4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60B430-13D7-4C5B-9922-F6FCF3E01B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271A1-F6D6-438B-A432-4747EE7ECD40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1F30EF-1174-4076-A016-5E9EE15ED62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0788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7E6C7B-6C06-4221-BEF2-5ED3413F5841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06377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884647-65E2-4237-B812-6D498817C3D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156081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88336E-3628-470B-8FFF-DCC0057A703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88092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727214"/>
            <a:ext cx="3008313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74FA70-4D81-42BE-864B-E3B382F4A80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58005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67230"/>
            <a:ext cx="54864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(c) 2009 Siri, Inc.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2C91A3-6EE5-48F6-B42B-01B08AF772A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36228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37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1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B56E1-CD21-4FA0-8F8B-F8E9BDFCAD0E}" type="slidenum">
              <a:rPr lang="en-US" sz="2400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 smtClean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914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404040"/>
          </a:solidFill>
          <a:latin typeface="+mn-lt"/>
          <a:ea typeface="ＭＳ Ｐゴシック" pitchFamily="-110" charset="-128"/>
          <a:cs typeface="Euphemia UCA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40404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40404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40404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40404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-11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-11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-11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-110" charset="0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>
          <a:srgbClr val="808000"/>
        </a:buClr>
        <a:buSzPct val="70000"/>
        <a:buFont typeface="Wingdings" charset="2"/>
        <a:buChar char="n"/>
        <a:defRPr sz="2800">
          <a:solidFill>
            <a:srgbClr val="00808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n"/>
        <a:defRPr sz="2400">
          <a:solidFill>
            <a:srgbClr val="4D4D4D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37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6C9D96-76DA-49A7-823E-CF01C82CEE33}" type="slidenum">
              <a:rPr lang="en-US" sz="2400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 smtClean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727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404040"/>
          </a:solidFill>
          <a:latin typeface="+mn-lt"/>
          <a:ea typeface="ＭＳ Ｐゴシック" pitchFamily="-110" charset="-128"/>
          <a:cs typeface="Euphemia UCA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40404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40404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40404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40404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-11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-11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-11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-110" charset="0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>
          <a:srgbClr val="808000"/>
        </a:buClr>
        <a:buSzPct val="70000"/>
        <a:buFont typeface="Wingdings" pitchFamily="2" charset="2"/>
        <a:buChar char="n"/>
        <a:defRPr sz="2800">
          <a:solidFill>
            <a:srgbClr val="00808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400">
          <a:solidFill>
            <a:srgbClr val="4D4D4D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37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6C9D96-76DA-49A7-823E-CF01C82CEE33}" type="slidenum">
              <a:rPr lang="en-US" sz="2400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 smtClean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19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  <p:sldLayoutId id="2147484141" r:id="rId12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404040"/>
          </a:solidFill>
          <a:latin typeface="+mn-lt"/>
          <a:ea typeface="ＭＳ Ｐゴシック" pitchFamily="-110" charset="-128"/>
          <a:cs typeface="Euphemia UCA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40404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40404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40404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40404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-11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-11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-11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-110" charset="0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>
          <a:srgbClr val="808000"/>
        </a:buClr>
        <a:buSzPct val="70000"/>
        <a:buFont typeface="Wingdings" pitchFamily="2" charset="2"/>
        <a:buChar char="n"/>
        <a:defRPr sz="2800">
          <a:solidFill>
            <a:srgbClr val="00808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400">
          <a:solidFill>
            <a:srgbClr val="4D4D4D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3/26/2018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B56E1-CD21-4FA0-8F8B-F8E9BDFCAD0E}" type="slidenum">
              <a:rPr lang="en-US" sz="2400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 smtClean="0">
              <a:solidFill>
                <a:prstClr val="black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7717" y="3694244"/>
            <a:ext cx="3871303" cy="175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67544" y="277924"/>
            <a:ext cx="8424936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   </a:t>
            </a:r>
            <a:r>
              <a:rPr lang="en-US" b="1" dirty="0" smtClean="0"/>
              <a:t>       </a:t>
            </a:r>
            <a:r>
              <a:rPr lang="en-US" sz="2000" b="1" dirty="0" smtClean="0"/>
              <a:t>KAVIKULGURU </a:t>
            </a:r>
            <a:r>
              <a:rPr lang="en-US" sz="2000" b="1" dirty="0"/>
              <a:t>INSTITUTE OF TECHNOLOGY AND SCIENCE</a:t>
            </a:r>
            <a:endParaRPr lang="en-US" sz="2000" dirty="0"/>
          </a:p>
          <a:p>
            <a:r>
              <a:rPr lang="en-US" sz="2000" b="1" dirty="0" smtClean="0"/>
              <a:t>             </a:t>
            </a:r>
            <a:r>
              <a:rPr lang="en-US" b="1" dirty="0" smtClean="0"/>
              <a:t>                               RAMTEK </a:t>
            </a:r>
            <a:r>
              <a:rPr lang="en-US" b="1" dirty="0"/>
              <a:t>– 441 106</a:t>
            </a:r>
            <a:endParaRPr lang="en-US" dirty="0"/>
          </a:p>
          <a:p>
            <a:endParaRPr lang="en-US" sz="1400" b="1" dirty="0"/>
          </a:p>
          <a:p>
            <a:r>
              <a:rPr lang="en-US" sz="1600" b="1" dirty="0" smtClean="0"/>
              <a:t>           DESIGN </a:t>
            </a:r>
            <a:r>
              <a:rPr lang="en-US" sz="1600" b="1" dirty="0"/>
              <a:t>AND IMPLEMENTATION OF VOICE BASED PERSONNAL ASSISTANT</a:t>
            </a:r>
            <a:endParaRPr lang="en-US" sz="1600" dirty="0"/>
          </a:p>
          <a:p>
            <a:endParaRPr lang="en-US" sz="1400" i="1" dirty="0"/>
          </a:p>
          <a:p>
            <a:r>
              <a:rPr lang="en-US" sz="1400" i="1" dirty="0" smtClean="0"/>
              <a:t>                                               	                   by	</a:t>
            </a:r>
          </a:p>
          <a:p>
            <a:endParaRPr lang="en-US" sz="1400" dirty="0"/>
          </a:p>
          <a:p>
            <a:r>
              <a:rPr lang="en-US" sz="1400" b="1" dirty="0" smtClean="0"/>
              <a:t>	   	               </a:t>
            </a:r>
            <a:r>
              <a:rPr lang="en-US" sz="1600" b="1" dirty="0" smtClean="0"/>
              <a:t>Ms</a:t>
            </a:r>
            <a:r>
              <a:rPr lang="en-US" sz="1600" b="1" dirty="0"/>
              <a:t>. </a:t>
            </a:r>
            <a:r>
              <a:rPr lang="en-US" sz="1600" b="1" dirty="0" err="1"/>
              <a:t>Mansi</a:t>
            </a:r>
            <a:r>
              <a:rPr lang="en-US" sz="1600" b="1" dirty="0"/>
              <a:t>  Joshi (CT15067)</a:t>
            </a:r>
          </a:p>
          <a:p>
            <a:r>
              <a:rPr lang="en-US" sz="1600" b="1" dirty="0" smtClean="0"/>
              <a:t>		             Mr</a:t>
            </a:r>
            <a:r>
              <a:rPr lang="en-US" sz="1600" b="1" dirty="0"/>
              <a:t>. Rishi Kumar (CT15113)</a:t>
            </a:r>
          </a:p>
          <a:p>
            <a:r>
              <a:rPr lang="en-US" sz="1600" b="1" dirty="0" smtClean="0"/>
              <a:t>		             Mr</a:t>
            </a:r>
            <a:r>
              <a:rPr lang="en-US" sz="1600" b="1" dirty="0"/>
              <a:t>. </a:t>
            </a:r>
            <a:r>
              <a:rPr lang="en-US" sz="1600" b="1" dirty="0" err="1"/>
              <a:t>Bhupender</a:t>
            </a:r>
            <a:r>
              <a:rPr lang="en-US" sz="1600" b="1" dirty="0"/>
              <a:t> </a:t>
            </a:r>
            <a:r>
              <a:rPr lang="en-US" sz="1600" b="1" dirty="0" err="1"/>
              <a:t>Yadav</a:t>
            </a:r>
            <a:r>
              <a:rPr lang="en-US" sz="1600" b="1" dirty="0"/>
              <a:t> (CT15115)</a:t>
            </a:r>
          </a:p>
          <a:p>
            <a:r>
              <a:rPr lang="en-US" sz="1600" b="1" dirty="0" smtClean="0"/>
              <a:t>		             Mr</a:t>
            </a:r>
            <a:r>
              <a:rPr lang="en-US" sz="1600" b="1" dirty="0"/>
              <a:t>. </a:t>
            </a:r>
            <a:r>
              <a:rPr lang="en-US" sz="1600" b="1" dirty="0" err="1"/>
              <a:t>Aditya</a:t>
            </a:r>
            <a:r>
              <a:rPr lang="en-US" sz="1600" b="1" dirty="0"/>
              <a:t> </a:t>
            </a:r>
            <a:r>
              <a:rPr lang="en-US" sz="1600" b="1" dirty="0" err="1"/>
              <a:t>Gaurav</a:t>
            </a:r>
            <a:r>
              <a:rPr lang="en-US" sz="1600" b="1" dirty="0"/>
              <a:t> (CT15117)</a:t>
            </a:r>
          </a:p>
          <a:p>
            <a:r>
              <a:rPr lang="en-US" sz="1600" b="1" dirty="0"/>
              <a:t> </a:t>
            </a:r>
          </a:p>
          <a:p>
            <a:r>
              <a:rPr lang="en-US" sz="1600" dirty="0"/>
              <a:t> </a:t>
            </a:r>
          </a:p>
          <a:p>
            <a:endParaRPr lang="en-US" sz="1600" i="1" dirty="0"/>
          </a:p>
          <a:p>
            <a:endParaRPr lang="en-US" sz="1400" i="1" dirty="0"/>
          </a:p>
          <a:p>
            <a:endParaRPr lang="en-US" sz="1400" i="1" dirty="0"/>
          </a:p>
          <a:p>
            <a:endParaRPr lang="en-IN" sz="1400" i="1" dirty="0" smtClean="0"/>
          </a:p>
          <a:p>
            <a:endParaRPr lang="en-IN" sz="1400" i="1" dirty="0"/>
          </a:p>
          <a:p>
            <a:endParaRPr lang="en-IN" sz="1400" i="1" dirty="0" smtClean="0"/>
          </a:p>
          <a:p>
            <a:endParaRPr lang="en-IN" sz="1400" i="1" dirty="0"/>
          </a:p>
          <a:p>
            <a:endParaRPr lang="en-IN" sz="1400" i="1" dirty="0" smtClean="0"/>
          </a:p>
          <a:p>
            <a:endParaRPr lang="en-US" sz="1400" i="1" dirty="0" smtClean="0"/>
          </a:p>
          <a:p>
            <a:r>
              <a:rPr lang="en-US" sz="1400" i="1" dirty="0"/>
              <a:t>	</a:t>
            </a:r>
            <a:r>
              <a:rPr lang="en-US" sz="1400" i="1" dirty="0" smtClean="0"/>
              <a:t>		Under </a:t>
            </a:r>
            <a:r>
              <a:rPr lang="en-US" sz="1400" i="1" dirty="0"/>
              <a:t>the guidance of</a:t>
            </a:r>
            <a:endParaRPr lang="en-US" sz="1400" dirty="0"/>
          </a:p>
          <a:p>
            <a:r>
              <a:rPr lang="en-US" sz="1400" b="1" dirty="0" smtClean="0"/>
              <a:t>	</a:t>
            </a:r>
            <a:r>
              <a:rPr lang="en-US" sz="1400" b="1" dirty="0"/>
              <a:t>	</a:t>
            </a:r>
            <a:r>
              <a:rPr lang="en-US" sz="1400" b="1" dirty="0" smtClean="0"/>
              <a:t>	   Mr</a:t>
            </a:r>
            <a:r>
              <a:rPr lang="en-US" sz="1400" b="1" dirty="0"/>
              <a:t>. Manish S</a:t>
            </a:r>
            <a:r>
              <a:rPr lang="en-US" sz="1400" b="1" dirty="0" smtClean="0"/>
              <a:t>harma</a:t>
            </a:r>
            <a:endParaRPr lang="en-US" sz="1400" b="1" dirty="0"/>
          </a:p>
          <a:p>
            <a:r>
              <a:rPr lang="en-US" sz="1400" b="1" dirty="0" smtClean="0"/>
              <a:t>		</a:t>
            </a:r>
            <a:r>
              <a:rPr lang="en-US" sz="1400" dirty="0" smtClean="0"/>
              <a:t>	    Assistant </a:t>
            </a:r>
            <a:r>
              <a:rPr lang="en-US" sz="1400" dirty="0"/>
              <a:t>Professor</a:t>
            </a:r>
          </a:p>
          <a:p>
            <a:r>
              <a:rPr lang="en-US" sz="1400" i="1" dirty="0"/>
              <a:t> </a:t>
            </a:r>
            <a:endParaRPr lang="en-US" sz="1400" dirty="0"/>
          </a:p>
          <a:p>
            <a:r>
              <a:rPr lang="en-US" sz="1400" b="1" dirty="0" smtClean="0"/>
              <a:t>			         2017-18</a:t>
            </a:r>
            <a:endParaRPr lang="en-US" sz="1400" dirty="0"/>
          </a:p>
          <a:p>
            <a:r>
              <a:rPr lang="en-US" sz="1400" b="1" dirty="0" smtClean="0"/>
              <a:t>		DEPARTMENT </a:t>
            </a:r>
            <a:r>
              <a:rPr lang="en-US" sz="1400" b="1" dirty="0"/>
              <a:t>OF COMPUTER TECHNOLOGY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08458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0824"/>
            <a:ext cx="8229600" cy="407517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4400" b="0" dirty="0" smtClean="0"/>
              <a:t> Any </a:t>
            </a:r>
            <a:r>
              <a:rPr lang="en-IN" sz="4400" b="0" dirty="0"/>
              <a:t>Virtual Assistant </a:t>
            </a:r>
            <a:r>
              <a:rPr lang="en-IN" sz="4400" b="0" dirty="0" smtClean="0"/>
              <a:t>basically</a:t>
            </a:r>
          </a:p>
          <a:p>
            <a:pPr>
              <a:buNone/>
            </a:pPr>
            <a:r>
              <a:rPr lang="en-IN" sz="4400" b="0" dirty="0" smtClean="0"/>
              <a:t>   consists </a:t>
            </a:r>
            <a:r>
              <a:rPr lang="en-IN" sz="4400" b="0" dirty="0"/>
              <a:t>of three layers. </a:t>
            </a:r>
            <a:endParaRPr lang="en-IN" sz="4400" b="0" dirty="0" smtClean="0"/>
          </a:p>
          <a:p>
            <a:pPr>
              <a:buAutoNum type="arabicPeriod"/>
            </a:pPr>
            <a:r>
              <a:rPr lang="en-IN" sz="4400" b="0" dirty="0" smtClean="0"/>
              <a:t>Speech </a:t>
            </a:r>
            <a:r>
              <a:rPr lang="en-IN" sz="4400" b="0" dirty="0"/>
              <a:t>to text </a:t>
            </a:r>
            <a:endParaRPr lang="en-IN" sz="4400" b="0" dirty="0" smtClean="0"/>
          </a:p>
          <a:p>
            <a:pPr>
              <a:buAutoNum type="arabicPeriod"/>
            </a:pPr>
            <a:r>
              <a:rPr lang="en-IN" sz="4400" b="0" dirty="0" smtClean="0"/>
              <a:t>Text </a:t>
            </a:r>
            <a:r>
              <a:rPr lang="en-IN" sz="4400" b="0" dirty="0"/>
              <a:t>Analysing </a:t>
            </a:r>
            <a:endParaRPr lang="en-IN" sz="4400" b="0" dirty="0" smtClean="0"/>
          </a:p>
          <a:p>
            <a:pPr>
              <a:buAutoNum type="arabicPeriod"/>
            </a:pPr>
            <a:r>
              <a:rPr lang="en-IN" sz="4400" b="0" dirty="0" smtClean="0"/>
              <a:t>Interpret </a:t>
            </a:r>
            <a:r>
              <a:rPr lang="en-IN" sz="4400" b="0" dirty="0"/>
              <a:t>commands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solidFill>
                  <a:srgbClr val="FF0000"/>
                </a:solidFill>
              </a:rPr>
              <a:t>WORKING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91166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1176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A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Voice Recognition?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46897" y="1331640"/>
            <a:ext cx="8229600" cy="5121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prstClr val="black"/>
                </a:solidFill>
              </a:rPr>
              <a:t>Convenience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Natural user interface: human speech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Improved services for the disabled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Wider range of users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No </a:t>
            </a:r>
            <a:r>
              <a:rPr lang="en-US" sz="2400" dirty="0">
                <a:solidFill>
                  <a:prstClr val="black"/>
                </a:solidFill>
              </a:rPr>
              <a:t>visual contact </a:t>
            </a:r>
            <a:r>
              <a:rPr lang="en-US" sz="2400" dirty="0" smtClean="0">
                <a:solidFill>
                  <a:prstClr val="black"/>
                </a:solidFill>
              </a:rPr>
              <a:t>required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No </a:t>
            </a:r>
            <a:r>
              <a:rPr lang="en-US" sz="2400" dirty="0">
                <a:solidFill>
                  <a:prstClr val="black"/>
                </a:solidFill>
              </a:rPr>
              <a:t>special equipment </a:t>
            </a:r>
            <a:r>
              <a:rPr lang="en-US" sz="2400" dirty="0" smtClean="0">
                <a:solidFill>
                  <a:prstClr val="black"/>
                </a:solidFill>
              </a:rPr>
              <a:t>required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Can </a:t>
            </a:r>
            <a:r>
              <a:rPr lang="en-US" sz="2400" dirty="0">
                <a:solidFill>
                  <a:prstClr val="black"/>
                </a:solidFill>
              </a:rPr>
              <a:t>be done while doing other things</a:t>
            </a:r>
          </a:p>
          <a:p>
            <a:pPr lvl="1"/>
            <a:endParaRPr lang="en-US" sz="2400" dirty="0" smtClean="0">
              <a:solidFill>
                <a:prstClr val="black"/>
              </a:solidFill>
            </a:endParaRPr>
          </a:p>
          <a:p>
            <a:endParaRPr lang="en-US" sz="2400" b="1" dirty="0" smtClean="0">
              <a:solidFill>
                <a:prstClr val="black"/>
              </a:solidFill>
            </a:endParaRPr>
          </a:p>
          <a:p>
            <a:r>
              <a:rPr lang="en-US" sz="2400" b="1" dirty="0" smtClean="0">
                <a:solidFill>
                  <a:prstClr val="black"/>
                </a:solidFill>
              </a:rPr>
              <a:t>Future possibilities and improvements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Internet use over phones through voice portals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Advanced applications.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     </a:t>
            </a:r>
            <a:endParaRPr lang="en-US" sz="1600" dirty="0" smtClean="0">
              <a:solidFill>
                <a:prstClr val="black"/>
              </a:solidFill>
            </a:endParaRP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287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Content Placeholder 32"/>
          <p:cNvSpPr>
            <a:spLocks noGrp="1"/>
          </p:cNvSpPr>
          <p:nvPr>
            <p:ph sz="half" idx="1"/>
          </p:nvPr>
        </p:nvSpPr>
        <p:spPr>
          <a:xfrm>
            <a:off x="3995936" y="1066803"/>
            <a:ext cx="4904928" cy="51435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Have basic conversations </a:t>
            </a:r>
            <a:r>
              <a:rPr lang="en-IN" dirty="0"/>
              <a:t>with user 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Playing  movies and </a:t>
            </a:r>
            <a:r>
              <a:rPr lang="en-IN" dirty="0" smtClean="0"/>
              <a:t>songs.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ea typeface="ＭＳ Ｐゴシック" charset="-128"/>
              </a:rPr>
              <a:t>Web search and browse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Tell system status, date ,and time.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Open </a:t>
            </a:r>
            <a:r>
              <a:rPr lang="en-IN" dirty="0"/>
              <a:t>,</a:t>
            </a:r>
            <a:r>
              <a:rPr lang="en-IN" dirty="0" smtClean="0"/>
              <a:t>close, </a:t>
            </a:r>
            <a:r>
              <a:rPr lang="en-IN" dirty="0"/>
              <a:t>create a file in </a:t>
            </a:r>
            <a:r>
              <a:rPr lang="en-IN" dirty="0" smtClean="0"/>
              <a:t>notepad.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Searching  Wikipedia.</a:t>
            </a:r>
            <a:endParaRPr lang="en-US" dirty="0"/>
          </a:p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VPA Helping you </a:t>
            </a:r>
            <a:r>
              <a:rPr lang="en-US" dirty="0" smtClean="0">
                <a:solidFill>
                  <a:srgbClr val="5C7E0E"/>
                </a:solidFill>
                <a:ea typeface="ＭＳ Ｐゴシック" charset="-128"/>
              </a:rPr>
              <a:t>Do Things</a:t>
            </a:r>
          </a:p>
        </p:txBody>
      </p:sp>
      <p:sp>
        <p:nvSpPr>
          <p:cNvPr id="20" name="Freeform 19"/>
          <p:cNvSpPr>
            <a:spLocks noChangeArrowheads="1"/>
          </p:cNvSpPr>
          <p:nvPr/>
        </p:nvSpPr>
        <p:spPr bwMode="auto">
          <a:xfrm>
            <a:off x="762000" y="985664"/>
            <a:ext cx="3048000" cy="1219200"/>
          </a:xfrm>
          <a:custGeom>
            <a:avLst/>
            <a:gdLst>
              <a:gd name="T0" fmla="*/ 246757 w 2143054"/>
              <a:gd name="T1" fmla="*/ 1086848 h 1358960"/>
              <a:gd name="T2" fmla="*/ 107381 w 2143054"/>
              <a:gd name="T3" fmla="*/ 1084949 h 1358960"/>
              <a:gd name="T4" fmla="*/ 7424 w 2143054"/>
              <a:gd name="T5" fmla="*/ 920579 h 1358960"/>
              <a:gd name="T6" fmla="*/ 7424 w 2143054"/>
              <a:gd name="T7" fmla="*/ 628456 h 1358960"/>
              <a:gd name="T8" fmla="*/ 7424 w 2143054"/>
              <a:gd name="T9" fmla="*/ 628456 h 1358960"/>
              <a:gd name="T10" fmla="*/ 7424 w 2143054"/>
              <a:gd name="T11" fmla="*/ 179562 h 1358960"/>
              <a:gd name="T12" fmla="*/ 183709 w 2143054"/>
              <a:gd name="T13" fmla="*/ 0 h 1358960"/>
              <a:gd name="T14" fmla="*/ 513183 w 2143054"/>
              <a:gd name="T15" fmla="*/ 0 h 1358960"/>
              <a:gd name="T16" fmla="*/ 513183 w 2143054"/>
              <a:gd name="T17" fmla="*/ 0 h 1358960"/>
              <a:gd name="T18" fmla="*/ 1271822 w 2143054"/>
              <a:gd name="T19" fmla="*/ 0 h 1358960"/>
              <a:gd name="T20" fmla="*/ 2865694 w 2143054"/>
              <a:gd name="T21" fmla="*/ 0 h 1358960"/>
              <a:gd name="T22" fmla="*/ 3041978 w 2143054"/>
              <a:gd name="T23" fmla="*/ 179562 h 1358960"/>
              <a:gd name="T24" fmla="*/ 3041978 w 2143054"/>
              <a:gd name="T25" fmla="*/ 628456 h 1358960"/>
              <a:gd name="T26" fmla="*/ 3041978 w 2143054"/>
              <a:gd name="T27" fmla="*/ 628456 h 1358960"/>
              <a:gd name="T28" fmla="*/ 3041978 w 2143054"/>
              <a:gd name="T29" fmla="*/ 897795 h 1358960"/>
              <a:gd name="T30" fmla="*/ 3041978 w 2143054"/>
              <a:gd name="T31" fmla="*/ 897791 h 1358960"/>
              <a:gd name="T32" fmla="*/ 2865694 w 2143054"/>
              <a:gd name="T33" fmla="*/ 1077353 h 1358960"/>
              <a:gd name="T34" fmla="*/ 1271822 w 2143054"/>
              <a:gd name="T35" fmla="*/ 1077353 h 1358960"/>
              <a:gd name="T36" fmla="*/ 552320 w 2143054"/>
              <a:gd name="T37" fmla="*/ 1083050 h 1358960"/>
              <a:gd name="T38" fmla="*/ 312083 w 2143054"/>
              <a:gd name="T39" fmla="*/ 1219200 h 1358960"/>
              <a:gd name="T40" fmla="*/ 246757 w 2143054"/>
              <a:gd name="T41" fmla="*/ 1086848 h 13589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43054"/>
              <a:gd name="T64" fmla="*/ 0 h 1358960"/>
              <a:gd name="T65" fmla="*/ 2143054 w 2143054"/>
              <a:gd name="T66" fmla="*/ 1358960 h 13589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43054" h="1358960">
                <a:moveTo>
                  <a:pt x="173495" y="1211436"/>
                </a:moveTo>
                <a:cubicBezTo>
                  <a:pt x="106467" y="1207026"/>
                  <a:pt x="159990" y="1211279"/>
                  <a:pt x="75500" y="1209319"/>
                </a:cubicBezTo>
                <a:cubicBezTo>
                  <a:pt x="1" y="1208769"/>
                  <a:pt x="0" y="1169530"/>
                  <a:pt x="5220" y="1026107"/>
                </a:cubicBezTo>
                <a:cubicBezTo>
                  <a:pt x="1973" y="911670"/>
                  <a:pt x="5220" y="750533"/>
                  <a:pt x="5220" y="700498"/>
                </a:cubicBezTo>
                <a:lnTo>
                  <a:pt x="5220" y="200146"/>
                </a:lnTo>
                <a:cubicBezTo>
                  <a:pt x="5220" y="89608"/>
                  <a:pt x="18628" y="0"/>
                  <a:pt x="129166" y="0"/>
                </a:cubicBezTo>
                <a:lnTo>
                  <a:pt x="360820" y="0"/>
                </a:lnTo>
                <a:lnTo>
                  <a:pt x="894220" y="0"/>
                </a:lnTo>
                <a:lnTo>
                  <a:pt x="2014874" y="0"/>
                </a:lnTo>
                <a:cubicBezTo>
                  <a:pt x="2125412" y="0"/>
                  <a:pt x="2138820" y="89608"/>
                  <a:pt x="2138820" y="200146"/>
                </a:cubicBezTo>
                <a:lnTo>
                  <a:pt x="2138820" y="700498"/>
                </a:lnTo>
                <a:lnTo>
                  <a:pt x="2138820" y="1000711"/>
                </a:lnTo>
                <a:cubicBezTo>
                  <a:pt x="2138820" y="1000710"/>
                  <a:pt x="2143054" y="911808"/>
                  <a:pt x="2138820" y="1000707"/>
                </a:cubicBezTo>
                <a:cubicBezTo>
                  <a:pt x="2138820" y="1098545"/>
                  <a:pt x="2125412" y="1200853"/>
                  <a:pt x="2014874" y="1200853"/>
                </a:cubicBezTo>
                <a:lnTo>
                  <a:pt x="894220" y="1200853"/>
                </a:lnTo>
                <a:cubicBezTo>
                  <a:pt x="661936" y="1204028"/>
                  <a:pt x="543137" y="1201382"/>
                  <a:pt x="388337" y="1207203"/>
                </a:cubicBezTo>
                <a:cubicBezTo>
                  <a:pt x="275871" y="1225724"/>
                  <a:pt x="282813" y="1309362"/>
                  <a:pt x="219426" y="1358960"/>
                </a:cubicBezTo>
                <a:cubicBezTo>
                  <a:pt x="188029" y="1355079"/>
                  <a:pt x="227821" y="1221490"/>
                  <a:pt x="173495" y="121143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blurRad="114300" dist="38100" dir="2700000" rotWithShape="0">
              <a:srgbClr val="808080">
                <a:alpha val="42999"/>
              </a:srgbClr>
            </a:outerShdw>
          </a:effectLst>
        </p:spPr>
        <p:txBody>
          <a:bodyPr lIns="182880" tIns="0" bIns="137160" anchor="ctr"/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Which</a:t>
            </a:r>
            <a:r>
              <a:rPr lang="en-US" sz="1400" dirty="0" smtClean="0">
                <a:solidFill>
                  <a:srgbClr val="FF0000"/>
                </a:solidFill>
                <a:latin typeface="Arial Rounded MT Bold" charset="0"/>
                <a:cs typeface="Arial" charset="0"/>
              </a:rPr>
              <a:t> song </a:t>
            </a:r>
            <a:r>
              <a:rPr lang="en-US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you want to play?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IN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Ok . Playing ………</a:t>
            </a:r>
            <a:endParaRPr lang="en-US" sz="1400" dirty="0" smtClean="0">
              <a:solidFill>
                <a:srgbClr val="404040"/>
              </a:solidFill>
              <a:latin typeface="Arial Rounded MT Bold" charset="0"/>
              <a:cs typeface="Arial" charset="0"/>
            </a:endParaRPr>
          </a:p>
        </p:txBody>
      </p:sp>
      <p:sp>
        <p:nvSpPr>
          <p:cNvPr id="29" name="Freeform 28"/>
          <p:cNvSpPr>
            <a:spLocks noChangeArrowheads="1"/>
          </p:cNvSpPr>
          <p:nvPr/>
        </p:nvSpPr>
        <p:spPr bwMode="auto">
          <a:xfrm>
            <a:off x="685800" y="3429000"/>
            <a:ext cx="3048000" cy="990600"/>
          </a:xfrm>
          <a:custGeom>
            <a:avLst/>
            <a:gdLst>
              <a:gd name="T0" fmla="*/ 246757 w 2143054"/>
              <a:gd name="T1" fmla="*/ 883064 h 1358960"/>
              <a:gd name="T2" fmla="*/ 107381 w 2143054"/>
              <a:gd name="T3" fmla="*/ 881521 h 1358960"/>
              <a:gd name="T4" fmla="*/ 7424 w 2143054"/>
              <a:gd name="T5" fmla="*/ 747970 h 1358960"/>
              <a:gd name="T6" fmla="*/ 7424 w 2143054"/>
              <a:gd name="T7" fmla="*/ 510621 h 1358960"/>
              <a:gd name="T8" fmla="*/ 7424 w 2143054"/>
              <a:gd name="T9" fmla="*/ 510621 h 1358960"/>
              <a:gd name="T10" fmla="*/ 7424 w 2143054"/>
              <a:gd name="T11" fmla="*/ 145894 h 1358960"/>
              <a:gd name="T12" fmla="*/ 183709 w 2143054"/>
              <a:gd name="T13" fmla="*/ 0 h 1358960"/>
              <a:gd name="T14" fmla="*/ 513183 w 2143054"/>
              <a:gd name="T15" fmla="*/ 0 h 1358960"/>
              <a:gd name="T16" fmla="*/ 513183 w 2143054"/>
              <a:gd name="T17" fmla="*/ 0 h 1358960"/>
              <a:gd name="T18" fmla="*/ 1271822 w 2143054"/>
              <a:gd name="T19" fmla="*/ 0 h 1358960"/>
              <a:gd name="T20" fmla="*/ 2865694 w 2143054"/>
              <a:gd name="T21" fmla="*/ 0 h 1358960"/>
              <a:gd name="T22" fmla="*/ 3041978 w 2143054"/>
              <a:gd name="T23" fmla="*/ 145894 h 1358960"/>
              <a:gd name="T24" fmla="*/ 3041978 w 2143054"/>
              <a:gd name="T25" fmla="*/ 510621 h 1358960"/>
              <a:gd name="T26" fmla="*/ 3041978 w 2143054"/>
              <a:gd name="T27" fmla="*/ 510621 h 1358960"/>
              <a:gd name="T28" fmla="*/ 3041978 w 2143054"/>
              <a:gd name="T29" fmla="*/ 729458 h 1358960"/>
              <a:gd name="T30" fmla="*/ 3041978 w 2143054"/>
              <a:gd name="T31" fmla="*/ 729455 h 1358960"/>
              <a:gd name="T32" fmla="*/ 2865694 w 2143054"/>
              <a:gd name="T33" fmla="*/ 875350 h 1358960"/>
              <a:gd name="T34" fmla="*/ 1271822 w 2143054"/>
              <a:gd name="T35" fmla="*/ 875350 h 1358960"/>
              <a:gd name="T36" fmla="*/ 552320 w 2143054"/>
              <a:gd name="T37" fmla="*/ 879978 h 1358960"/>
              <a:gd name="T38" fmla="*/ 312083 w 2143054"/>
              <a:gd name="T39" fmla="*/ 990600 h 1358960"/>
              <a:gd name="T40" fmla="*/ 246757 w 2143054"/>
              <a:gd name="T41" fmla="*/ 883064 h 13589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43054"/>
              <a:gd name="T64" fmla="*/ 0 h 1358960"/>
              <a:gd name="T65" fmla="*/ 2143054 w 2143054"/>
              <a:gd name="T66" fmla="*/ 1358960 h 13589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43054" h="1358960">
                <a:moveTo>
                  <a:pt x="173495" y="1211436"/>
                </a:moveTo>
                <a:cubicBezTo>
                  <a:pt x="106467" y="1207026"/>
                  <a:pt x="159990" y="1211279"/>
                  <a:pt x="75500" y="1209319"/>
                </a:cubicBezTo>
                <a:cubicBezTo>
                  <a:pt x="1" y="1208769"/>
                  <a:pt x="0" y="1169530"/>
                  <a:pt x="5220" y="1026107"/>
                </a:cubicBezTo>
                <a:cubicBezTo>
                  <a:pt x="1973" y="911670"/>
                  <a:pt x="5220" y="750533"/>
                  <a:pt x="5220" y="700498"/>
                </a:cubicBezTo>
                <a:lnTo>
                  <a:pt x="5220" y="200146"/>
                </a:lnTo>
                <a:cubicBezTo>
                  <a:pt x="5220" y="89608"/>
                  <a:pt x="18628" y="0"/>
                  <a:pt x="129166" y="0"/>
                </a:cubicBezTo>
                <a:lnTo>
                  <a:pt x="360820" y="0"/>
                </a:lnTo>
                <a:lnTo>
                  <a:pt x="894220" y="0"/>
                </a:lnTo>
                <a:lnTo>
                  <a:pt x="2014874" y="0"/>
                </a:lnTo>
                <a:cubicBezTo>
                  <a:pt x="2125412" y="0"/>
                  <a:pt x="2138820" y="89608"/>
                  <a:pt x="2138820" y="200146"/>
                </a:cubicBezTo>
                <a:lnTo>
                  <a:pt x="2138820" y="700498"/>
                </a:lnTo>
                <a:lnTo>
                  <a:pt x="2138820" y="1000711"/>
                </a:lnTo>
                <a:cubicBezTo>
                  <a:pt x="2138820" y="1000710"/>
                  <a:pt x="2143054" y="911808"/>
                  <a:pt x="2138820" y="1000707"/>
                </a:cubicBezTo>
                <a:cubicBezTo>
                  <a:pt x="2138820" y="1098545"/>
                  <a:pt x="2125412" y="1200853"/>
                  <a:pt x="2014874" y="1200853"/>
                </a:cubicBezTo>
                <a:lnTo>
                  <a:pt x="894220" y="1200853"/>
                </a:lnTo>
                <a:cubicBezTo>
                  <a:pt x="661936" y="1204028"/>
                  <a:pt x="543137" y="1201382"/>
                  <a:pt x="388337" y="1207203"/>
                </a:cubicBezTo>
                <a:cubicBezTo>
                  <a:pt x="275871" y="1225724"/>
                  <a:pt x="282813" y="1309362"/>
                  <a:pt x="219426" y="1358960"/>
                </a:cubicBezTo>
                <a:cubicBezTo>
                  <a:pt x="188029" y="1355079"/>
                  <a:pt x="227821" y="1221490"/>
                  <a:pt x="173495" y="121143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blurRad="114300" dist="38100" dir="2700000" rotWithShape="0">
              <a:srgbClr val="808080">
                <a:alpha val="42999"/>
              </a:srgbClr>
            </a:outerShdw>
          </a:effectLst>
        </p:spPr>
        <p:txBody>
          <a:bodyPr lIns="182880" tIns="0" bIns="137160" anchor="ctr"/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IN" sz="1400" dirty="0" smtClean="0">
                <a:solidFill>
                  <a:srgbClr val="FF0000"/>
                </a:solidFill>
                <a:latin typeface="Arial Rounded MT Bold" charset="0"/>
                <a:cs typeface="Arial" charset="0"/>
              </a:rPr>
              <a:t>Status</a:t>
            </a:r>
            <a:r>
              <a:rPr lang="en-IN" sz="1400" dirty="0">
                <a:solidFill>
                  <a:srgbClr val="404040"/>
                </a:solidFill>
                <a:latin typeface="Arial Rounded MT Bold" charset="0"/>
                <a:cs typeface="Arial" charset="0"/>
              </a:rPr>
              <a:t>?</a:t>
            </a:r>
            <a:endParaRPr lang="en-IN" sz="1400" dirty="0" smtClean="0">
              <a:solidFill>
                <a:srgbClr val="404040"/>
              </a:solidFill>
              <a:latin typeface="Arial Rounded MT Bold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IN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This </a:t>
            </a:r>
            <a:r>
              <a:rPr lang="en-IN" sz="1400" dirty="0">
                <a:solidFill>
                  <a:srgbClr val="404040"/>
                </a:solidFill>
                <a:latin typeface="Arial Rounded MT Bold" charset="0"/>
                <a:cs typeface="Arial" charset="0"/>
              </a:rPr>
              <a:t>system is named LAPTOP-4F99O2G5 </a:t>
            </a:r>
            <a:r>
              <a:rPr lang="en-IN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………….</a:t>
            </a:r>
            <a:endParaRPr lang="en-US" sz="1400" dirty="0" smtClean="0">
              <a:solidFill>
                <a:srgbClr val="808000"/>
              </a:solidFill>
              <a:latin typeface="Arial Rounded MT Bold" charset="0"/>
              <a:cs typeface="Arial" charset="0"/>
            </a:endParaRPr>
          </a:p>
        </p:txBody>
      </p:sp>
      <p:sp>
        <p:nvSpPr>
          <p:cNvPr id="31" name="Freeform 30"/>
          <p:cNvSpPr>
            <a:spLocks noChangeArrowheads="1"/>
          </p:cNvSpPr>
          <p:nvPr/>
        </p:nvSpPr>
        <p:spPr bwMode="auto">
          <a:xfrm>
            <a:off x="685800" y="5562600"/>
            <a:ext cx="3048000" cy="990600"/>
          </a:xfrm>
          <a:custGeom>
            <a:avLst/>
            <a:gdLst>
              <a:gd name="T0" fmla="*/ 246757 w 2143054"/>
              <a:gd name="T1" fmla="*/ 883064 h 1358960"/>
              <a:gd name="T2" fmla="*/ 107381 w 2143054"/>
              <a:gd name="T3" fmla="*/ 881521 h 1358960"/>
              <a:gd name="T4" fmla="*/ 7424 w 2143054"/>
              <a:gd name="T5" fmla="*/ 747970 h 1358960"/>
              <a:gd name="T6" fmla="*/ 7424 w 2143054"/>
              <a:gd name="T7" fmla="*/ 510621 h 1358960"/>
              <a:gd name="T8" fmla="*/ 7424 w 2143054"/>
              <a:gd name="T9" fmla="*/ 510621 h 1358960"/>
              <a:gd name="T10" fmla="*/ 7424 w 2143054"/>
              <a:gd name="T11" fmla="*/ 145894 h 1358960"/>
              <a:gd name="T12" fmla="*/ 183709 w 2143054"/>
              <a:gd name="T13" fmla="*/ 0 h 1358960"/>
              <a:gd name="T14" fmla="*/ 513183 w 2143054"/>
              <a:gd name="T15" fmla="*/ 0 h 1358960"/>
              <a:gd name="T16" fmla="*/ 513183 w 2143054"/>
              <a:gd name="T17" fmla="*/ 0 h 1358960"/>
              <a:gd name="T18" fmla="*/ 1271822 w 2143054"/>
              <a:gd name="T19" fmla="*/ 0 h 1358960"/>
              <a:gd name="T20" fmla="*/ 2865694 w 2143054"/>
              <a:gd name="T21" fmla="*/ 0 h 1358960"/>
              <a:gd name="T22" fmla="*/ 3041978 w 2143054"/>
              <a:gd name="T23" fmla="*/ 145894 h 1358960"/>
              <a:gd name="T24" fmla="*/ 3041978 w 2143054"/>
              <a:gd name="T25" fmla="*/ 510621 h 1358960"/>
              <a:gd name="T26" fmla="*/ 3041978 w 2143054"/>
              <a:gd name="T27" fmla="*/ 510621 h 1358960"/>
              <a:gd name="T28" fmla="*/ 3041978 w 2143054"/>
              <a:gd name="T29" fmla="*/ 729458 h 1358960"/>
              <a:gd name="T30" fmla="*/ 3041978 w 2143054"/>
              <a:gd name="T31" fmla="*/ 729455 h 1358960"/>
              <a:gd name="T32" fmla="*/ 2865694 w 2143054"/>
              <a:gd name="T33" fmla="*/ 875350 h 1358960"/>
              <a:gd name="T34" fmla="*/ 1271822 w 2143054"/>
              <a:gd name="T35" fmla="*/ 875350 h 1358960"/>
              <a:gd name="T36" fmla="*/ 552320 w 2143054"/>
              <a:gd name="T37" fmla="*/ 879978 h 1358960"/>
              <a:gd name="T38" fmla="*/ 312083 w 2143054"/>
              <a:gd name="T39" fmla="*/ 990600 h 1358960"/>
              <a:gd name="T40" fmla="*/ 246757 w 2143054"/>
              <a:gd name="T41" fmla="*/ 883064 h 13589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43054"/>
              <a:gd name="T64" fmla="*/ 0 h 1358960"/>
              <a:gd name="T65" fmla="*/ 2143054 w 2143054"/>
              <a:gd name="T66" fmla="*/ 1358960 h 13589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43054" h="1358960">
                <a:moveTo>
                  <a:pt x="173495" y="1211436"/>
                </a:moveTo>
                <a:cubicBezTo>
                  <a:pt x="106467" y="1207026"/>
                  <a:pt x="159990" y="1211279"/>
                  <a:pt x="75500" y="1209319"/>
                </a:cubicBezTo>
                <a:cubicBezTo>
                  <a:pt x="1" y="1208769"/>
                  <a:pt x="0" y="1169530"/>
                  <a:pt x="5220" y="1026107"/>
                </a:cubicBezTo>
                <a:cubicBezTo>
                  <a:pt x="1973" y="911670"/>
                  <a:pt x="5220" y="750533"/>
                  <a:pt x="5220" y="700498"/>
                </a:cubicBezTo>
                <a:lnTo>
                  <a:pt x="5220" y="200146"/>
                </a:lnTo>
                <a:cubicBezTo>
                  <a:pt x="5220" y="89608"/>
                  <a:pt x="18628" y="0"/>
                  <a:pt x="129166" y="0"/>
                </a:cubicBezTo>
                <a:lnTo>
                  <a:pt x="360820" y="0"/>
                </a:lnTo>
                <a:lnTo>
                  <a:pt x="894220" y="0"/>
                </a:lnTo>
                <a:lnTo>
                  <a:pt x="2014874" y="0"/>
                </a:lnTo>
                <a:cubicBezTo>
                  <a:pt x="2125412" y="0"/>
                  <a:pt x="2138820" y="89608"/>
                  <a:pt x="2138820" y="200146"/>
                </a:cubicBezTo>
                <a:lnTo>
                  <a:pt x="2138820" y="700498"/>
                </a:lnTo>
                <a:lnTo>
                  <a:pt x="2138820" y="1000711"/>
                </a:lnTo>
                <a:cubicBezTo>
                  <a:pt x="2138820" y="1000710"/>
                  <a:pt x="2143054" y="911808"/>
                  <a:pt x="2138820" y="1000707"/>
                </a:cubicBezTo>
                <a:cubicBezTo>
                  <a:pt x="2138820" y="1098545"/>
                  <a:pt x="2125412" y="1200853"/>
                  <a:pt x="2014874" y="1200853"/>
                </a:cubicBezTo>
                <a:lnTo>
                  <a:pt x="894220" y="1200853"/>
                </a:lnTo>
                <a:cubicBezTo>
                  <a:pt x="661936" y="1204028"/>
                  <a:pt x="543137" y="1201382"/>
                  <a:pt x="388337" y="1207203"/>
                </a:cubicBezTo>
                <a:cubicBezTo>
                  <a:pt x="275871" y="1225724"/>
                  <a:pt x="282813" y="1309362"/>
                  <a:pt x="219426" y="1358960"/>
                </a:cubicBezTo>
                <a:cubicBezTo>
                  <a:pt x="188029" y="1355079"/>
                  <a:pt x="227821" y="1221490"/>
                  <a:pt x="173495" y="121143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blurRad="114300" dist="38100" dir="2700000" rotWithShape="0">
              <a:srgbClr val="808080">
                <a:alpha val="42999"/>
              </a:srgbClr>
            </a:outerShdw>
          </a:effectLst>
        </p:spPr>
        <p:txBody>
          <a:bodyPr lIns="182880" tIns="0" bIns="137160" anchor="ctr"/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IN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How are you?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IN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I </a:t>
            </a:r>
            <a:r>
              <a:rPr lang="en-IN" sz="1400" dirty="0" smtClean="0">
                <a:solidFill>
                  <a:srgbClr val="FF0000"/>
                </a:solidFill>
                <a:latin typeface="Arial Rounded MT Bold" charset="0"/>
                <a:cs typeface="Arial" charset="0"/>
              </a:rPr>
              <a:t>am fine</a:t>
            </a:r>
            <a:r>
              <a:rPr lang="en-IN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……..</a:t>
            </a:r>
            <a:endParaRPr lang="en-US" sz="1400" dirty="0" smtClean="0">
              <a:solidFill>
                <a:srgbClr val="808000"/>
              </a:solidFill>
              <a:latin typeface="Arial Rounded MT Bold" charset="0"/>
              <a:cs typeface="Arial" charset="0"/>
            </a:endParaRPr>
          </a:p>
        </p:txBody>
      </p:sp>
      <p:grpSp>
        <p:nvGrpSpPr>
          <p:cNvPr id="53255" name="Group 11"/>
          <p:cNvGrpSpPr>
            <a:grpSpLocks/>
          </p:cNvGrpSpPr>
          <p:nvPr/>
        </p:nvGrpSpPr>
        <p:grpSpPr bwMode="auto">
          <a:xfrm>
            <a:off x="2057400" y="2362200"/>
            <a:ext cx="152400" cy="762000"/>
            <a:chOff x="2057400" y="2362200"/>
            <a:chExt cx="152400" cy="762000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057400" y="23622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FFA392"/>
                </a:gs>
                <a:gs pos="100000">
                  <a:srgbClr val="CD440B"/>
                </a:gs>
              </a:gsLst>
              <a:lin ang="5400000"/>
            </a:gradFill>
            <a:ln w="9525">
              <a:solidFill>
                <a:srgbClr val="B74A1C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057400" y="26670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FFA392"/>
                </a:gs>
                <a:gs pos="100000">
                  <a:srgbClr val="CD440B"/>
                </a:gs>
              </a:gsLst>
              <a:lin ang="5400000"/>
            </a:gradFill>
            <a:ln w="9525">
              <a:solidFill>
                <a:srgbClr val="B74A1C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057400" y="29718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FFA392"/>
                </a:gs>
                <a:gs pos="100000">
                  <a:srgbClr val="CD440B"/>
                </a:gs>
              </a:gsLst>
              <a:lin ang="5400000"/>
            </a:gradFill>
            <a:ln w="9525">
              <a:solidFill>
                <a:srgbClr val="B74A1C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53256" name="Group 12"/>
          <p:cNvGrpSpPr>
            <a:grpSpLocks/>
          </p:cNvGrpSpPr>
          <p:nvPr/>
        </p:nvGrpSpPr>
        <p:grpSpPr bwMode="auto">
          <a:xfrm>
            <a:off x="2057400" y="4495800"/>
            <a:ext cx="152400" cy="762000"/>
            <a:chOff x="2057400" y="2362200"/>
            <a:chExt cx="152400" cy="762000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057400" y="23622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FFA392"/>
                </a:gs>
                <a:gs pos="100000">
                  <a:srgbClr val="CD440B"/>
                </a:gs>
              </a:gsLst>
              <a:lin ang="5400000"/>
            </a:gradFill>
            <a:ln w="9525">
              <a:solidFill>
                <a:srgbClr val="B74A1C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057400" y="26670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FFA392"/>
                </a:gs>
                <a:gs pos="100000">
                  <a:srgbClr val="CD440B"/>
                </a:gs>
              </a:gsLst>
              <a:lin ang="5400000"/>
            </a:gradFill>
            <a:ln w="9525">
              <a:solidFill>
                <a:srgbClr val="B74A1C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057400" y="29718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FFA392"/>
                </a:gs>
                <a:gs pos="100000">
                  <a:srgbClr val="CD440B"/>
                </a:gs>
              </a:gsLst>
              <a:lin ang="5400000"/>
            </a:gradFill>
            <a:ln w="9525">
              <a:solidFill>
                <a:srgbClr val="B74A1C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980623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  <p:bldP spid="20" grpId="0" animBg="1"/>
      <p:bldP spid="29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707886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Understanding Intent in </a:t>
            </a:r>
            <a:r>
              <a:rPr lang="en-US" dirty="0" smtClean="0">
                <a:solidFill>
                  <a:schemeClr val="tx2"/>
                </a:solidFill>
                <a:ea typeface="ＭＳ Ｐゴシック" charset="-128"/>
              </a:rPr>
              <a:t>Context </a:t>
            </a:r>
          </a:p>
        </p:txBody>
      </p:sp>
      <p:sp>
        <p:nvSpPr>
          <p:cNvPr id="61443" name="Content Placeholder 4"/>
          <p:cNvSpPr>
            <a:spLocks noGrp="1"/>
          </p:cNvSpPr>
          <p:nvPr>
            <p:ph idx="1"/>
          </p:nvPr>
        </p:nvSpPr>
        <p:spPr>
          <a:xfrm>
            <a:off x="495300" y="1447800"/>
            <a:ext cx="39624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Conversation Context</a:t>
            </a:r>
          </a:p>
        </p:txBody>
      </p:sp>
      <p:sp>
        <p:nvSpPr>
          <p:cNvPr id="6144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FFFFFF"/>
                </a:solidFill>
                <a:latin typeface="Arial" charset="0"/>
              </a:rPr>
              <a:t>(c) 2009 </a:t>
            </a:r>
            <a:r>
              <a:rPr lang="en-US" sz="1200" dirty="0" err="1">
                <a:solidFill>
                  <a:srgbClr val="FFFFFF"/>
                </a:solidFill>
                <a:latin typeface="Arial" charset="0"/>
              </a:rPr>
              <a:t>Siri</a:t>
            </a:r>
            <a:r>
              <a:rPr lang="en-US" sz="1200" dirty="0">
                <a:solidFill>
                  <a:srgbClr val="FFFFFF"/>
                </a:solidFill>
                <a:latin typeface="Arial" charset="0"/>
              </a:rPr>
              <a:t>, Inc.</a:t>
            </a: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4724400" y="1447800"/>
            <a:ext cx="3581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70000"/>
              <a:buFont typeface="Wingdings" charset="2"/>
              <a:buChar char="n"/>
            </a:pPr>
            <a:r>
              <a:rPr lang="en-US" sz="3200" smtClean="0">
                <a:solidFill>
                  <a:srgbClr val="008080"/>
                </a:solidFill>
                <a:latin typeface="Arial" charset="0"/>
                <a:ea typeface="ＭＳ Ｐゴシック" charset="-128"/>
              </a:rPr>
              <a:t>Task Context</a:t>
            </a:r>
          </a:p>
        </p:txBody>
      </p:sp>
      <p:sp>
        <p:nvSpPr>
          <p:cNvPr id="6" name="Freeform 5"/>
          <p:cNvSpPr>
            <a:spLocks noChangeArrowheads="1"/>
          </p:cNvSpPr>
          <p:nvPr/>
        </p:nvSpPr>
        <p:spPr bwMode="auto">
          <a:xfrm>
            <a:off x="914400" y="2209800"/>
            <a:ext cx="2362200" cy="609600"/>
          </a:xfrm>
          <a:custGeom>
            <a:avLst/>
            <a:gdLst>
              <a:gd name="T0" fmla="*/ 191236 w 2143054"/>
              <a:gd name="T1" fmla="*/ 543424 h 1358960"/>
              <a:gd name="T2" fmla="*/ 83221 w 2143054"/>
              <a:gd name="T3" fmla="*/ 542474 h 1358960"/>
              <a:gd name="T4" fmla="*/ 5754 w 2143054"/>
              <a:gd name="T5" fmla="*/ 460289 h 1358960"/>
              <a:gd name="T6" fmla="*/ 5754 w 2143054"/>
              <a:gd name="T7" fmla="*/ 314228 h 1358960"/>
              <a:gd name="T8" fmla="*/ 5754 w 2143054"/>
              <a:gd name="T9" fmla="*/ 314228 h 1358960"/>
              <a:gd name="T10" fmla="*/ 5754 w 2143054"/>
              <a:gd name="T11" fmla="*/ 89781 h 1358960"/>
              <a:gd name="T12" fmla="*/ 142374 w 2143054"/>
              <a:gd name="T13" fmla="*/ 0 h 1358960"/>
              <a:gd name="T14" fmla="*/ 397717 w 2143054"/>
              <a:gd name="T15" fmla="*/ 0 h 1358960"/>
              <a:gd name="T16" fmla="*/ 397717 w 2143054"/>
              <a:gd name="T17" fmla="*/ 0 h 1358960"/>
              <a:gd name="T18" fmla="*/ 985662 w 2143054"/>
              <a:gd name="T19" fmla="*/ 0 h 1358960"/>
              <a:gd name="T20" fmla="*/ 2220912 w 2143054"/>
              <a:gd name="T21" fmla="*/ 0 h 1358960"/>
              <a:gd name="T22" fmla="*/ 2357533 w 2143054"/>
              <a:gd name="T23" fmla="*/ 89781 h 1358960"/>
              <a:gd name="T24" fmla="*/ 2357533 w 2143054"/>
              <a:gd name="T25" fmla="*/ 314228 h 1358960"/>
              <a:gd name="T26" fmla="*/ 2357533 w 2143054"/>
              <a:gd name="T27" fmla="*/ 314228 h 1358960"/>
              <a:gd name="T28" fmla="*/ 2357533 w 2143054"/>
              <a:gd name="T29" fmla="*/ 448897 h 1358960"/>
              <a:gd name="T30" fmla="*/ 2357533 w 2143054"/>
              <a:gd name="T31" fmla="*/ 448895 h 1358960"/>
              <a:gd name="T32" fmla="*/ 2220912 w 2143054"/>
              <a:gd name="T33" fmla="*/ 538677 h 1358960"/>
              <a:gd name="T34" fmla="*/ 985662 w 2143054"/>
              <a:gd name="T35" fmla="*/ 538677 h 1358960"/>
              <a:gd name="T36" fmla="*/ 428048 w 2143054"/>
              <a:gd name="T37" fmla="*/ 541525 h 1358960"/>
              <a:gd name="T38" fmla="*/ 241864 w 2143054"/>
              <a:gd name="T39" fmla="*/ 609600 h 1358960"/>
              <a:gd name="T40" fmla="*/ 191236 w 2143054"/>
              <a:gd name="T41" fmla="*/ 543424 h 13589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43054"/>
              <a:gd name="T64" fmla="*/ 0 h 1358960"/>
              <a:gd name="T65" fmla="*/ 2143054 w 2143054"/>
              <a:gd name="T66" fmla="*/ 1358960 h 13589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43054" h="1358960">
                <a:moveTo>
                  <a:pt x="173495" y="1211436"/>
                </a:moveTo>
                <a:cubicBezTo>
                  <a:pt x="106467" y="1207026"/>
                  <a:pt x="159990" y="1211279"/>
                  <a:pt x="75500" y="1209319"/>
                </a:cubicBezTo>
                <a:cubicBezTo>
                  <a:pt x="1" y="1208769"/>
                  <a:pt x="0" y="1169530"/>
                  <a:pt x="5220" y="1026107"/>
                </a:cubicBezTo>
                <a:cubicBezTo>
                  <a:pt x="1973" y="911670"/>
                  <a:pt x="5220" y="750533"/>
                  <a:pt x="5220" y="700498"/>
                </a:cubicBezTo>
                <a:lnTo>
                  <a:pt x="5220" y="200146"/>
                </a:lnTo>
                <a:cubicBezTo>
                  <a:pt x="5220" y="89608"/>
                  <a:pt x="18628" y="0"/>
                  <a:pt x="129166" y="0"/>
                </a:cubicBezTo>
                <a:lnTo>
                  <a:pt x="360820" y="0"/>
                </a:lnTo>
                <a:lnTo>
                  <a:pt x="894220" y="0"/>
                </a:lnTo>
                <a:lnTo>
                  <a:pt x="2014874" y="0"/>
                </a:lnTo>
                <a:cubicBezTo>
                  <a:pt x="2125412" y="0"/>
                  <a:pt x="2138820" y="89608"/>
                  <a:pt x="2138820" y="200146"/>
                </a:cubicBezTo>
                <a:lnTo>
                  <a:pt x="2138820" y="700498"/>
                </a:lnTo>
                <a:lnTo>
                  <a:pt x="2138820" y="1000711"/>
                </a:lnTo>
                <a:cubicBezTo>
                  <a:pt x="2138820" y="1000710"/>
                  <a:pt x="2143054" y="911808"/>
                  <a:pt x="2138820" y="1000707"/>
                </a:cubicBezTo>
                <a:cubicBezTo>
                  <a:pt x="2138820" y="1098545"/>
                  <a:pt x="2125412" y="1200853"/>
                  <a:pt x="2014874" y="1200853"/>
                </a:cubicBezTo>
                <a:lnTo>
                  <a:pt x="894220" y="1200853"/>
                </a:lnTo>
                <a:cubicBezTo>
                  <a:pt x="661936" y="1204028"/>
                  <a:pt x="543137" y="1201382"/>
                  <a:pt x="388337" y="1207203"/>
                </a:cubicBezTo>
                <a:cubicBezTo>
                  <a:pt x="275871" y="1225724"/>
                  <a:pt x="282813" y="1309362"/>
                  <a:pt x="219426" y="1358960"/>
                </a:cubicBezTo>
                <a:cubicBezTo>
                  <a:pt x="188029" y="1355079"/>
                  <a:pt x="227821" y="1221490"/>
                  <a:pt x="173495" y="121143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blurRad="114300" dist="38100" dir="2700000" rotWithShape="0">
              <a:srgbClr val="808080">
                <a:alpha val="42999"/>
              </a:srgbClr>
            </a:outerShdw>
          </a:effectLst>
        </p:spPr>
        <p:txBody>
          <a:bodyPr lIns="182880" tIns="0" bIns="137160" anchor="ctr"/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IN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Tell me a</a:t>
            </a:r>
            <a:r>
              <a:rPr lang="en-IN" sz="1400" dirty="0" smtClean="0">
                <a:solidFill>
                  <a:schemeClr val="tx2"/>
                </a:solidFill>
                <a:latin typeface="Arial Rounded MT Bold" charset="0"/>
                <a:cs typeface="Arial" charset="0"/>
              </a:rPr>
              <a:t> joke</a:t>
            </a:r>
            <a:r>
              <a:rPr lang="en-IN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……..</a:t>
            </a:r>
            <a:endParaRPr lang="en-US" sz="1400" dirty="0" smtClean="0">
              <a:solidFill>
                <a:srgbClr val="67924B"/>
              </a:solidFill>
              <a:latin typeface="Arial Rounded MT Bold" charset="0"/>
              <a:cs typeface="Arial" charset="0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914400" y="2971800"/>
            <a:ext cx="3124200" cy="685800"/>
          </a:xfrm>
          <a:custGeom>
            <a:avLst/>
            <a:gdLst>
              <a:gd name="T0" fmla="*/ 252926 w 2143054"/>
              <a:gd name="T1" fmla="*/ 611352 h 1358960"/>
              <a:gd name="T2" fmla="*/ 110066 w 2143054"/>
              <a:gd name="T3" fmla="*/ 610284 h 1358960"/>
              <a:gd name="T4" fmla="*/ 7610 w 2143054"/>
              <a:gd name="T5" fmla="*/ 517826 h 1358960"/>
              <a:gd name="T6" fmla="*/ 7610 w 2143054"/>
              <a:gd name="T7" fmla="*/ 353507 h 1358960"/>
              <a:gd name="T8" fmla="*/ 7610 w 2143054"/>
              <a:gd name="T9" fmla="*/ 353507 h 1358960"/>
              <a:gd name="T10" fmla="*/ 7610 w 2143054"/>
              <a:gd name="T11" fmla="*/ 101004 h 1358960"/>
              <a:gd name="T12" fmla="*/ 188302 w 2143054"/>
              <a:gd name="T13" fmla="*/ 0 h 1358960"/>
              <a:gd name="T14" fmla="*/ 526013 w 2143054"/>
              <a:gd name="T15" fmla="*/ 0 h 1358960"/>
              <a:gd name="T16" fmla="*/ 526013 w 2143054"/>
              <a:gd name="T17" fmla="*/ 0 h 1358960"/>
              <a:gd name="T18" fmla="*/ 1303617 w 2143054"/>
              <a:gd name="T19" fmla="*/ 0 h 1358960"/>
              <a:gd name="T20" fmla="*/ 2937336 w 2143054"/>
              <a:gd name="T21" fmla="*/ 0 h 1358960"/>
              <a:gd name="T22" fmla="*/ 3118028 w 2143054"/>
              <a:gd name="T23" fmla="*/ 101004 h 1358960"/>
              <a:gd name="T24" fmla="*/ 3118028 w 2143054"/>
              <a:gd name="T25" fmla="*/ 353507 h 1358960"/>
              <a:gd name="T26" fmla="*/ 3118028 w 2143054"/>
              <a:gd name="T27" fmla="*/ 353507 h 1358960"/>
              <a:gd name="T28" fmla="*/ 3118028 w 2143054"/>
              <a:gd name="T29" fmla="*/ 505009 h 1358960"/>
              <a:gd name="T30" fmla="*/ 3118028 w 2143054"/>
              <a:gd name="T31" fmla="*/ 505007 h 1358960"/>
              <a:gd name="T32" fmla="*/ 2937336 w 2143054"/>
              <a:gd name="T33" fmla="*/ 606011 h 1358960"/>
              <a:gd name="T34" fmla="*/ 1303617 w 2143054"/>
              <a:gd name="T35" fmla="*/ 606011 h 1358960"/>
              <a:gd name="T36" fmla="*/ 566128 w 2143054"/>
              <a:gd name="T37" fmla="*/ 609216 h 1358960"/>
              <a:gd name="T38" fmla="*/ 319885 w 2143054"/>
              <a:gd name="T39" fmla="*/ 685800 h 1358960"/>
              <a:gd name="T40" fmla="*/ 252926 w 2143054"/>
              <a:gd name="T41" fmla="*/ 611352 h 13589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43054"/>
              <a:gd name="T64" fmla="*/ 0 h 1358960"/>
              <a:gd name="T65" fmla="*/ 2143054 w 2143054"/>
              <a:gd name="T66" fmla="*/ 1358960 h 13589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43054" h="1358960">
                <a:moveTo>
                  <a:pt x="173495" y="1211436"/>
                </a:moveTo>
                <a:cubicBezTo>
                  <a:pt x="106467" y="1207026"/>
                  <a:pt x="159990" y="1211279"/>
                  <a:pt x="75500" y="1209319"/>
                </a:cubicBezTo>
                <a:cubicBezTo>
                  <a:pt x="1" y="1208769"/>
                  <a:pt x="0" y="1169530"/>
                  <a:pt x="5220" y="1026107"/>
                </a:cubicBezTo>
                <a:cubicBezTo>
                  <a:pt x="1973" y="911670"/>
                  <a:pt x="5220" y="750533"/>
                  <a:pt x="5220" y="700498"/>
                </a:cubicBezTo>
                <a:lnTo>
                  <a:pt x="5220" y="200146"/>
                </a:lnTo>
                <a:cubicBezTo>
                  <a:pt x="5220" y="89608"/>
                  <a:pt x="18628" y="0"/>
                  <a:pt x="129166" y="0"/>
                </a:cubicBezTo>
                <a:lnTo>
                  <a:pt x="360820" y="0"/>
                </a:lnTo>
                <a:lnTo>
                  <a:pt x="894220" y="0"/>
                </a:lnTo>
                <a:lnTo>
                  <a:pt x="2014874" y="0"/>
                </a:lnTo>
                <a:cubicBezTo>
                  <a:pt x="2125412" y="0"/>
                  <a:pt x="2138820" y="89608"/>
                  <a:pt x="2138820" y="200146"/>
                </a:cubicBezTo>
                <a:lnTo>
                  <a:pt x="2138820" y="700498"/>
                </a:lnTo>
                <a:lnTo>
                  <a:pt x="2138820" y="1000711"/>
                </a:lnTo>
                <a:cubicBezTo>
                  <a:pt x="2138820" y="1000710"/>
                  <a:pt x="2143054" y="911808"/>
                  <a:pt x="2138820" y="1000707"/>
                </a:cubicBezTo>
                <a:cubicBezTo>
                  <a:pt x="2138820" y="1098545"/>
                  <a:pt x="2125412" y="1200853"/>
                  <a:pt x="2014874" y="1200853"/>
                </a:cubicBezTo>
                <a:lnTo>
                  <a:pt x="894220" y="1200853"/>
                </a:lnTo>
                <a:cubicBezTo>
                  <a:pt x="661936" y="1204028"/>
                  <a:pt x="543137" y="1201382"/>
                  <a:pt x="388337" y="1207203"/>
                </a:cubicBezTo>
                <a:cubicBezTo>
                  <a:pt x="275871" y="1225724"/>
                  <a:pt x="282813" y="1309362"/>
                  <a:pt x="219426" y="1358960"/>
                </a:cubicBezTo>
                <a:cubicBezTo>
                  <a:pt x="188029" y="1355079"/>
                  <a:pt x="227821" y="1221490"/>
                  <a:pt x="173495" y="121143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blurRad="114300" dist="38100" dir="2700000" rotWithShape="0">
              <a:srgbClr val="808080">
                <a:alpha val="42999"/>
              </a:srgbClr>
            </a:outerShdw>
          </a:effectLst>
        </p:spPr>
        <p:txBody>
          <a:bodyPr lIns="182880" tIns="0" bIns="137160" anchor="ctr"/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IN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Who </a:t>
            </a:r>
            <a:r>
              <a:rPr lang="en-IN" sz="1400" dirty="0" smtClean="0">
                <a:solidFill>
                  <a:schemeClr val="tx2"/>
                </a:solidFill>
                <a:latin typeface="Arial Rounded MT Bold" charset="0"/>
                <a:cs typeface="Arial" charset="0"/>
              </a:rPr>
              <a:t>created</a:t>
            </a:r>
            <a:r>
              <a:rPr lang="en-IN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 you???</a:t>
            </a:r>
            <a:endParaRPr lang="en-US" sz="1400" dirty="0" smtClean="0">
              <a:solidFill>
                <a:srgbClr val="404040"/>
              </a:solidFill>
              <a:latin typeface="Arial Rounded MT Bold" charset="0"/>
              <a:cs typeface="Arial" charset="0"/>
            </a:endParaRPr>
          </a:p>
        </p:txBody>
      </p:sp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914400" y="4876800"/>
            <a:ext cx="3124200" cy="685800"/>
          </a:xfrm>
          <a:custGeom>
            <a:avLst/>
            <a:gdLst>
              <a:gd name="T0" fmla="*/ 252926 w 2143054"/>
              <a:gd name="T1" fmla="*/ 611352 h 1358960"/>
              <a:gd name="T2" fmla="*/ 110066 w 2143054"/>
              <a:gd name="T3" fmla="*/ 610284 h 1358960"/>
              <a:gd name="T4" fmla="*/ 7610 w 2143054"/>
              <a:gd name="T5" fmla="*/ 517826 h 1358960"/>
              <a:gd name="T6" fmla="*/ 7610 w 2143054"/>
              <a:gd name="T7" fmla="*/ 353507 h 1358960"/>
              <a:gd name="T8" fmla="*/ 7610 w 2143054"/>
              <a:gd name="T9" fmla="*/ 353507 h 1358960"/>
              <a:gd name="T10" fmla="*/ 7610 w 2143054"/>
              <a:gd name="T11" fmla="*/ 101004 h 1358960"/>
              <a:gd name="T12" fmla="*/ 188302 w 2143054"/>
              <a:gd name="T13" fmla="*/ 0 h 1358960"/>
              <a:gd name="T14" fmla="*/ 526013 w 2143054"/>
              <a:gd name="T15" fmla="*/ 0 h 1358960"/>
              <a:gd name="T16" fmla="*/ 526013 w 2143054"/>
              <a:gd name="T17" fmla="*/ 0 h 1358960"/>
              <a:gd name="T18" fmla="*/ 1303617 w 2143054"/>
              <a:gd name="T19" fmla="*/ 0 h 1358960"/>
              <a:gd name="T20" fmla="*/ 2937336 w 2143054"/>
              <a:gd name="T21" fmla="*/ 0 h 1358960"/>
              <a:gd name="T22" fmla="*/ 3118028 w 2143054"/>
              <a:gd name="T23" fmla="*/ 101004 h 1358960"/>
              <a:gd name="T24" fmla="*/ 3118028 w 2143054"/>
              <a:gd name="T25" fmla="*/ 353507 h 1358960"/>
              <a:gd name="T26" fmla="*/ 3118028 w 2143054"/>
              <a:gd name="T27" fmla="*/ 353507 h 1358960"/>
              <a:gd name="T28" fmla="*/ 3118028 w 2143054"/>
              <a:gd name="T29" fmla="*/ 505009 h 1358960"/>
              <a:gd name="T30" fmla="*/ 3118028 w 2143054"/>
              <a:gd name="T31" fmla="*/ 505007 h 1358960"/>
              <a:gd name="T32" fmla="*/ 2937336 w 2143054"/>
              <a:gd name="T33" fmla="*/ 606011 h 1358960"/>
              <a:gd name="T34" fmla="*/ 1303617 w 2143054"/>
              <a:gd name="T35" fmla="*/ 606011 h 1358960"/>
              <a:gd name="T36" fmla="*/ 566128 w 2143054"/>
              <a:gd name="T37" fmla="*/ 609216 h 1358960"/>
              <a:gd name="T38" fmla="*/ 319885 w 2143054"/>
              <a:gd name="T39" fmla="*/ 685800 h 1358960"/>
              <a:gd name="T40" fmla="*/ 252926 w 2143054"/>
              <a:gd name="T41" fmla="*/ 611352 h 13589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43054"/>
              <a:gd name="T64" fmla="*/ 0 h 1358960"/>
              <a:gd name="T65" fmla="*/ 2143054 w 2143054"/>
              <a:gd name="T66" fmla="*/ 1358960 h 13589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43054" h="1358960">
                <a:moveTo>
                  <a:pt x="173495" y="1211436"/>
                </a:moveTo>
                <a:cubicBezTo>
                  <a:pt x="106467" y="1207026"/>
                  <a:pt x="159990" y="1211279"/>
                  <a:pt x="75500" y="1209319"/>
                </a:cubicBezTo>
                <a:cubicBezTo>
                  <a:pt x="1" y="1208769"/>
                  <a:pt x="0" y="1169530"/>
                  <a:pt x="5220" y="1026107"/>
                </a:cubicBezTo>
                <a:cubicBezTo>
                  <a:pt x="1973" y="911670"/>
                  <a:pt x="5220" y="750533"/>
                  <a:pt x="5220" y="700498"/>
                </a:cubicBezTo>
                <a:lnTo>
                  <a:pt x="5220" y="200146"/>
                </a:lnTo>
                <a:cubicBezTo>
                  <a:pt x="5220" y="89608"/>
                  <a:pt x="18628" y="0"/>
                  <a:pt x="129166" y="0"/>
                </a:cubicBezTo>
                <a:lnTo>
                  <a:pt x="360820" y="0"/>
                </a:lnTo>
                <a:lnTo>
                  <a:pt x="894220" y="0"/>
                </a:lnTo>
                <a:lnTo>
                  <a:pt x="2014874" y="0"/>
                </a:lnTo>
                <a:cubicBezTo>
                  <a:pt x="2125412" y="0"/>
                  <a:pt x="2138820" y="89608"/>
                  <a:pt x="2138820" y="200146"/>
                </a:cubicBezTo>
                <a:lnTo>
                  <a:pt x="2138820" y="700498"/>
                </a:lnTo>
                <a:lnTo>
                  <a:pt x="2138820" y="1000711"/>
                </a:lnTo>
                <a:cubicBezTo>
                  <a:pt x="2138820" y="1000710"/>
                  <a:pt x="2143054" y="911808"/>
                  <a:pt x="2138820" y="1000707"/>
                </a:cubicBezTo>
                <a:cubicBezTo>
                  <a:pt x="2138820" y="1098545"/>
                  <a:pt x="2125412" y="1200853"/>
                  <a:pt x="2014874" y="1200853"/>
                </a:cubicBezTo>
                <a:lnTo>
                  <a:pt x="894220" y="1200853"/>
                </a:lnTo>
                <a:cubicBezTo>
                  <a:pt x="661936" y="1204028"/>
                  <a:pt x="543137" y="1201382"/>
                  <a:pt x="388337" y="1207203"/>
                </a:cubicBezTo>
                <a:cubicBezTo>
                  <a:pt x="275871" y="1225724"/>
                  <a:pt x="282813" y="1309362"/>
                  <a:pt x="219426" y="1358960"/>
                </a:cubicBezTo>
                <a:cubicBezTo>
                  <a:pt x="188029" y="1355079"/>
                  <a:pt x="227821" y="1221490"/>
                  <a:pt x="173495" y="121143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blurRad="114300" dist="38100" dir="2700000" rotWithShape="0">
              <a:srgbClr val="808080">
                <a:alpha val="42999"/>
              </a:srgbClr>
            </a:outerShdw>
          </a:effectLst>
        </p:spPr>
        <p:txBody>
          <a:bodyPr lIns="182880" tIns="0" bIns="137160" anchor="ctr"/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IN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Tell me the </a:t>
            </a:r>
            <a:r>
              <a:rPr lang="en-IN" sz="1400" dirty="0" smtClean="0">
                <a:solidFill>
                  <a:schemeClr val="tx2"/>
                </a:solidFill>
                <a:latin typeface="Arial Rounded MT Bold" charset="0"/>
                <a:cs typeface="Arial" charset="0"/>
              </a:rPr>
              <a:t>date</a:t>
            </a:r>
            <a:r>
              <a:rPr lang="en-IN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…..</a:t>
            </a:r>
            <a:endParaRPr lang="en-US" sz="1400" dirty="0" smtClean="0">
              <a:solidFill>
                <a:srgbClr val="67924B"/>
              </a:solidFill>
              <a:latin typeface="Arial Rounded MT Bold" charset="0"/>
              <a:cs typeface="Arial" charset="0"/>
            </a:endParaRPr>
          </a:p>
        </p:txBody>
      </p: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914400" y="5638800"/>
            <a:ext cx="3124200" cy="685800"/>
          </a:xfrm>
          <a:custGeom>
            <a:avLst/>
            <a:gdLst>
              <a:gd name="T0" fmla="*/ 252926 w 2143054"/>
              <a:gd name="T1" fmla="*/ 611352 h 1358960"/>
              <a:gd name="T2" fmla="*/ 110066 w 2143054"/>
              <a:gd name="T3" fmla="*/ 610284 h 1358960"/>
              <a:gd name="T4" fmla="*/ 7610 w 2143054"/>
              <a:gd name="T5" fmla="*/ 517826 h 1358960"/>
              <a:gd name="T6" fmla="*/ 7610 w 2143054"/>
              <a:gd name="T7" fmla="*/ 353507 h 1358960"/>
              <a:gd name="T8" fmla="*/ 7610 w 2143054"/>
              <a:gd name="T9" fmla="*/ 353507 h 1358960"/>
              <a:gd name="T10" fmla="*/ 7610 w 2143054"/>
              <a:gd name="T11" fmla="*/ 101004 h 1358960"/>
              <a:gd name="T12" fmla="*/ 188302 w 2143054"/>
              <a:gd name="T13" fmla="*/ 0 h 1358960"/>
              <a:gd name="T14" fmla="*/ 526013 w 2143054"/>
              <a:gd name="T15" fmla="*/ 0 h 1358960"/>
              <a:gd name="T16" fmla="*/ 526013 w 2143054"/>
              <a:gd name="T17" fmla="*/ 0 h 1358960"/>
              <a:gd name="T18" fmla="*/ 1303617 w 2143054"/>
              <a:gd name="T19" fmla="*/ 0 h 1358960"/>
              <a:gd name="T20" fmla="*/ 2937336 w 2143054"/>
              <a:gd name="T21" fmla="*/ 0 h 1358960"/>
              <a:gd name="T22" fmla="*/ 3118028 w 2143054"/>
              <a:gd name="T23" fmla="*/ 101004 h 1358960"/>
              <a:gd name="T24" fmla="*/ 3118028 w 2143054"/>
              <a:gd name="T25" fmla="*/ 353507 h 1358960"/>
              <a:gd name="T26" fmla="*/ 3118028 w 2143054"/>
              <a:gd name="T27" fmla="*/ 353507 h 1358960"/>
              <a:gd name="T28" fmla="*/ 3118028 w 2143054"/>
              <a:gd name="T29" fmla="*/ 505009 h 1358960"/>
              <a:gd name="T30" fmla="*/ 3118028 w 2143054"/>
              <a:gd name="T31" fmla="*/ 505007 h 1358960"/>
              <a:gd name="T32" fmla="*/ 2937336 w 2143054"/>
              <a:gd name="T33" fmla="*/ 606011 h 1358960"/>
              <a:gd name="T34" fmla="*/ 1303617 w 2143054"/>
              <a:gd name="T35" fmla="*/ 606011 h 1358960"/>
              <a:gd name="T36" fmla="*/ 566128 w 2143054"/>
              <a:gd name="T37" fmla="*/ 609216 h 1358960"/>
              <a:gd name="T38" fmla="*/ 319885 w 2143054"/>
              <a:gd name="T39" fmla="*/ 685800 h 1358960"/>
              <a:gd name="T40" fmla="*/ 252926 w 2143054"/>
              <a:gd name="T41" fmla="*/ 611352 h 13589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43054"/>
              <a:gd name="T64" fmla="*/ 0 h 1358960"/>
              <a:gd name="T65" fmla="*/ 2143054 w 2143054"/>
              <a:gd name="T66" fmla="*/ 1358960 h 13589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43054" h="1358960">
                <a:moveTo>
                  <a:pt x="173495" y="1211436"/>
                </a:moveTo>
                <a:cubicBezTo>
                  <a:pt x="106467" y="1207026"/>
                  <a:pt x="159990" y="1211279"/>
                  <a:pt x="75500" y="1209319"/>
                </a:cubicBezTo>
                <a:cubicBezTo>
                  <a:pt x="1" y="1208769"/>
                  <a:pt x="0" y="1169530"/>
                  <a:pt x="5220" y="1026107"/>
                </a:cubicBezTo>
                <a:cubicBezTo>
                  <a:pt x="1973" y="911670"/>
                  <a:pt x="5220" y="750533"/>
                  <a:pt x="5220" y="700498"/>
                </a:cubicBezTo>
                <a:lnTo>
                  <a:pt x="5220" y="200146"/>
                </a:lnTo>
                <a:cubicBezTo>
                  <a:pt x="5220" y="89608"/>
                  <a:pt x="18628" y="0"/>
                  <a:pt x="129166" y="0"/>
                </a:cubicBezTo>
                <a:lnTo>
                  <a:pt x="360820" y="0"/>
                </a:lnTo>
                <a:lnTo>
                  <a:pt x="894220" y="0"/>
                </a:lnTo>
                <a:lnTo>
                  <a:pt x="2014874" y="0"/>
                </a:lnTo>
                <a:cubicBezTo>
                  <a:pt x="2125412" y="0"/>
                  <a:pt x="2138820" y="89608"/>
                  <a:pt x="2138820" y="200146"/>
                </a:cubicBezTo>
                <a:lnTo>
                  <a:pt x="2138820" y="700498"/>
                </a:lnTo>
                <a:lnTo>
                  <a:pt x="2138820" y="1000711"/>
                </a:lnTo>
                <a:cubicBezTo>
                  <a:pt x="2138820" y="1000710"/>
                  <a:pt x="2143054" y="911808"/>
                  <a:pt x="2138820" y="1000707"/>
                </a:cubicBezTo>
                <a:cubicBezTo>
                  <a:pt x="2138820" y="1098545"/>
                  <a:pt x="2125412" y="1200853"/>
                  <a:pt x="2014874" y="1200853"/>
                </a:cubicBezTo>
                <a:lnTo>
                  <a:pt x="894220" y="1200853"/>
                </a:lnTo>
                <a:cubicBezTo>
                  <a:pt x="661936" y="1204028"/>
                  <a:pt x="543137" y="1201382"/>
                  <a:pt x="388337" y="1207203"/>
                </a:cubicBezTo>
                <a:cubicBezTo>
                  <a:pt x="275871" y="1225724"/>
                  <a:pt x="282813" y="1309362"/>
                  <a:pt x="219426" y="1358960"/>
                </a:cubicBezTo>
                <a:cubicBezTo>
                  <a:pt x="188029" y="1355079"/>
                  <a:pt x="227821" y="1221490"/>
                  <a:pt x="173495" y="121143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blurRad="114300" dist="38100" dir="2700000" rotWithShape="0">
              <a:srgbClr val="808080">
                <a:alpha val="42999"/>
              </a:srgbClr>
            </a:outerShdw>
          </a:effectLst>
        </p:spPr>
        <p:txBody>
          <a:bodyPr lIns="182880" tIns="0" bIns="137160" anchor="ctr"/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What’s the </a:t>
            </a:r>
            <a:r>
              <a:rPr lang="en-US" sz="1400" dirty="0" smtClean="0">
                <a:solidFill>
                  <a:schemeClr val="tx2"/>
                </a:solidFill>
                <a:latin typeface="Arial Rounded MT Bold" charset="0"/>
                <a:cs typeface="Arial" charset="0"/>
              </a:rPr>
              <a:t>system status</a:t>
            </a:r>
            <a:r>
              <a:rPr lang="en-US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…..</a:t>
            </a:r>
            <a:endParaRPr lang="en-US" sz="1400" dirty="0" smtClean="0">
              <a:solidFill>
                <a:srgbClr val="67924B"/>
              </a:solidFill>
              <a:latin typeface="Arial Rounded MT Bold" charset="0"/>
              <a:cs typeface="Arial" charset="0"/>
            </a:endParaRPr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5105400" y="2209800"/>
            <a:ext cx="2667000" cy="609600"/>
          </a:xfrm>
          <a:custGeom>
            <a:avLst/>
            <a:gdLst>
              <a:gd name="T0" fmla="*/ 215912 w 2143054"/>
              <a:gd name="T1" fmla="*/ 543424 h 1358960"/>
              <a:gd name="T2" fmla="*/ 93959 w 2143054"/>
              <a:gd name="T3" fmla="*/ 542474 h 1358960"/>
              <a:gd name="T4" fmla="*/ 6496 w 2143054"/>
              <a:gd name="T5" fmla="*/ 460289 h 1358960"/>
              <a:gd name="T6" fmla="*/ 6496 w 2143054"/>
              <a:gd name="T7" fmla="*/ 314228 h 1358960"/>
              <a:gd name="T8" fmla="*/ 6496 w 2143054"/>
              <a:gd name="T9" fmla="*/ 314228 h 1358960"/>
              <a:gd name="T10" fmla="*/ 6496 w 2143054"/>
              <a:gd name="T11" fmla="*/ 89781 h 1358960"/>
              <a:gd name="T12" fmla="*/ 160745 w 2143054"/>
              <a:gd name="T13" fmla="*/ 0 h 1358960"/>
              <a:gd name="T14" fmla="*/ 449035 w 2143054"/>
              <a:gd name="T15" fmla="*/ 0 h 1358960"/>
              <a:gd name="T16" fmla="*/ 449035 w 2143054"/>
              <a:gd name="T17" fmla="*/ 0 h 1358960"/>
              <a:gd name="T18" fmla="*/ 1112844 w 2143054"/>
              <a:gd name="T19" fmla="*/ 0 h 1358960"/>
              <a:gd name="T20" fmla="*/ 2507482 w 2143054"/>
              <a:gd name="T21" fmla="*/ 0 h 1358960"/>
              <a:gd name="T22" fmla="*/ 2661731 w 2143054"/>
              <a:gd name="T23" fmla="*/ 89781 h 1358960"/>
              <a:gd name="T24" fmla="*/ 2661731 w 2143054"/>
              <a:gd name="T25" fmla="*/ 314228 h 1358960"/>
              <a:gd name="T26" fmla="*/ 2661731 w 2143054"/>
              <a:gd name="T27" fmla="*/ 314228 h 1358960"/>
              <a:gd name="T28" fmla="*/ 2661731 w 2143054"/>
              <a:gd name="T29" fmla="*/ 448897 h 1358960"/>
              <a:gd name="T30" fmla="*/ 2661731 w 2143054"/>
              <a:gd name="T31" fmla="*/ 448895 h 1358960"/>
              <a:gd name="T32" fmla="*/ 2507482 w 2143054"/>
              <a:gd name="T33" fmla="*/ 538677 h 1358960"/>
              <a:gd name="T34" fmla="*/ 1112844 w 2143054"/>
              <a:gd name="T35" fmla="*/ 538677 h 1358960"/>
              <a:gd name="T36" fmla="*/ 483280 w 2143054"/>
              <a:gd name="T37" fmla="*/ 541525 h 1358960"/>
              <a:gd name="T38" fmla="*/ 273073 w 2143054"/>
              <a:gd name="T39" fmla="*/ 609600 h 1358960"/>
              <a:gd name="T40" fmla="*/ 215912 w 2143054"/>
              <a:gd name="T41" fmla="*/ 543424 h 13589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43054"/>
              <a:gd name="T64" fmla="*/ 0 h 1358960"/>
              <a:gd name="T65" fmla="*/ 2143054 w 2143054"/>
              <a:gd name="T66" fmla="*/ 1358960 h 13589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43054" h="1358960">
                <a:moveTo>
                  <a:pt x="173495" y="1211436"/>
                </a:moveTo>
                <a:cubicBezTo>
                  <a:pt x="106467" y="1207026"/>
                  <a:pt x="159990" y="1211279"/>
                  <a:pt x="75500" y="1209319"/>
                </a:cubicBezTo>
                <a:cubicBezTo>
                  <a:pt x="1" y="1208769"/>
                  <a:pt x="0" y="1169530"/>
                  <a:pt x="5220" y="1026107"/>
                </a:cubicBezTo>
                <a:cubicBezTo>
                  <a:pt x="1973" y="911670"/>
                  <a:pt x="5220" y="750533"/>
                  <a:pt x="5220" y="700498"/>
                </a:cubicBezTo>
                <a:lnTo>
                  <a:pt x="5220" y="200146"/>
                </a:lnTo>
                <a:cubicBezTo>
                  <a:pt x="5220" y="89608"/>
                  <a:pt x="18628" y="0"/>
                  <a:pt x="129166" y="0"/>
                </a:cubicBezTo>
                <a:lnTo>
                  <a:pt x="360820" y="0"/>
                </a:lnTo>
                <a:lnTo>
                  <a:pt x="894220" y="0"/>
                </a:lnTo>
                <a:lnTo>
                  <a:pt x="2014874" y="0"/>
                </a:lnTo>
                <a:cubicBezTo>
                  <a:pt x="2125412" y="0"/>
                  <a:pt x="2138820" y="89608"/>
                  <a:pt x="2138820" y="200146"/>
                </a:cubicBezTo>
                <a:lnTo>
                  <a:pt x="2138820" y="700498"/>
                </a:lnTo>
                <a:lnTo>
                  <a:pt x="2138820" y="1000711"/>
                </a:lnTo>
                <a:cubicBezTo>
                  <a:pt x="2138820" y="1000710"/>
                  <a:pt x="2143054" y="911808"/>
                  <a:pt x="2138820" y="1000707"/>
                </a:cubicBezTo>
                <a:cubicBezTo>
                  <a:pt x="2138820" y="1098545"/>
                  <a:pt x="2125412" y="1200853"/>
                  <a:pt x="2014874" y="1200853"/>
                </a:cubicBezTo>
                <a:lnTo>
                  <a:pt x="894220" y="1200853"/>
                </a:lnTo>
                <a:cubicBezTo>
                  <a:pt x="661936" y="1204028"/>
                  <a:pt x="543137" y="1201382"/>
                  <a:pt x="388337" y="1207203"/>
                </a:cubicBezTo>
                <a:cubicBezTo>
                  <a:pt x="275871" y="1225724"/>
                  <a:pt x="282813" y="1309362"/>
                  <a:pt x="219426" y="1358960"/>
                </a:cubicBezTo>
                <a:cubicBezTo>
                  <a:pt x="188029" y="1355079"/>
                  <a:pt x="227821" y="1221490"/>
                  <a:pt x="173495" y="121143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blurRad="114300" dist="38100" dir="2700000" rotWithShape="0">
              <a:srgbClr val="808080">
                <a:alpha val="42999"/>
              </a:srgbClr>
            </a:outerShdw>
          </a:effectLst>
        </p:spPr>
        <p:txBody>
          <a:bodyPr lIns="182880" tIns="0" bIns="137160" anchor="ctr"/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IN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Close</a:t>
            </a:r>
            <a:r>
              <a:rPr lang="en-IN" sz="1400" dirty="0" smtClean="0">
                <a:solidFill>
                  <a:schemeClr val="tx2"/>
                </a:solidFill>
                <a:latin typeface="Arial Rounded MT Bold" charset="0"/>
                <a:cs typeface="Arial" charset="0"/>
              </a:rPr>
              <a:t> browser</a:t>
            </a:r>
            <a:r>
              <a:rPr lang="en-IN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….</a:t>
            </a:r>
            <a:endParaRPr lang="en-US" sz="1400" dirty="0" smtClean="0">
              <a:solidFill>
                <a:srgbClr val="67924B"/>
              </a:solidFill>
              <a:latin typeface="Arial Rounded MT Bold" charset="0"/>
              <a:cs typeface="Arial" charset="0"/>
            </a:endParaRPr>
          </a:p>
        </p:txBody>
      </p:sp>
      <p:sp>
        <p:nvSpPr>
          <p:cNvPr id="61451" name="Content Placeholder 4"/>
          <p:cNvSpPr txBox="1">
            <a:spLocks/>
          </p:cNvSpPr>
          <p:nvPr/>
        </p:nvSpPr>
        <p:spPr bwMode="auto">
          <a:xfrm>
            <a:off x="4724400" y="4267200"/>
            <a:ext cx="4267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70000"/>
              <a:buFont typeface="Wingdings" charset="2"/>
              <a:buChar char="n"/>
            </a:pPr>
            <a:r>
              <a:rPr lang="en-US" b="1" dirty="0" smtClean="0">
                <a:solidFill>
                  <a:srgbClr val="008080"/>
                </a:solidFill>
                <a:latin typeface="Arial" charset="0"/>
                <a:ea typeface="ＭＳ Ｐゴシック" charset="-128"/>
              </a:rPr>
              <a:t>Entertainment Context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533400" y="42672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70000"/>
              <a:buFont typeface="Wingdings" charset="2"/>
              <a:buChar char="n"/>
            </a:pPr>
            <a:r>
              <a:rPr lang="en-US" sz="2800" smtClean="0">
                <a:solidFill>
                  <a:srgbClr val="008080"/>
                </a:solidFill>
                <a:latin typeface="Arial" charset="0"/>
                <a:ea typeface="ＭＳ Ｐゴシック" charset="-128"/>
              </a:rPr>
              <a:t>Time Context</a:t>
            </a:r>
          </a:p>
        </p:txBody>
      </p:sp>
      <p:sp>
        <p:nvSpPr>
          <p:cNvPr id="14" name="Freeform 13"/>
          <p:cNvSpPr>
            <a:spLocks noChangeArrowheads="1"/>
          </p:cNvSpPr>
          <p:nvPr/>
        </p:nvSpPr>
        <p:spPr bwMode="auto">
          <a:xfrm>
            <a:off x="5105400" y="3048000"/>
            <a:ext cx="2667000" cy="609600"/>
          </a:xfrm>
          <a:custGeom>
            <a:avLst/>
            <a:gdLst>
              <a:gd name="T0" fmla="*/ 215912 w 2143054"/>
              <a:gd name="T1" fmla="*/ 543424 h 1358960"/>
              <a:gd name="T2" fmla="*/ 93959 w 2143054"/>
              <a:gd name="T3" fmla="*/ 542474 h 1358960"/>
              <a:gd name="T4" fmla="*/ 6496 w 2143054"/>
              <a:gd name="T5" fmla="*/ 460289 h 1358960"/>
              <a:gd name="T6" fmla="*/ 6496 w 2143054"/>
              <a:gd name="T7" fmla="*/ 314228 h 1358960"/>
              <a:gd name="T8" fmla="*/ 6496 w 2143054"/>
              <a:gd name="T9" fmla="*/ 314228 h 1358960"/>
              <a:gd name="T10" fmla="*/ 6496 w 2143054"/>
              <a:gd name="T11" fmla="*/ 89781 h 1358960"/>
              <a:gd name="T12" fmla="*/ 160745 w 2143054"/>
              <a:gd name="T13" fmla="*/ 0 h 1358960"/>
              <a:gd name="T14" fmla="*/ 449035 w 2143054"/>
              <a:gd name="T15" fmla="*/ 0 h 1358960"/>
              <a:gd name="T16" fmla="*/ 449035 w 2143054"/>
              <a:gd name="T17" fmla="*/ 0 h 1358960"/>
              <a:gd name="T18" fmla="*/ 1112844 w 2143054"/>
              <a:gd name="T19" fmla="*/ 0 h 1358960"/>
              <a:gd name="T20" fmla="*/ 2507482 w 2143054"/>
              <a:gd name="T21" fmla="*/ 0 h 1358960"/>
              <a:gd name="T22" fmla="*/ 2661731 w 2143054"/>
              <a:gd name="T23" fmla="*/ 89781 h 1358960"/>
              <a:gd name="T24" fmla="*/ 2661731 w 2143054"/>
              <a:gd name="T25" fmla="*/ 314228 h 1358960"/>
              <a:gd name="T26" fmla="*/ 2661731 w 2143054"/>
              <a:gd name="T27" fmla="*/ 314228 h 1358960"/>
              <a:gd name="T28" fmla="*/ 2661731 w 2143054"/>
              <a:gd name="T29" fmla="*/ 448897 h 1358960"/>
              <a:gd name="T30" fmla="*/ 2661731 w 2143054"/>
              <a:gd name="T31" fmla="*/ 448895 h 1358960"/>
              <a:gd name="T32" fmla="*/ 2507482 w 2143054"/>
              <a:gd name="T33" fmla="*/ 538677 h 1358960"/>
              <a:gd name="T34" fmla="*/ 1112844 w 2143054"/>
              <a:gd name="T35" fmla="*/ 538677 h 1358960"/>
              <a:gd name="T36" fmla="*/ 483280 w 2143054"/>
              <a:gd name="T37" fmla="*/ 541525 h 1358960"/>
              <a:gd name="T38" fmla="*/ 273073 w 2143054"/>
              <a:gd name="T39" fmla="*/ 609600 h 1358960"/>
              <a:gd name="T40" fmla="*/ 215912 w 2143054"/>
              <a:gd name="T41" fmla="*/ 543424 h 13589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43054"/>
              <a:gd name="T64" fmla="*/ 0 h 1358960"/>
              <a:gd name="T65" fmla="*/ 2143054 w 2143054"/>
              <a:gd name="T66" fmla="*/ 1358960 h 13589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43054" h="1358960">
                <a:moveTo>
                  <a:pt x="173495" y="1211436"/>
                </a:moveTo>
                <a:cubicBezTo>
                  <a:pt x="106467" y="1207026"/>
                  <a:pt x="159990" y="1211279"/>
                  <a:pt x="75500" y="1209319"/>
                </a:cubicBezTo>
                <a:cubicBezTo>
                  <a:pt x="1" y="1208769"/>
                  <a:pt x="0" y="1169530"/>
                  <a:pt x="5220" y="1026107"/>
                </a:cubicBezTo>
                <a:cubicBezTo>
                  <a:pt x="1973" y="911670"/>
                  <a:pt x="5220" y="750533"/>
                  <a:pt x="5220" y="700498"/>
                </a:cubicBezTo>
                <a:lnTo>
                  <a:pt x="5220" y="200146"/>
                </a:lnTo>
                <a:cubicBezTo>
                  <a:pt x="5220" y="89608"/>
                  <a:pt x="18628" y="0"/>
                  <a:pt x="129166" y="0"/>
                </a:cubicBezTo>
                <a:lnTo>
                  <a:pt x="360820" y="0"/>
                </a:lnTo>
                <a:lnTo>
                  <a:pt x="894220" y="0"/>
                </a:lnTo>
                <a:lnTo>
                  <a:pt x="2014874" y="0"/>
                </a:lnTo>
                <a:cubicBezTo>
                  <a:pt x="2125412" y="0"/>
                  <a:pt x="2138820" y="89608"/>
                  <a:pt x="2138820" y="200146"/>
                </a:cubicBezTo>
                <a:lnTo>
                  <a:pt x="2138820" y="700498"/>
                </a:lnTo>
                <a:lnTo>
                  <a:pt x="2138820" y="1000711"/>
                </a:lnTo>
                <a:cubicBezTo>
                  <a:pt x="2138820" y="1000710"/>
                  <a:pt x="2143054" y="911808"/>
                  <a:pt x="2138820" y="1000707"/>
                </a:cubicBezTo>
                <a:cubicBezTo>
                  <a:pt x="2138820" y="1098545"/>
                  <a:pt x="2125412" y="1200853"/>
                  <a:pt x="2014874" y="1200853"/>
                </a:cubicBezTo>
                <a:lnTo>
                  <a:pt x="894220" y="1200853"/>
                </a:lnTo>
                <a:cubicBezTo>
                  <a:pt x="661936" y="1204028"/>
                  <a:pt x="543137" y="1201382"/>
                  <a:pt x="388337" y="1207203"/>
                </a:cubicBezTo>
                <a:cubicBezTo>
                  <a:pt x="275871" y="1225724"/>
                  <a:pt x="282813" y="1309362"/>
                  <a:pt x="219426" y="1358960"/>
                </a:cubicBezTo>
                <a:cubicBezTo>
                  <a:pt x="188029" y="1355079"/>
                  <a:pt x="227821" y="1221490"/>
                  <a:pt x="173495" y="121143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blurRad="114300" dist="38100" dir="2700000" rotWithShape="0">
              <a:srgbClr val="808080">
                <a:alpha val="42999"/>
              </a:srgbClr>
            </a:outerShdw>
          </a:effectLst>
        </p:spPr>
        <p:txBody>
          <a:bodyPr lIns="182880" tIns="0" bIns="137160" anchor="ctr"/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Shutdown ….</a:t>
            </a:r>
            <a:endParaRPr lang="en-US" sz="1400" dirty="0" smtClean="0">
              <a:solidFill>
                <a:srgbClr val="67924B"/>
              </a:solidFill>
              <a:latin typeface="Arial Rounded MT Bold" charset="0"/>
              <a:cs typeface="Arial" charset="0"/>
            </a:endParaRPr>
          </a:p>
        </p:txBody>
      </p: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5105400" y="4876800"/>
            <a:ext cx="2667000" cy="609600"/>
          </a:xfrm>
          <a:custGeom>
            <a:avLst/>
            <a:gdLst>
              <a:gd name="T0" fmla="*/ 215912 w 2143054"/>
              <a:gd name="T1" fmla="*/ 543424 h 1358960"/>
              <a:gd name="T2" fmla="*/ 93959 w 2143054"/>
              <a:gd name="T3" fmla="*/ 542474 h 1358960"/>
              <a:gd name="T4" fmla="*/ 6496 w 2143054"/>
              <a:gd name="T5" fmla="*/ 460289 h 1358960"/>
              <a:gd name="T6" fmla="*/ 6496 w 2143054"/>
              <a:gd name="T7" fmla="*/ 314228 h 1358960"/>
              <a:gd name="T8" fmla="*/ 6496 w 2143054"/>
              <a:gd name="T9" fmla="*/ 314228 h 1358960"/>
              <a:gd name="T10" fmla="*/ 6496 w 2143054"/>
              <a:gd name="T11" fmla="*/ 89781 h 1358960"/>
              <a:gd name="T12" fmla="*/ 160745 w 2143054"/>
              <a:gd name="T13" fmla="*/ 0 h 1358960"/>
              <a:gd name="T14" fmla="*/ 449035 w 2143054"/>
              <a:gd name="T15" fmla="*/ 0 h 1358960"/>
              <a:gd name="T16" fmla="*/ 449035 w 2143054"/>
              <a:gd name="T17" fmla="*/ 0 h 1358960"/>
              <a:gd name="T18" fmla="*/ 1112844 w 2143054"/>
              <a:gd name="T19" fmla="*/ 0 h 1358960"/>
              <a:gd name="T20" fmla="*/ 2507482 w 2143054"/>
              <a:gd name="T21" fmla="*/ 0 h 1358960"/>
              <a:gd name="T22" fmla="*/ 2661731 w 2143054"/>
              <a:gd name="T23" fmla="*/ 89781 h 1358960"/>
              <a:gd name="T24" fmla="*/ 2661731 w 2143054"/>
              <a:gd name="T25" fmla="*/ 314228 h 1358960"/>
              <a:gd name="T26" fmla="*/ 2661731 w 2143054"/>
              <a:gd name="T27" fmla="*/ 314228 h 1358960"/>
              <a:gd name="T28" fmla="*/ 2661731 w 2143054"/>
              <a:gd name="T29" fmla="*/ 448897 h 1358960"/>
              <a:gd name="T30" fmla="*/ 2661731 w 2143054"/>
              <a:gd name="T31" fmla="*/ 448895 h 1358960"/>
              <a:gd name="T32" fmla="*/ 2507482 w 2143054"/>
              <a:gd name="T33" fmla="*/ 538677 h 1358960"/>
              <a:gd name="T34" fmla="*/ 1112844 w 2143054"/>
              <a:gd name="T35" fmla="*/ 538677 h 1358960"/>
              <a:gd name="T36" fmla="*/ 483280 w 2143054"/>
              <a:gd name="T37" fmla="*/ 541525 h 1358960"/>
              <a:gd name="T38" fmla="*/ 273073 w 2143054"/>
              <a:gd name="T39" fmla="*/ 609600 h 1358960"/>
              <a:gd name="T40" fmla="*/ 215912 w 2143054"/>
              <a:gd name="T41" fmla="*/ 543424 h 13589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43054"/>
              <a:gd name="T64" fmla="*/ 0 h 1358960"/>
              <a:gd name="T65" fmla="*/ 2143054 w 2143054"/>
              <a:gd name="T66" fmla="*/ 1358960 h 13589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43054" h="1358960">
                <a:moveTo>
                  <a:pt x="173495" y="1211436"/>
                </a:moveTo>
                <a:cubicBezTo>
                  <a:pt x="106467" y="1207026"/>
                  <a:pt x="159990" y="1211279"/>
                  <a:pt x="75500" y="1209319"/>
                </a:cubicBezTo>
                <a:cubicBezTo>
                  <a:pt x="1" y="1208769"/>
                  <a:pt x="0" y="1169530"/>
                  <a:pt x="5220" y="1026107"/>
                </a:cubicBezTo>
                <a:cubicBezTo>
                  <a:pt x="1973" y="911670"/>
                  <a:pt x="5220" y="750533"/>
                  <a:pt x="5220" y="700498"/>
                </a:cubicBezTo>
                <a:lnTo>
                  <a:pt x="5220" y="200146"/>
                </a:lnTo>
                <a:cubicBezTo>
                  <a:pt x="5220" y="89608"/>
                  <a:pt x="18628" y="0"/>
                  <a:pt x="129166" y="0"/>
                </a:cubicBezTo>
                <a:lnTo>
                  <a:pt x="360820" y="0"/>
                </a:lnTo>
                <a:lnTo>
                  <a:pt x="894220" y="0"/>
                </a:lnTo>
                <a:lnTo>
                  <a:pt x="2014874" y="0"/>
                </a:lnTo>
                <a:cubicBezTo>
                  <a:pt x="2125412" y="0"/>
                  <a:pt x="2138820" y="89608"/>
                  <a:pt x="2138820" y="200146"/>
                </a:cubicBezTo>
                <a:lnTo>
                  <a:pt x="2138820" y="700498"/>
                </a:lnTo>
                <a:lnTo>
                  <a:pt x="2138820" y="1000711"/>
                </a:lnTo>
                <a:cubicBezTo>
                  <a:pt x="2138820" y="1000710"/>
                  <a:pt x="2143054" y="911808"/>
                  <a:pt x="2138820" y="1000707"/>
                </a:cubicBezTo>
                <a:cubicBezTo>
                  <a:pt x="2138820" y="1098545"/>
                  <a:pt x="2125412" y="1200853"/>
                  <a:pt x="2014874" y="1200853"/>
                </a:cubicBezTo>
                <a:lnTo>
                  <a:pt x="894220" y="1200853"/>
                </a:lnTo>
                <a:cubicBezTo>
                  <a:pt x="661936" y="1204028"/>
                  <a:pt x="543137" y="1201382"/>
                  <a:pt x="388337" y="1207203"/>
                </a:cubicBezTo>
                <a:cubicBezTo>
                  <a:pt x="275871" y="1225724"/>
                  <a:pt x="282813" y="1309362"/>
                  <a:pt x="219426" y="1358960"/>
                </a:cubicBezTo>
                <a:cubicBezTo>
                  <a:pt x="188029" y="1355079"/>
                  <a:pt x="227821" y="1221490"/>
                  <a:pt x="173495" y="121143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blurRad="114300" dist="38100" dir="2700000" rotWithShape="0">
              <a:srgbClr val="808080">
                <a:alpha val="42999"/>
              </a:srgbClr>
            </a:outerShdw>
          </a:effectLst>
        </p:spPr>
        <p:txBody>
          <a:bodyPr lIns="182880" tIns="0" bIns="137160" anchor="ctr"/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Play a </a:t>
            </a:r>
            <a:r>
              <a:rPr lang="en-US" sz="1400" dirty="0" smtClean="0">
                <a:solidFill>
                  <a:schemeClr val="tx2"/>
                </a:solidFill>
                <a:latin typeface="Arial Rounded MT Bold" charset="0"/>
                <a:cs typeface="Arial" charset="0"/>
              </a:rPr>
              <a:t>video</a:t>
            </a:r>
            <a:r>
              <a:rPr lang="en-US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……..</a:t>
            </a:r>
            <a:endParaRPr lang="en-US" sz="1400" dirty="0" smtClean="0">
              <a:solidFill>
                <a:srgbClr val="7DA100"/>
              </a:solidFill>
              <a:latin typeface="Arial Rounded MT Bold" charset="0"/>
              <a:cs typeface="Arial" charset="0"/>
            </a:endParaRPr>
          </a:p>
        </p:txBody>
      </p:sp>
      <p:sp>
        <p:nvSpPr>
          <p:cNvPr id="17" name="Freeform 16"/>
          <p:cNvSpPr>
            <a:spLocks noChangeArrowheads="1"/>
          </p:cNvSpPr>
          <p:nvPr/>
        </p:nvSpPr>
        <p:spPr bwMode="auto">
          <a:xfrm>
            <a:off x="5105400" y="5562600"/>
            <a:ext cx="2667000" cy="609600"/>
          </a:xfrm>
          <a:custGeom>
            <a:avLst/>
            <a:gdLst>
              <a:gd name="T0" fmla="*/ 215912 w 2143054"/>
              <a:gd name="T1" fmla="*/ 543424 h 1358960"/>
              <a:gd name="T2" fmla="*/ 93959 w 2143054"/>
              <a:gd name="T3" fmla="*/ 542474 h 1358960"/>
              <a:gd name="T4" fmla="*/ 6496 w 2143054"/>
              <a:gd name="T5" fmla="*/ 460289 h 1358960"/>
              <a:gd name="T6" fmla="*/ 6496 w 2143054"/>
              <a:gd name="T7" fmla="*/ 314228 h 1358960"/>
              <a:gd name="T8" fmla="*/ 6496 w 2143054"/>
              <a:gd name="T9" fmla="*/ 314228 h 1358960"/>
              <a:gd name="T10" fmla="*/ 6496 w 2143054"/>
              <a:gd name="T11" fmla="*/ 89781 h 1358960"/>
              <a:gd name="T12" fmla="*/ 160745 w 2143054"/>
              <a:gd name="T13" fmla="*/ 0 h 1358960"/>
              <a:gd name="T14" fmla="*/ 449035 w 2143054"/>
              <a:gd name="T15" fmla="*/ 0 h 1358960"/>
              <a:gd name="T16" fmla="*/ 449035 w 2143054"/>
              <a:gd name="T17" fmla="*/ 0 h 1358960"/>
              <a:gd name="T18" fmla="*/ 1112844 w 2143054"/>
              <a:gd name="T19" fmla="*/ 0 h 1358960"/>
              <a:gd name="T20" fmla="*/ 2507482 w 2143054"/>
              <a:gd name="T21" fmla="*/ 0 h 1358960"/>
              <a:gd name="T22" fmla="*/ 2661731 w 2143054"/>
              <a:gd name="T23" fmla="*/ 89781 h 1358960"/>
              <a:gd name="T24" fmla="*/ 2661731 w 2143054"/>
              <a:gd name="T25" fmla="*/ 314228 h 1358960"/>
              <a:gd name="T26" fmla="*/ 2661731 w 2143054"/>
              <a:gd name="T27" fmla="*/ 314228 h 1358960"/>
              <a:gd name="T28" fmla="*/ 2661731 w 2143054"/>
              <a:gd name="T29" fmla="*/ 448897 h 1358960"/>
              <a:gd name="T30" fmla="*/ 2661731 w 2143054"/>
              <a:gd name="T31" fmla="*/ 448895 h 1358960"/>
              <a:gd name="T32" fmla="*/ 2507482 w 2143054"/>
              <a:gd name="T33" fmla="*/ 538677 h 1358960"/>
              <a:gd name="T34" fmla="*/ 1112844 w 2143054"/>
              <a:gd name="T35" fmla="*/ 538677 h 1358960"/>
              <a:gd name="T36" fmla="*/ 483280 w 2143054"/>
              <a:gd name="T37" fmla="*/ 541525 h 1358960"/>
              <a:gd name="T38" fmla="*/ 273073 w 2143054"/>
              <a:gd name="T39" fmla="*/ 609600 h 1358960"/>
              <a:gd name="T40" fmla="*/ 215912 w 2143054"/>
              <a:gd name="T41" fmla="*/ 543424 h 13589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43054"/>
              <a:gd name="T64" fmla="*/ 0 h 1358960"/>
              <a:gd name="T65" fmla="*/ 2143054 w 2143054"/>
              <a:gd name="T66" fmla="*/ 1358960 h 13589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43054" h="1358960">
                <a:moveTo>
                  <a:pt x="173495" y="1211436"/>
                </a:moveTo>
                <a:cubicBezTo>
                  <a:pt x="106467" y="1207026"/>
                  <a:pt x="159990" y="1211279"/>
                  <a:pt x="75500" y="1209319"/>
                </a:cubicBezTo>
                <a:cubicBezTo>
                  <a:pt x="1" y="1208769"/>
                  <a:pt x="0" y="1169530"/>
                  <a:pt x="5220" y="1026107"/>
                </a:cubicBezTo>
                <a:cubicBezTo>
                  <a:pt x="1973" y="911670"/>
                  <a:pt x="5220" y="750533"/>
                  <a:pt x="5220" y="700498"/>
                </a:cubicBezTo>
                <a:lnTo>
                  <a:pt x="5220" y="200146"/>
                </a:lnTo>
                <a:cubicBezTo>
                  <a:pt x="5220" y="89608"/>
                  <a:pt x="18628" y="0"/>
                  <a:pt x="129166" y="0"/>
                </a:cubicBezTo>
                <a:lnTo>
                  <a:pt x="360820" y="0"/>
                </a:lnTo>
                <a:lnTo>
                  <a:pt x="894220" y="0"/>
                </a:lnTo>
                <a:lnTo>
                  <a:pt x="2014874" y="0"/>
                </a:lnTo>
                <a:cubicBezTo>
                  <a:pt x="2125412" y="0"/>
                  <a:pt x="2138820" y="89608"/>
                  <a:pt x="2138820" y="200146"/>
                </a:cubicBezTo>
                <a:lnTo>
                  <a:pt x="2138820" y="700498"/>
                </a:lnTo>
                <a:lnTo>
                  <a:pt x="2138820" y="1000711"/>
                </a:lnTo>
                <a:cubicBezTo>
                  <a:pt x="2138820" y="1000710"/>
                  <a:pt x="2143054" y="911808"/>
                  <a:pt x="2138820" y="1000707"/>
                </a:cubicBezTo>
                <a:cubicBezTo>
                  <a:pt x="2138820" y="1098545"/>
                  <a:pt x="2125412" y="1200853"/>
                  <a:pt x="2014874" y="1200853"/>
                </a:cubicBezTo>
                <a:lnTo>
                  <a:pt x="894220" y="1200853"/>
                </a:lnTo>
                <a:cubicBezTo>
                  <a:pt x="661936" y="1204028"/>
                  <a:pt x="543137" y="1201382"/>
                  <a:pt x="388337" y="1207203"/>
                </a:cubicBezTo>
                <a:cubicBezTo>
                  <a:pt x="275871" y="1225724"/>
                  <a:pt x="282813" y="1309362"/>
                  <a:pt x="219426" y="1358960"/>
                </a:cubicBezTo>
                <a:cubicBezTo>
                  <a:pt x="188029" y="1355079"/>
                  <a:pt x="227821" y="1221490"/>
                  <a:pt x="173495" y="121143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blurRad="114300" dist="38100" dir="2700000" rotWithShape="0">
              <a:srgbClr val="808080">
                <a:alpha val="42999"/>
              </a:srgbClr>
            </a:outerShdw>
          </a:effectLst>
        </p:spPr>
        <p:txBody>
          <a:bodyPr lIns="182880" tIns="0" bIns="137160" anchor="ctr"/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Play a </a:t>
            </a:r>
            <a:r>
              <a:rPr lang="en-US" sz="1400" dirty="0" smtClean="0">
                <a:solidFill>
                  <a:schemeClr val="tx2"/>
                </a:solidFill>
                <a:latin typeface="Arial Rounded MT Bold" charset="0"/>
                <a:cs typeface="Arial" charset="0"/>
              </a:rPr>
              <a:t>song</a:t>
            </a:r>
            <a:r>
              <a:rPr lang="en-US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……</a:t>
            </a:r>
            <a:endParaRPr lang="en-US" sz="1600" dirty="0" smtClean="0">
              <a:solidFill>
                <a:srgbClr val="67924B"/>
              </a:solidFill>
              <a:latin typeface="Arial Rounded MT Bol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5039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" y="65782"/>
            <a:ext cx="8686800" cy="1077218"/>
          </a:xfrm>
          <a:ln>
            <a:miter lim="800000"/>
            <a:headEnd/>
            <a:tailEnd/>
          </a:ln>
          <a:scene3d>
            <a:camera prst="perspectiveFront"/>
            <a:lightRig rig="threePt" dir="t"/>
          </a:scene3d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Delegation: 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Mother of All Mash-ups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374" name="Footer Placeholder 265"/>
          <p:cNvSpPr>
            <a:spLocks noGrp="1"/>
          </p:cNvSpPr>
          <p:nvPr>
            <p:ph type="ftr" sz="quarter" idx="10"/>
          </p:nvPr>
        </p:nvSpPr>
        <p:spPr>
          <a:xfrm>
            <a:off x="60960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  <a:latin typeface="Arial" charset="0"/>
              </a:rPr>
              <a:t>(c) 2009 Siri, Inc.</a:t>
            </a:r>
          </a:p>
        </p:txBody>
      </p:sp>
      <p:cxnSp>
        <p:nvCxnSpPr>
          <p:cNvPr id="3104" name="AutoShape 32"/>
          <p:cNvCxnSpPr>
            <a:cxnSpLocks noChangeShapeType="1"/>
          </p:cNvCxnSpPr>
          <p:nvPr/>
        </p:nvCxnSpPr>
        <p:spPr bwMode="auto">
          <a:xfrm rot="5400000" flipH="1" flipV="1">
            <a:off x="4250531" y="2956719"/>
            <a:ext cx="539750" cy="55721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perspectiveFront"/>
            <a:lightRig rig="threePt" dir="t"/>
          </a:scene3d>
        </p:spPr>
      </p:cxnSp>
      <p:cxnSp>
        <p:nvCxnSpPr>
          <p:cNvPr id="3105" name="AutoShape 33"/>
          <p:cNvCxnSpPr>
            <a:cxnSpLocks noChangeShapeType="1"/>
          </p:cNvCxnSpPr>
          <p:nvPr/>
        </p:nvCxnSpPr>
        <p:spPr bwMode="auto">
          <a:xfrm rot="5400000" flipH="1" flipV="1">
            <a:off x="3946518" y="3262305"/>
            <a:ext cx="1149350" cy="55564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perspectiveFront"/>
            <a:lightRig rig="threePt" dir="t"/>
          </a:scene3d>
        </p:spPr>
      </p:cxnSp>
      <p:cxnSp>
        <p:nvCxnSpPr>
          <p:cNvPr id="3106" name="AutoShape 34"/>
          <p:cNvCxnSpPr>
            <a:cxnSpLocks noChangeShapeType="1"/>
          </p:cNvCxnSpPr>
          <p:nvPr/>
        </p:nvCxnSpPr>
        <p:spPr bwMode="auto">
          <a:xfrm rot="5400000" flipH="1" flipV="1">
            <a:off x="3679818" y="3529005"/>
            <a:ext cx="1682750" cy="55564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perspectiveFront"/>
            <a:lightRig rig="threePt" dir="t"/>
          </a:scene3d>
        </p:spPr>
      </p:cxnSp>
      <p:cxnSp>
        <p:nvCxnSpPr>
          <p:cNvPr id="3107" name="AutoShape 35"/>
          <p:cNvCxnSpPr>
            <a:cxnSpLocks noChangeShapeType="1"/>
          </p:cNvCxnSpPr>
          <p:nvPr/>
        </p:nvCxnSpPr>
        <p:spPr bwMode="auto">
          <a:xfrm rot="16200000" flipV="1">
            <a:off x="4669632" y="3094832"/>
            <a:ext cx="1149350" cy="89058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perspectiveFront"/>
            <a:lightRig rig="threePt" dir="t"/>
          </a:scene3d>
        </p:spPr>
      </p:cxnSp>
      <p:cxnSp>
        <p:nvCxnSpPr>
          <p:cNvPr id="3108" name="AutoShape 36"/>
          <p:cNvCxnSpPr>
            <a:cxnSpLocks noChangeShapeType="1"/>
          </p:cNvCxnSpPr>
          <p:nvPr/>
        </p:nvCxnSpPr>
        <p:spPr bwMode="auto">
          <a:xfrm rot="16200000" flipV="1">
            <a:off x="4382158" y="3382306"/>
            <a:ext cx="1682750" cy="849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perspectiveFront"/>
            <a:lightRig rig="threePt" dir="t"/>
          </a:scene3d>
        </p:spPr>
      </p:cxnSp>
      <p:cxnSp>
        <p:nvCxnSpPr>
          <p:cNvPr id="3109" name="AutoShape 37"/>
          <p:cNvCxnSpPr>
            <a:cxnSpLocks noChangeShapeType="1"/>
          </p:cNvCxnSpPr>
          <p:nvPr/>
        </p:nvCxnSpPr>
        <p:spPr bwMode="auto">
          <a:xfrm rot="16200000" flipV="1">
            <a:off x="4974432" y="2790032"/>
            <a:ext cx="539750" cy="89058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perspectiveFront"/>
            <a:lightRig rig="threePt" dir="t"/>
          </a:scene3d>
        </p:spPr>
      </p:cxnSp>
      <p:pic>
        <p:nvPicPr>
          <p:cNvPr id="3130" name="Picture 58" descr="emai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3712" y="3201987"/>
            <a:ext cx="3032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Front"/>
            <a:lightRig rig="threePt" dir="t"/>
          </a:scene3d>
        </p:spPr>
      </p:pic>
      <p:cxnSp>
        <p:nvCxnSpPr>
          <p:cNvPr id="63" name="AutoShape 38"/>
          <p:cNvCxnSpPr>
            <a:cxnSpLocks noChangeShapeType="1"/>
          </p:cNvCxnSpPr>
          <p:nvPr/>
        </p:nvCxnSpPr>
        <p:spPr bwMode="auto">
          <a:xfrm flipV="1">
            <a:off x="2032000" y="2625725"/>
            <a:ext cx="1571625" cy="1522413"/>
          </a:xfrm>
          <a:prstGeom prst="straightConnector1">
            <a:avLst/>
          </a:prstGeom>
          <a:noFill/>
          <a:ln w="9525">
            <a:solidFill>
              <a:srgbClr val="4576A3"/>
            </a:solidFill>
            <a:round/>
            <a:headEnd/>
            <a:tailEnd/>
          </a:ln>
          <a:effectLst/>
          <a:scene3d>
            <a:camera prst="perspectiveFront"/>
            <a:lightRig rig="threePt" dir="t"/>
          </a:scene3d>
        </p:spPr>
      </p:cxnSp>
      <p:cxnSp>
        <p:nvCxnSpPr>
          <p:cNvPr id="64" name="AutoShape 39"/>
          <p:cNvCxnSpPr>
            <a:cxnSpLocks noChangeShapeType="1"/>
          </p:cNvCxnSpPr>
          <p:nvPr/>
        </p:nvCxnSpPr>
        <p:spPr bwMode="auto">
          <a:xfrm flipV="1">
            <a:off x="1955800" y="2625725"/>
            <a:ext cx="1647825" cy="2046288"/>
          </a:xfrm>
          <a:prstGeom prst="straightConnector1">
            <a:avLst/>
          </a:prstGeom>
          <a:noFill/>
          <a:ln w="9525">
            <a:solidFill>
              <a:srgbClr val="4576A3"/>
            </a:solidFill>
            <a:round/>
            <a:headEnd/>
            <a:tailEnd/>
          </a:ln>
          <a:effectLst/>
          <a:scene3d>
            <a:camera prst="perspectiveFront"/>
            <a:lightRig rig="threePt" dir="t"/>
          </a:scene3d>
        </p:spPr>
      </p:cxnSp>
      <p:cxnSp>
        <p:nvCxnSpPr>
          <p:cNvPr id="65" name="AutoShape 40"/>
          <p:cNvCxnSpPr>
            <a:cxnSpLocks noChangeShapeType="1"/>
          </p:cNvCxnSpPr>
          <p:nvPr/>
        </p:nvCxnSpPr>
        <p:spPr bwMode="auto">
          <a:xfrm flipV="1">
            <a:off x="2152650" y="2625725"/>
            <a:ext cx="1450975" cy="1117600"/>
          </a:xfrm>
          <a:prstGeom prst="straightConnector1">
            <a:avLst/>
          </a:prstGeom>
          <a:noFill/>
          <a:ln w="9525">
            <a:solidFill>
              <a:srgbClr val="4576A3"/>
            </a:solidFill>
            <a:round/>
            <a:headEnd/>
            <a:tailEnd/>
          </a:ln>
          <a:effectLst/>
          <a:scene3d>
            <a:camera prst="perspectiveFront"/>
            <a:lightRig rig="threePt" dir="t"/>
          </a:scene3d>
        </p:spPr>
      </p:cxnSp>
      <p:cxnSp>
        <p:nvCxnSpPr>
          <p:cNvPr id="66" name="AutoShape 41"/>
          <p:cNvCxnSpPr>
            <a:cxnSpLocks noChangeShapeType="1"/>
          </p:cNvCxnSpPr>
          <p:nvPr/>
        </p:nvCxnSpPr>
        <p:spPr bwMode="auto">
          <a:xfrm flipV="1">
            <a:off x="2065338" y="2625725"/>
            <a:ext cx="1538287" cy="693738"/>
          </a:xfrm>
          <a:prstGeom prst="straightConnector1">
            <a:avLst/>
          </a:prstGeom>
          <a:noFill/>
          <a:ln w="9525">
            <a:solidFill>
              <a:srgbClr val="4576A3"/>
            </a:solidFill>
            <a:round/>
            <a:headEnd/>
            <a:tailEnd/>
          </a:ln>
          <a:effectLst/>
          <a:scene3d>
            <a:camera prst="perspectiveFront"/>
            <a:lightRig rig="threePt" dir="t"/>
          </a:scene3d>
        </p:spPr>
      </p:cxnSp>
      <p:cxnSp>
        <p:nvCxnSpPr>
          <p:cNvPr id="67" name="AutoShape 42"/>
          <p:cNvCxnSpPr>
            <a:cxnSpLocks noChangeShapeType="1"/>
          </p:cNvCxnSpPr>
          <p:nvPr/>
        </p:nvCxnSpPr>
        <p:spPr bwMode="auto">
          <a:xfrm flipV="1">
            <a:off x="2046288" y="2625725"/>
            <a:ext cx="1557337" cy="265113"/>
          </a:xfrm>
          <a:prstGeom prst="straightConnector1">
            <a:avLst/>
          </a:prstGeom>
          <a:noFill/>
          <a:ln w="9525">
            <a:solidFill>
              <a:srgbClr val="4576A3"/>
            </a:solidFill>
            <a:round/>
            <a:headEnd/>
            <a:tailEnd/>
          </a:ln>
          <a:effectLst/>
          <a:scene3d>
            <a:camera prst="perspectiveFront"/>
            <a:lightRig rig="threePt" dir="t"/>
          </a:scene3d>
        </p:spPr>
      </p:cxnSp>
      <p:cxnSp>
        <p:nvCxnSpPr>
          <p:cNvPr id="68" name="AutoShape 43"/>
          <p:cNvCxnSpPr>
            <a:cxnSpLocks noChangeShapeType="1"/>
          </p:cNvCxnSpPr>
          <p:nvPr/>
        </p:nvCxnSpPr>
        <p:spPr bwMode="auto">
          <a:xfrm>
            <a:off x="1908175" y="2390775"/>
            <a:ext cx="1695450" cy="234950"/>
          </a:xfrm>
          <a:prstGeom prst="straightConnector1">
            <a:avLst/>
          </a:prstGeom>
          <a:noFill/>
          <a:ln w="9525">
            <a:solidFill>
              <a:srgbClr val="4576A3"/>
            </a:solidFill>
            <a:round/>
            <a:headEnd/>
            <a:tailEnd/>
          </a:ln>
          <a:effectLst/>
          <a:scene3d>
            <a:camera prst="perspectiveFront"/>
            <a:lightRig rig="threePt" dir="t"/>
          </a:scene3d>
        </p:spPr>
      </p:cxnSp>
      <p:cxnSp>
        <p:nvCxnSpPr>
          <p:cNvPr id="69" name="AutoShape 44"/>
          <p:cNvCxnSpPr>
            <a:cxnSpLocks noChangeShapeType="1"/>
          </p:cNvCxnSpPr>
          <p:nvPr/>
        </p:nvCxnSpPr>
        <p:spPr bwMode="auto">
          <a:xfrm>
            <a:off x="1978025" y="1725613"/>
            <a:ext cx="1625600" cy="900112"/>
          </a:xfrm>
          <a:prstGeom prst="straightConnector1">
            <a:avLst/>
          </a:prstGeom>
          <a:noFill/>
          <a:ln w="9525">
            <a:solidFill>
              <a:srgbClr val="4576A3"/>
            </a:solidFill>
            <a:round/>
            <a:headEnd/>
            <a:tailEnd/>
          </a:ln>
          <a:effectLst/>
          <a:scene3d>
            <a:camera prst="perspectiveFront"/>
            <a:lightRig rig="threePt" dir="t"/>
          </a:scene3d>
        </p:spPr>
      </p:cxnSp>
      <p:cxnSp>
        <p:nvCxnSpPr>
          <p:cNvPr id="96" name="AutoShape 43"/>
          <p:cNvCxnSpPr>
            <a:cxnSpLocks noChangeShapeType="1"/>
          </p:cNvCxnSpPr>
          <p:nvPr/>
        </p:nvCxnSpPr>
        <p:spPr bwMode="auto">
          <a:xfrm flipV="1">
            <a:off x="5918200" y="2133600"/>
            <a:ext cx="1828800" cy="4572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scene3d>
            <a:camera prst="perspectiveFront"/>
            <a:lightRig rig="threePt" dir="t"/>
          </a:scene3d>
        </p:spPr>
      </p:cxnSp>
      <p:cxnSp>
        <p:nvCxnSpPr>
          <p:cNvPr id="98" name="AutoShape 43"/>
          <p:cNvCxnSpPr>
            <a:cxnSpLocks noChangeShapeType="1"/>
          </p:cNvCxnSpPr>
          <p:nvPr/>
        </p:nvCxnSpPr>
        <p:spPr bwMode="auto">
          <a:xfrm>
            <a:off x="5918200" y="2590800"/>
            <a:ext cx="1890712" cy="457994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scene3d>
            <a:camera prst="perspectiveFront"/>
            <a:lightRig rig="threePt" dir="t"/>
          </a:scene3d>
        </p:spPr>
      </p:cxnSp>
      <p:grpSp>
        <p:nvGrpSpPr>
          <p:cNvPr id="58393" name="Group 128"/>
          <p:cNvGrpSpPr>
            <a:grpSpLocks/>
          </p:cNvGrpSpPr>
          <p:nvPr/>
        </p:nvGrpSpPr>
        <p:grpSpPr bwMode="auto">
          <a:xfrm>
            <a:off x="3633788" y="4114800"/>
            <a:ext cx="1219200" cy="179388"/>
            <a:chOff x="84" y="1110"/>
            <a:chExt cx="1728" cy="240"/>
          </a:xfrm>
        </p:grpSpPr>
        <p:sp>
          <p:nvSpPr>
            <p:cNvPr id="58522" name="AutoShape 129"/>
            <p:cNvSpPr>
              <a:spLocks noChangeArrowheads="1"/>
            </p:cNvSpPr>
            <p:nvPr/>
          </p:nvSpPr>
          <p:spPr bwMode="auto">
            <a:xfrm>
              <a:off x="84" y="1110"/>
              <a:ext cx="1728" cy="2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739BCB"/>
                </a:gs>
              </a:gsLst>
              <a:lin ang="2700000" scaled="1"/>
            </a:gradFill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58523" name="Group 130"/>
            <p:cNvGrpSpPr>
              <a:grpSpLocks/>
            </p:cNvGrpSpPr>
            <p:nvPr/>
          </p:nvGrpSpPr>
          <p:grpSpPr bwMode="auto">
            <a:xfrm>
              <a:off x="144" y="1152"/>
              <a:ext cx="1587" cy="139"/>
              <a:chOff x="144" y="1152"/>
              <a:chExt cx="5472" cy="480"/>
            </a:xfrm>
          </p:grpSpPr>
          <p:grpSp>
            <p:nvGrpSpPr>
              <p:cNvPr id="58524" name="Flowchart: Alternate Process 5"/>
              <p:cNvGrpSpPr>
                <a:grpSpLocks/>
              </p:cNvGrpSpPr>
              <p:nvPr/>
            </p:nvGrpSpPr>
            <p:grpSpPr bwMode="auto">
              <a:xfrm>
                <a:off x="144" y="1152"/>
                <a:ext cx="893" cy="480"/>
                <a:chOff x="3341" y="699"/>
                <a:chExt cx="2146" cy="1478"/>
              </a:xfrm>
            </p:grpSpPr>
            <p:pic>
              <p:nvPicPr>
                <p:cNvPr id="58543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544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525" name="Flowchart: Alternate Process 5"/>
              <p:cNvGrpSpPr>
                <a:grpSpLocks/>
              </p:cNvGrpSpPr>
              <p:nvPr/>
            </p:nvGrpSpPr>
            <p:grpSpPr bwMode="auto">
              <a:xfrm>
                <a:off x="1288" y="1152"/>
                <a:ext cx="893" cy="480"/>
                <a:chOff x="3341" y="699"/>
                <a:chExt cx="2146" cy="1478"/>
              </a:xfrm>
            </p:grpSpPr>
            <p:pic>
              <p:nvPicPr>
                <p:cNvPr id="58541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542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526" name="Flowchart: Alternate Process 5"/>
              <p:cNvGrpSpPr>
                <a:grpSpLocks/>
              </p:cNvGrpSpPr>
              <p:nvPr/>
            </p:nvGrpSpPr>
            <p:grpSpPr bwMode="auto">
              <a:xfrm>
                <a:off x="2433" y="1152"/>
                <a:ext cx="893" cy="480"/>
                <a:chOff x="3341" y="699"/>
                <a:chExt cx="2146" cy="1478"/>
              </a:xfrm>
            </p:grpSpPr>
            <p:pic>
              <p:nvPicPr>
                <p:cNvPr id="58539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540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527" name="Flowchart: Alternate Process 5"/>
              <p:cNvGrpSpPr>
                <a:grpSpLocks/>
              </p:cNvGrpSpPr>
              <p:nvPr/>
            </p:nvGrpSpPr>
            <p:grpSpPr bwMode="auto">
              <a:xfrm>
                <a:off x="3578" y="1152"/>
                <a:ext cx="893" cy="480"/>
                <a:chOff x="3341" y="699"/>
                <a:chExt cx="2146" cy="1478"/>
              </a:xfrm>
            </p:grpSpPr>
            <p:pic>
              <p:nvPicPr>
                <p:cNvPr id="58537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538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528" name="Flowchart: Alternate Process 5"/>
              <p:cNvGrpSpPr>
                <a:grpSpLocks/>
              </p:cNvGrpSpPr>
              <p:nvPr/>
            </p:nvGrpSpPr>
            <p:grpSpPr bwMode="auto">
              <a:xfrm>
                <a:off x="4723" y="1152"/>
                <a:ext cx="893" cy="480"/>
                <a:chOff x="3341" y="699"/>
                <a:chExt cx="2146" cy="1478"/>
              </a:xfrm>
            </p:grpSpPr>
            <p:pic>
              <p:nvPicPr>
                <p:cNvPr id="58535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536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cxnSp>
            <p:nvCxnSpPr>
              <p:cNvPr id="58529" name="AutoShape 146"/>
              <p:cNvCxnSpPr>
                <a:cxnSpLocks noChangeShapeType="1"/>
              </p:cNvCxnSpPr>
              <p:nvPr/>
            </p:nvCxnSpPr>
            <p:spPr bwMode="auto">
              <a:xfrm>
                <a:off x="1037" y="1392"/>
                <a:ext cx="251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530" name="AutoShape 147"/>
              <p:cNvCxnSpPr>
                <a:cxnSpLocks noChangeShapeType="1"/>
              </p:cNvCxnSpPr>
              <p:nvPr/>
            </p:nvCxnSpPr>
            <p:spPr bwMode="auto">
              <a:xfrm>
                <a:off x="2181" y="1392"/>
                <a:ext cx="252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531" name="AutoShape 148"/>
              <p:cNvCxnSpPr>
                <a:cxnSpLocks noChangeShapeType="1"/>
              </p:cNvCxnSpPr>
              <p:nvPr/>
            </p:nvCxnSpPr>
            <p:spPr bwMode="auto">
              <a:xfrm>
                <a:off x="3326" y="1392"/>
                <a:ext cx="252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532" name="AutoShape 149"/>
              <p:cNvCxnSpPr>
                <a:cxnSpLocks noChangeShapeType="1"/>
              </p:cNvCxnSpPr>
              <p:nvPr/>
            </p:nvCxnSpPr>
            <p:spPr bwMode="auto">
              <a:xfrm>
                <a:off x="4471" y="1392"/>
                <a:ext cx="252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533" name="AutoShape 150"/>
              <p:cNvCxnSpPr>
                <a:cxnSpLocks noChangeShapeType="1"/>
              </p:cNvCxnSpPr>
              <p:nvPr/>
            </p:nvCxnSpPr>
            <p:spPr bwMode="auto">
              <a:xfrm flipH="1">
                <a:off x="2880" y="1392"/>
                <a:ext cx="446" cy="240"/>
              </a:xfrm>
              <a:prstGeom prst="curvedConnector4">
                <a:avLst>
                  <a:gd name="adj1" fmla="val -32065"/>
                  <a:gd name="adj2" fmla="val 160000"/>
                </a:avLst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534" name="AutoShape 151"/>
              <p:cNvCxnSpPr>
                <a:cxnSpLocks noChangeShapeType="1"/>
                <a:endCxn id="58538" idx="2"/>
              </p:cNvCxnSpPr>
              <p:nvPr/>
            </p:nvCxnSpPr>
            <p:spPr bwMode="auto">
              <a:xfrm flipH="1">
                <a:off x="4026" y="1392"/>
                <a:ext cx="445" cy="212"/>
              </a:xfrm>
              <a:prstGeom prst="curvedConnector4">
                <a:avLst>
                  <a:gd name="adj1" fmla="val -32134"/>
                  <a:gd name="adj2" fmla="val 181134"/>
                </a:avLst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pSp>
        <p:nvGrpSpPr>
          <p:cNvPr id="58394" name="Group 128"/>
          <p:cNvGrpSpPr>
            <a:grpSpLocks/>
          </p:cNvGrpSpPr>
          <p:nvPr/>
        </p:nvGrpSpPr>
        <p:grpSpPr bwMode="auto">
          <a:xfrm>
            <a:off x="5038725" y="4648200"/>
            <a:ext cx="1219200" cy="179388"/>
            <a:chOff x="84" y="1110"/>
            <a:chExt cx="1728" cy="240"/>
          </a:xfrm>
        </p:grpSpPr>
        <p:sp>
          <p:nvSpPr>
            <p:cNvPr id="58499" name="AutoShape 129"/>
            <p:cNvSpPr>
              <a:spLocks noChangeArrowheads="1"/>
            </p:cNvSpPr>
            <p:nvPr/>
          </p:nvSpPr>
          <p:spPr bwMode="auto">
            <a:xfrm>
              <a:off x="84" y="1110"/>
              <a:ext cx="1728" cy="2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739BCB"/>
                </a:gs>
              </a:gsLst>
              <a:lin ang="2700000" scaled="1"/>
            </a:gradFill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58500" name="Group 130"/>
            <p:cNvGrpSpPr>
              <a:grpSpLocks/>
            </p:cNvGrpSpPr>
            <p:nvPr/>
          </p:nvGrpSpPr>
          <p:grpSpPr bwMode="auto">
            <a:xfrm>
              <a:off x="144" y="1152"/>
              <a:ext cx="1587" cy="139"/>
              <a:chOff x="144" y="1152"/>
              <a:chExt cx="5472" cy="480"/>
            </a:xfrm>
          </p:grpSpPr>
          <p:grpSp>
            <p:nvGrpSpPr>
              <p:cNvPr id="58501" name="Flowchart: Alternate Process 5"/>
              <p:cNvGrpSpPr>
                <a:grpSpLocks/>
              </p:cNvGrpSpPr>
              <p:nvPr/>
            </p:nvGrpSpPr>
            <p:grpSpPr bwMode="auto">
              <a:xfrm>
                <a:off x="144" y="1152"/>
                <a:ext cx="893" cy="480"/>
                <a:chOff x="3341" y="699"/>
                <a:chExt cx="2146" cy="1478"/>
              </a:xfrm>
            </p:grpSpPr>
            <p:pic>
              <p:nvPicPr>
                <p:cNvPr id="58520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521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502" name="Flowchart: Alternate Process 5"/>
              <p:cNvGrpSpPr>
                <a:grpSpLocks/>
              </p:cNvGrpSpPr>
              <p:nvPr/>
            </p:nvGrpSpPr>
            <p:grpSpPr bwMode="auto">
              <a:xfrm>
                <a:off x="1288" y="1152"/>
                <a:ext cx="893" cy="480"/>
                <a:chOff x="3341" y="699"/>
                <a:chExt cx="2146" cy="1478"/>
              </a:xfrm>
            </p:grpSpPr>
            <p:pic>
              <p:nvPicPr>
                <p:cNvPr id="58518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519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503" name="Flowchart: Alternate Process 5"/>
              <p:cNvGrpSpPr>
                <a:grpSpLocks/>
              </p:cNvGrpSpPr>
              <p:nvPr/>
            </p:nvGrpSpPr>
            <p:grpSpPr bwMode="auto">
              <a:xfrm>
                <a:off x="2433" y="1152"/>
                <a:ext cx="893" cy="480"/>
                <a:chOff x="3341" y="699"/>
                <a:chExt cx="2146" cy="1478"/>
              </a:xfrm>
            </p:grpSpPr>
            <p:pic>
              <p:nvPicPr>
                <p:cNvPr id="58516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517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504" name="Flowchart: Alternate Process 5"/>
              <p:cNvGrpSpPr>
                <a:grpSpLocks/>
              </p:cNvGrpSpPr>
              <p:nvPr/>
            </p:nvGrpSpPr>
            <p:grpSpPr bwMode="auto">
              <a:xfrm>
                <a:off x="3578" y="1152"/>
                <a:ext cx="893" cy="480"/>
                <a:chOff x="3341" y="699"/>
                <a:chExt cx="2146" cy="1478"/>
              </a:xfrm>
            </p:grpSpPr>
            <p:pic>
              <p:nvPicPr>
                <p:cNvPr id="58514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51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505" name="Flowchart: Alternate Process 5"/>
              <p:cNvGrpSpPr>
                <a:grpSpLocks/>
              </p:cNvGrpSpPr>
              <p:nvPr/>
            </p:nvGrpSpPr>
            <p:grpSpPr bwMode="auto">
              <a:xfrm>
                <a:off x="4723" y="1152"/>
                <a:ext cx="893" cy="480"/>
                <a:chOff x="3341" y="699"/>
                <a:chExt cx="2146" cy="1478"/>
              </a:xfrm>
            </p:grpSpPr>
            <p:pic>
              <p:nvPicPr>
                <p:cNvPr id="58512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51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cxnSp>
            <p:nvCxnSpPr>
              <p:cNvPr id="58506" name="AutoShape 146"/>
              <p:cNvCxnSpPr>
                <a:cxnSpLocks noChangeShapeType="1"/>
              </p:cNvCxnSpPr>
              <p:nvPr/>
            </p:nvCxnSpPr>
            <p:spPr bwMode="auto">
              <a:xfrm>
                <a:off x="1037" y="1392"/>
                <a:ext cx="251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507" name="AutoShape 147"/>
              <p:cNvCxnSpPr>
                <a:cxnSpLocks noChangeShapeType="1"/>
              </p:cNvCxnSpPr>
              <p:nvPr/>
            </p:nvCxnSpPr>
            <p:spPr bwMode="auto">
              <a:xfrm>
                <a:off x="2181" y="1392"/>
                <a:ext cx="252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508" name="AutoShape 148"/>
              <p:cNvCxnSpPr>
                <a:cxnSpLocks noChangeShapeType="1"/>
              </p:cNvCxnSpPr>
              <p:nvPr/>
            </p:nvCxnSpPr>
            <p:spPr bwMode="auto">
              <a:xfrm>
                <a:off x="3326" y="1392"/>
                <a:ext cx="252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509" name="AutoShape 149"/>
              <p:cNvCxnSpPr>
                <a:cxnSpLocks noChangeShapeType="1"/>
              </p:cNvCxnSpPr>
              <p:nvPr/>
            </p:nvCxnSpPr>
            <p:spPr bwMode="auto">
              <a:xfrm>
                <a:off x="4471" y="1392"/>
                <a:ext cx="252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510" name="AutoShape 150"/>
              <p:cNvCxnSpPr>
                <a:cxnSpLocks noChangeShapeType="1"/>
              </p:cNvCxnSpPr>
              <p:nvPr/>
            </p:nvCxnSpPr>
            <p:spPr bwMode="auto">
              <a:xfrm flipH="1">
                <a:off x="2880" y="1392"/>
                <a:ext cx="446" cy="240"/>
              </a:xfrm>
              <a:prstGeom prst="curvedConnector4">
                <a:avLst>
                  <a:gd name="adj1" fmla="val -32065"/>
                  <a:gd name="adj2" fmla="val 160000"/>
                </a:avLst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511" name="AutoShape 151"/>
              <p:cNvCxnSpPr>
                <a:cxnSpLocks noChangeShapeType="1"/>
                <a:endCxn id="58515" idx="2"/>
              </p:cNvCxnSpPr>
              <p:nvPr/>
            </p:nvCxnSpPr>
            <p:spPr bwMode="auto">
              <a:xfrm flipH="1">
                <a:off x="4026" y="1392"/>
                <a:ext cx="445" cy="212"/>
              </a:xfrm>
              <a:prstGeom prst="curvedConnector4">
                <a:avLst>
                  <a:gd name="adj1" fmla="val -32134"/>
                  <a:gd name="adj2" fmla="val 181134"/>
                </a:avLst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pSp>
        <p:nvGrpSpPr>
          <p:cNvPr id="58395" name="Group 128"/>
          <p:cNvGrpSpPr>
            <a:grpSpLocks/>
          </p:cNvGrpSpPr>
          <p:nvPr/>
        </p:nvGrpSpPr>
        <p:grpSpPr bwMode="auto">
          <a:xfrm>
            <a:off x="5080000" y="4114800"/>
            <a:ext cx="1219200" cy="179388"/>
            <a:chOff x="84" y="1110"/>
            <a:chExt cx="1728" cy="240"/>
          </a:xfrm>
        </p:grpSpPr>
        <p:sp>
          <p:nvSpPr>
            <p:cNvPr id="58476" name="AutoShape 129"/>
            <p:cNvSpPr>
              <a:spLocks noChangeArrowheads="1"/>
            </p:cNvSpPr>
            <p:nvPr/>
          </p:nvSpPr>
          <p:spPr bwMode="auto">
            <a:xfrm>
              <a:off x="84" y="1110"/>
              <a:ext cx="1728" cy="2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739BCB"/>
                </a:gs>
              </a:gsLst>
              <a:lin ang="2700000" scaled="1"/>
            </a:gradFill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58477" name="Group 130"/>
            <p:cNvGrpSpPr>
              <a:grpSpLocks/>
            </p:cNvGrpSpPr>
            <p:nvPr/>
          </p:nvGrpSpPr>
          <p:grpSpPr bwMode="auto">
            <a:xfrm>
              <a:off x="144" y="1152"/>
              <a:ext cx="1587" cy="139"/>
              <a:chOff x="144" y="1152"/>
              <a:chExt cx="5472" cy="480"/>
            </a:xfrm>
          </p:grpSpPr>
          <p:grpSp>
            <p:nvGrpSpPr>
              <p:cNvPr id="58478" name="Flowchart: Alternate Process 5"/>
              <p:cNvGrpSpPr>
                <a:grpSpLocks/>
              </p:cNvGrpSpPr>
              <p:nvPr/>
            </p:nvGrpSpPr>
            <p:grpSpPr bwMode="auto">
              <a:xfrm>
                <a:off x="144" y="1152"/>
                <a:ext cx="893" cy="480"/>
                <a:chOff x="3341" y="699"/>
                <a:chExt cx="2146" cy="1478"/>
              </a:xfrm>
            </p:grpSpPr>
            <p:pic>
              <p:nvPicPr>
                <p:cNvPr id="58497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98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479" name="Flowchart: Alternate Process 5"/>
              <p:cNvGrpSpPr>
                <a:grpSpLocks/>
              </p:cNvGrpSpPr>
              <p:nvPr/>
            </p:nvGrpSpPr>
            <p:grpSpPr bwMode="auto">
              <a:xfrm>
                <a:off x="1288" y="1152"/>
                <a:ext cx="893" cy="480"/>
                <a:chOff x="3341" y="699"/>
                <a:chExt cx="2146" cy="1478"/>
              </a:xfrm>
            </p:grpSpPr>
            <p:pic>
              <p:nvPicPr>
                <p:cNvPr id="58495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96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480" name="Flowchart: Alternate Process 5"/>
              <p:cNvGrpSpPr>
                <a:grpSpLocks/>
              </p:cNvGrpSpPr>
              <p:nvPr/>
            </p:nvGrpSpPr>
            <p:grpSpPr bwMode="auto">
              <a:xfrm>
                <a:off x="2433" y="1152"/>
                <a:ext cx="893" cy="480"/>
                <a:chOff x="3341" y="699"/>
                <a:chExt cx="2146" cy="1478"/>
              </a:xfrm>
            </p:grpSpPr>
            <p:pic>
              <p:nvPicPr>
                <p:cNvPr id="58493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94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481" name="Flowchart: Alternate Process 5"/>
              <p:cNvGrpSpPr>
                <a:grpSpLocks/>
              </p:cNvGrpSpPr>
              <p:nvPr/>
            </p:nvGrpSpPr>
            <p:grpSpPr bwMode="auto">
              <a:xfrm>
                <a:off x="3578" y="1152"/>
                <a:ext cx="893" cy="480"/>
                <a:chOff x="3341" y="699"/>
                <a:chExt cx="2146" cy="1478"/>
              </a:xfrm>
            </p:grpSpPr>
            <p:pic>
              <p:nvPicPr>
                <p:cNvPr id="58491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92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482" name="Flowchart: Alternate Process 5"/>
              <p:cNvGrpSpPr>
                <a:grpSpLocks/>
              </p:cNvGrpSpPr>
              <p:nvPr/>
            </p:nvGrpSpPr>
            <p:grpSpPr bwMode="auto">
              <a:xfrm>
                <a:off x="4723" y="1152"/>
                <a:ext cx="893" cy="480"/>
                <a:chOff x="3341" y="699"/>
                <a:chExt cx="2146" cy="1478"/>
              </a:xfrm>
            </p:grpSpPr>
            <p:pic>
              <p:nvPicPr>
                <p:cNvPr id="58489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90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cxnSp>
            <p:nvCxnSpPr>
              <p:cNvPr id="58483" name="AutoShape 146"/>
              <p:cNvCxnSpPr>
                <a:cxnSpLocks noChangeShapeType="1"/>
              </p:cNvCxnSpPr>
              <p:nvPr/>
            </p:nvCxnSpPr>
            <p:spPr bwMode="auto">
              <a:xfrm>
                <a:off x="1037" y="1392"/>
                <a:ext cx="251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84" name="AutoShape 147"/>
              <p:cNvCxnSpPr>
                <a:cxnSpLocks noChangeShapeType="1"/>
              </p:cNvCxnSpPr>
              <p:nvPr/>
            </p:nvCxnSpPr>
            <p:spPr bwMode="auto">
              <a:xfrm>
                <a:off x="2181" y="1392"/>
                <a:ext cx="252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85" name="AutoShape 148"/>
              <p:cNvCxnSpPr>
                <a:cxnSpLocks noChangeShapeType="1"/>
              </p:cNvCxnSpPr>
              <p:nvPr/>
            </p:nvCxnSpPr>
            <p:spPr bwMode="auto">
              <a:xfrm>
                <a:off x="3326" y="1392"/>
                <a:ext cx="252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86" name="AutoShape 149"/>
              <p:cNvCxnSpPr>
                <a:cxnSpLocks noChangeShapeType="1"/>
              </p:cNvCxnSpPr>
              <p:nvPr/>
            </p:nvCxnSpPr>
            <p:spPr bwMode="auto">
              <a:xfrm>
                <a:off x="4471" y="1392"/>
                <a:ext cx="252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87" name="AutoShape 150"/>
              <p:cNvCxnSpPr>
                <a:cxnSpLocks noChangeShapeType="1"/>
              </p:cNvCxnSpPr>
              <p:nvPr/>
            </p:nvCxnSpPr>
            <p:spPr bwMode="auto">
              <a:xfrm flipH="1">
                <a:off x="2880" y="1392"/>
                <a:ext cx="446" cy="240"/>
              </a:xfrm>
              <a:prstGeom prst="curvedConnector4">
                <a:avLst>
                  <a:gd name="adj1" fmla="val -32065"/>
                  <a:gd name="adj2" fmla="val 160000"/>
                </a:avLst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88" name="AutoShape 151"/>
              <p:cNvCxnSpPr>
                <a:cxnSpLocks noChangeShapeType="1"/>
                <a:endCxn id="58492" idx="2"/>
              </p:cNvCxnSpPr>
              <p:nvPr/>
            </p:nvCxnSpPr>
            <p:spPr bwMode="auto">
              <a:xfrm flipH="1">
                <a:off x="4026" y="1392"/>
                <a:ext cx="445" cy="212"/>
              </a:xfrm>
              <a:prstGeom prst="curvedConnector4">
                <a:avLst>
                  <a:gd name="adj1" fmla="val -32134"/>
                  <a:gd name="adj2" fmla="val 181134"/>
                </a:avLst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pSp>
        <p:nvGrpSpPr>
          <p:cNvPr id="58396" name="Group 128"/>
          <p:cNvGrpSpPr>
            <a:grpSpLocks/>
          </p:cNvGrpSpPr>
          <p:nvPr/>
        </p:nvGrpSpPr>
        <p:grpSpPr bwMode="auto">
          <a:xfrm>
            <a:off x="3633788" y="4648200"/>
            <a:ext cx="1219200" cy="179388"/>
            <a:chOff x="84" y="1110"/>
            <a:chExt cx="1728" cy="240"/>
          </a:xfrm>
        </p:grpSpPr>
        <p:sp>
          <p:nvSpPr>
            <p:cNvPr id="58453" name="AutoShape 129"/>
            <p:cNvSpPr>
              <a:spLocks noChangeArrowheads="1"/>
            </p:cNvSpPr>
            <p:nvPr/>
          </p:nvSpPr>
          <p:spPr bwMode="auto">
            <a:xfrm>
              <a:off x="84" y="1110"/>
              <a:ext cx="1728" cy="2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739BCB"/>
                </a:gs>
              </a:gsLst>
              <a:lin ang="2700000" scaled="1"/>
            </a:gradFill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58454" name="Group 130"/>
            <p:cNvGrpSpPr>
              <a:grpSpLocks/>
            </p:cNvGrpSpPr>
            <p:nvPr/>
          </p:nvGrpSpPr>
          <p:grpSpPr bwMode="auto">
            <a:xfrm>
              <a:off x="144" y="1152"/>
              <a:ext cx="1587" cy="139"/>
              <a:chOff x="144" y="1152"/>
              <a:chExt cx="5472" cy="480"/>
            </a:xfrm>
          </p:grpSpPr>
          <p:grpSp>
            <p:nvGrpSpPr>
              <p:cNvPr id="58455" name="Flowchart: Alternate Process 5"/>
              <p:cNvGrpSpPr>
                <a:grpSpLocks/>
              </p:cNvGrpSpPr>
              <p:nvPr/>
            </p:nvGrpSpPr>
            <p:grpSpPr bwMode="auto">
              <a:xfrm>
                <a:off x="144" y="1152"/>
                <a:ext cx="893" cy="480"/>
                <a:chOff x="3341" y="699"/>
                <a:chExt cx="2146" cy="1478"/>
              </a:xfrm>
            </p:grpSpPr>
            <p:pic>
              <p:nvPicPr>
                <p:cNvPr id="58474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7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456" name="Flowchart: Alternate Process 5"/>
              <p:cNvGrpSpPr>
                <a:grpSpLocks/>
              </p:cNvGrpSpPr>
              <p:nvPr/>
            </p:nvGrpSpPr>
            <p:grpSpPr bwMode="auto">
              <a:xfrm>
                <a:off x="1288" y="1152"/>
                <a:ext cx="893" cy="480"/>
                <a:chOff x="3341" y="699"/>
                <a:chExt cx="2146" cy="1478"/>
              </a:xfrm>
            </p:grpSpPr>
            <p:pic>
              <p:nvPicPr>
                <p:cNvPr id="58472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73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457" name="Flowchart: Alternate Process 5"/>
              <p:cNvGrpSpPr>
                <a:grpSpLocks/>
              </p:cNvGrpSpPr>
              <p:nvPr/>
            </p:nvGrpSpPr>
            <p:grpSpPr bwMode="auto">
              <a:xfrm>
                <a:off x="2433" y="1152"/>
                <a:ext cx="893" cy="480"/>
                <a:chOff x="3341" y="699"/>
                <a:chExt cx="2146" cy="1478"/>
              </a:xfrm>
            </p:grpSpPr>
            <p:pic>
              <p:nvPicPr>
                <p:cNvPr id="58470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71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458" name="Flowchart: Alternate Process 5"/>
              <p:cNvGrpSpPr>
                <a:grpSpLocks/>
              </p:cNvGrpSpPr>
              <p:nvPr/>
            </p:nvGrpSpPr>
            <p:grpSpPr bwMode="auto">
              <a:xfrm>
                <a:off x="3578" y="1152"/>
                <a:ext cx="893" cy="480"/>
                <a:chOff x="3341" y="699"/>
                <a:chExt cx="2146" cy="1478"/>
              </a:xfrm>
            </p:grpSpPr>
            <p:pic>
              <p:nvPicPr>
                <p:cNvPr id="58468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69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459" name="Flowchart: Alternate Process 5"/>
              <p:cNvGrpSpPr>
                <a:grpSpLocks/>
              </p:cNvGrpSpPr>
              <p:nvPr/>
            </p:nvGrpSpPr>
            <p:grpSpPr bwMode="auto">
              <a:xfrm>
                <a:off x="4723" y="1152"/>
                <a:ext cx="893" cy="480"/>
                <a:chOff x="3341" y="699"/>
                <a:chExt cx="2146" cy="1478"/>
              </a:xfrm>
            </p:grpSpPr>
            <p:pic>
              <p:nvPicPr>
                <p:cNvPr id="58466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67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cxnSp>
            <p:nvCxnSpPr>
              <p:cNvPr id="58460" name="AutoShape 146"/>
              <p:cNvCxnSpPr>
                <a:cxnSpLocks noChangeShapeType="1"/>
              </p:cNvCxnSpPr>
              <p:nvPr/>
            </p:nvCxnSpPr>
            <p:spPr bwMode="auto">
              <a:xfrm>
                <a:off x="1037" y="1392"/>
                <a:ext cx="251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61" name="AutoShape 147"/>
              <p:cNvCxnSpPr>
                <a:cxnSpLocks noChangeShapeType="1"/>
              </p:cNvCxnSpPr>
              <p:nvPr/>
            </p:nvCxnSpPr>
            <p:spPr bwMode="auto">
              <a:xfrm>
                <a:off x="2181" y="1392"/>
                <a:ext cx="252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62" name="AutoShape 148"/>
              <p:cNvCxnSpPr>
                <a:cxnSpLocks noChangeShapeType="1"/>
              </p:cNvCxnSpPr>
              <p:nvPr/>
            </p:nvCxnSpPr>
            <p:spPr bwMode="auto">
              <a:xfrm>
                <a:off x="3326" y="1392"/>
                <a:ext cx="252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63" name="AutoShape 149"/>
              <p:cNvCxnSpPr>
                <a:cxnSpLocks noChangeShapeType="1"/>
              </p:cNvCxnSpPr>
              <p:nvPr/>
            </p:nvCxnSpPr>
            <p:spPr bwMode="auto">
              <a:xfrm>
                <a:off x="4471" y="1392"/>
                <a:ext cx="252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64" name="AutoShape 150"/>
              <p:cNvCxnSpPr>
                <a:cxnSpLocks noChangeShapeType="1"/>
              </p:cNvCxnSpPr>
              <p:nvPr/>
            </p:nvCxnSpPr>
            <p:spPr bwMode="auto">
              <a:xfrm flipH="1">
                <a:off x="2880" y="1392"/>
                <a:ext cx="446" cy="240"/>
              </a:xfrm>
              <a:prstGeom prst="curvedConnector4">
                <a:avLst>
                  <a:gd name="adj1" fmla="val -32065"/>
                  <a:gd name="adj2" fmla="val 160000"/>
                </a:avLst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65" name="AutoShape 151"/>
              <p:cNvCxnSpPr>
                <a:cxnSpLocks noChangeShapeType="1"/>
                <a:endCxn id="58469" idx="2"/>
              </p:cNvCxnSpPr>
              <p:nvPr/>
            </p:nvCxnSpPr>
            <p:spPr bwMode="auto">
              <a:xfrm flipH="1">
                <a:off x="4026" y="1392"/>
                <a:ext cx="445" cy="212"/>
              </a:xfrm>
              <a:prstGeom prst="curvedConnector4">
                <a:avLst>
                  <a:gd name="adj1" fmla="val -32134"/>
                  <a:gd name="adj2" fmla="val 181134"/>
                </a:avLst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pSp>
        <p:nvGrpSpPr>
          <p:cNvPr id="58397" name="Group 128"/>
          <p:cNvGrpSpPr>
            <a:grpSpLocks/>
          </p:cNvGrpSpPr>
          <p:nvPr/>
        </p:nvGrpSpPr>
        <p:grpSpPr bwMode="auto">
          <a:xfrm>
            <a:off x="5080000" y="3505200"/>
            <a:ext cx="1219200" cy="179388"/>
            <a:chOff x="84" y="1110"/>
            <a:chExt cx="1728" cy="240"/>
          </a:xfrm>
        </p:grpSpPr>
        <p:sp>
          <p:nvSpPr>
            <p:cNvPr id="58430" name="AutoShape 129"/>
            <p:cNvSpPr>
              <a:spLocks noChangeArrowheads="1"/>
            </p:cNvSpPr>
            <p:nvPr/>
          </p:nvSpPr>
          <p:spPr bwMode="auto">
            <a:xfrm>
              <a:off x="84" y="1110"/>
              <a:ext cx="1728" cy="2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739BCB"/>
                </a:gs>
              </a:gsLst>
              <a:lin ang="2700000" scaled="1"/>
            </a:gradFill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58431" name="Group 130"/>
            <p:cNvGrpSpPr>
              <a:grpSpLocks/>
            </p:cNvGrpSpPr>
            <p:nvPr/>
          </p:nvGrpSpPr>
          <p:grpSpPr bwMode="auto">
            <a:xfrm>
              <a:off x="144" y="1152"/>
              <a:ext cx="1587" cy="139"/>
              <a:chOff x="144" y="1152"/>
              <a:chExt cx="5472" cy="480"/>
            </a:xfrm>
          </p:grpSpPr>
          <p:grpSp>
            <p:nvGrpSpPr>
              <p:cNvPr id="58432" name="Flowchart: Alternate Process 5"/>
              <p:cNvGrpSpPr>
                <a:grpSpLocks/>
              </p:cNvGrpSpPr>
              <p:nvPr/>
            </p:nvGrpSpPr>
            <p:grpSpPr bwMode="auto">
              <a:xfrm>
                <a:off x="144" y="1152"/>
                <a:ext cx="893" cy="480"/>
                <a:chOff x="3341" y="699"/>
                <a:chExt cx="2146" cy="1478"/>
              </a:xfrm>
            </p:grpSpPr>
            <p:pic>
              <p:nvPicPr>
                <p:cNvPr id="58451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5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433" name="Flowchart: Alternate Process 5"/>
              <p:cNvGrpSpPr>
                <a:grpSpLocks/>
              </p:cNvGrpSpPr>
              <p:nvPr/>
            </p:nvGrpSpPr>
            <p:grpSpPr bwMode="auto">
              <a:xfrm>
                <a:off x="1288" y="1152"/>
                <a:ext cx="893" cy="480"/>
                <a:chOff x="3341" y="699"/>
                <a:chExt cx="2146" cy="1478"/>
              </a:xfrm>
            </p:grpSpPr>
            <p:pic>
              <p:nvPicPr>
                <p:cNvPr id="58449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50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434" name="Flowchart: Alternate Process 5"/>
              <p:cNvGrpSpPr>
                <a:grpSpLocks/>
              </p:cNvGrpSpPr>
              <p:nvPr/>
            </p:nvGrpSpPr>
            <p:grpSpPr bwMode="auto">
              <a:xfrm>
                <a:off x="2433" y="1152"/>
                <a:ext cx="893" cy="480"/>
                <a:chOff x="3341" y="699"/>
                <a:chExt cx="2146" cy="1478"/>
              </a:xfrm>
            </p:grpSpPr>
            <p:pic>
              <p:nvPicPr>
                <p:cNvPr id="58447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48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435" name="Flowchart: Alternate Process 5"/>
              <p:cNvGrpSpPr>
                <a:grpSpLocks/>
              </p:cNvGrpSpPr>
              <p:nvPr/>
            </p:nvGrpSpPr>
            <p:grpSpPr bwMode="auto">
              <a:xfrm>
                <a:off x="3578" y="1152"/>
                <a:ext cx="893" cy="480"/>
                <a:chOff x="3341" y="699"/>
                <a:chExt cx="2146" cy="1478"/>
              </a:xfrm>
            </p:grpSpPr>
            <p:pic>
              <p:nvPicPr>
                <p:cNvPr id="58445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46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436" name="Flowchart: Alternate Process 5"/>
              <p:cNvGrpSpPr>
                <a:grpSpLocks/>
              </p:cNvGrpSpPr>
              <p:nvPr/>
            </p:nvGrpSpPr>
            <p:grpSpPr bwMode="auto">
              <a:xfrm>
                <a:off x="4723" y="1152"/>
                <a:ext cx="893" cy="480"/>
                <a:chOff x="3341" y="699"/>
                <a:chExt cx="2146" cy="1478"/>
              </a:xfrm>
            </p:grpSpPr>
            <p:pic>
              <p:nvPicPr>
                <p:cNvPr id="58443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44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cxnSp>
            <p:nvCxnSpPr>
              <p:cNvPr id="58437" name="AutoShape 146"/>
              <p:cNvCxnSpPr>
                <a:cxnSpLocks noChangeShapeType="1"/>
              </p:cNvCxnSpPr>
              <p:nvPr/>
            </p:nvCxnSpPr>
            <p:spPr bwMode="auto">
              <a:xfrm>
                <a:off x="1037" y="1392"/>
                <a:ext cx="251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38" name="AutoShape 147"/>
              <p:cNvCxnSpPr>
                <a:cxnSpLocks noChangeShapeType="1"/>
              </p:cNvCxnSpPr>
              <p:nvPr/>
            </p:nvCxnSpPr>
            <p:spPr bwMode="auto">
              <a:xfrm>
                <a:off x="2181" y="1392"/>
                <a:ext cx="252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39" name="AutoShape 148"/>
              <p:cNvCxnSpPr>
                <a:cxnSpLocks noChangeShapeType="1"/>
              </p:cNvCxnSpPr>
              <p:nvPr/>
            </p:nvCxnSpPr>
            <p:spPr bwMode="auto">
              <a:xfrm>
                <a:off x="3326" y="1392"/>
                <a:ext cx="252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40" name="AutoShape 149"/>
              <p:cNvCxnSpPr>
                <a:cxnSpLocks noChangeShapeType="1"/>
              </p:cNvCxnSpPr>
              <p:nvPr/>
            </p:nvCxnSpPr>
            <p:spPr bwMode="auto">
              <a:xfrm>
                <a:off x="4471" y="1392"/>
                <a:ext cx="252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41" name="AutoShape 150"/>
              <p:cNvCxnSpPr>
                <a:cxnSpLocks noChangeShapeType="1"/>
              </p:cNvCxnSpPr>
              <p:nvPr/>
            </p:nvCxnSpPr>
            <p:spPr bwMode="auto">
              <a:xfrm flipH="1">
                <a:off x="2880" y="1392"/>
                <a:ext cx="446" cy="240"/>
              </a:xfrm>
              <a:prstGeom prst="curvedConnector4">
                <a:avLst>
                  <a:gd name="adj1" fmla="val -32065"/>
                  <a:gd name="adj2" fmla="val 160000"/>
                </a:avLst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42" name="AutoShape 151"/>
              <p:cNvCxnSpPr>
                <a:cxnSpLocks noChangeShapeType="1"/>
                <a:endCxn id="58446" idx="2"/>
              </p:cNvCxnSpPr>
              <p:nvPr/>
            </p:nvCxnSpPr>
            <p:spPr bwMode="auto">
              <a:xfrm flipH="1">
                <a:off x="4026" y="1392"/>
                <a:ext cx="445" cy="212"/>
              </a:xfrm>
              <a:prstGeom prst="curvedConnector4">
                <a:avLst>
                  <a:gd name="adj1" fmla="val -32134"/>
                  <a:gd name="adj2" fmla="val 181134"/>
                </a:avLst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pSp>
        <p:nvGrpSpPr>
          <p:cNvPr id="58398" name="Group 128"/>
          <p:cNvGrpSpPr>
            <a:grpSpLocks/>
          </p:cNvGrpSpPr>
          <p:nvPr/>
        </p:nvGrpSpPr>
        <p:grpSpPr bwMode="auto">
          <a:xfrm>
            <a:off x="3632200" y="3505200"/>
            <a:ext cx="1219200" cy="179388"/>
            <a:chOff x="84" y="1110"/>
            <a:chExt cx="1728" cy="240"/>
          </a:xfrm>
        </p:grpSpPr>
        <p:sp>
          <p:nvSpPr>
            <p:cNvPr id="58407" name="AutoShape 129"/>
            <p:cNvSpPr>
              <a:spLocks noChangeArrowheads="1"/>
            </p:cNvSpPr>
            <p:nvPr/>
          </p:nvSpPr>
          <p:spPr bwMode="auto">
            <a:xfrm>
              <a:off x="84" y="1110"/>
              <a:ext cx="1728" cy="2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739BCB"/>
                </a:gs>
              </a:gsLst>
              <a:lin ang="2700000" scaled="1"/>
            </a:gradFill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58408" name="Group 130"/>
            <p:cNvGrpSpPr>
              <a:grpSpLocks/>
            </p:cNvGrpSpPr>
            <p:nvPr/>
          </p:nvGrpSpPr>
          <p:grpSpPr bwMode="auto">
            <a:xfrm>
              <a:off x="144" y="1152"/>
              <a:ext cx="1587" cy="139"/>
              <a:chOff x="144" y="1152"/>
              <a:chExt cx="5472" cy="480"/>
            </a:xfrm>
          </p:grpSpPr>
          <p:grpSp>
            <p:nvGrpSpPr>
              <p:cNvPr id="58409" name="Flowchart: Alternate Process 5"/>
              <p:cNvGrpSpPr>
                <a:grpSpLocks/>
              </p:cNvGrpSpPr>
              <p:nvPr/>
            </p:nvGrpSpPr>
            <p:grpSpPr bwMode="auto">
              <a:xfrm>
                <a:off x="144" y="1152"/>
                <a:ext cx="893" cy="480"/>
                <a:chOff x="3341" y="699"/>
                <a:chExt cx="2146" cy="1478"/>
              </a:xfrm>
            </p:grpSpPr>
            <p:pic>
              <p:nvPicPr>
                <p:cNvPr id="58428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2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410" name="Flowchart: Alternate Process 5"/>
              <p:cNvGrpSpPr>
                <a:grpSpLocks/>
              </p:cNvGrpSpPr>
              <p:nvPr/>
            </p:nvGrpSpPr>
            <p:grpSpPr bwMode="auto">
              <a:xfrm>
                <a:off x="1288" y="1152"/>
                <a:ext cx="893" cy="480"/>
                <a:chOff x="3341" y="699"/>
                <a:chExt cx="2146" cy="1478"/>
              </a:xfrm>
            </p:grpSpPr>
            <p:pic>
              <p:nvPicPr>
                <p:cNvPr id="58426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27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411" name="Flowchart: Alternate Process 5"/>
              <p:cNvGrpSpPr>
                <a:grpSpLocks/>
              </p:cNvGrpSpPr>
              <p:nvPr/>
            </p:nvGrpSpPr>
            <p:grpSpPr bwMode="auto">
              <a:xfrm>
                <a:off x="2433" y="1152"/>
                <a:ext cx="893" cy="480"/>
                <a:chOff x="3341" y="699"/>
                <a:chExt cx="2146" cy="1478"/>
              </a:xfrm>
            </p:grpSpPr>
            <p:pic>
              <p:nvPicPr>
                <p:cNvPr id="58424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25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412" name="Flowchart: Alternate Process 5"/>
              <p:cNvGrpSpPr>
                <a:grpSpLocks/>
              </p:cNvGrpSpPr>
              <p:nvPr/>
            </p:nvGrpSpPr>
            <p:grpSpPr bwMode="auto">
              <a:xfrm>
                <a:off x="3578" y="1152"/>
                <a:ext cx="893" cy="480"/>
                <a:chOff x="3341" y="699"/>
                <a:chExt cx="2146" cy="1478"/>
              </a:xfrm>
            </p:grpSpPr>
            <p:pic>
              <p:nvPicPr>
                <p:cNvPr id="58422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23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grpSp>
            <p:nvGrpSpPr>
              <p:cNvPr id="58413" name="Flowchart: Alternate Process 5"/>
              <p:cNvGrpSpPr>
                <a:grpSpLocks/>
              </p:cNvGrpSpPr>
              <p:nvPr/>
            </p:nvGrpSpPr>
            <p:grpSpPr bwMode="auto">
              <a:xfrm>
                <a:off x="4723" y="1152"/>
                <a:ext cx="893" cy="480"/>
                <a:chOff x="3341" y="699"/>
                <a:chExt cx="2146" cy="1478"/>
              </a:xfrm>
            </p:grpSpPr>
            <p:pic>
              <p:nvPicPr>
                <p:cNvPr id="58420" name="Flowchart: Alternate Process 5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1" y="699"/>
                  <a:ext cx="2146" cy="1478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421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3430" y="790"/>
                  <a:ext cx="1972" cy="1300"/>
                </a:xfrm>
                <a:prstGeom prst="rect">
                  <a:avLst/>
                </a:prstGeom>
                <a:noFill/>
                <a:ln w="3175">
                  <a:solidFill>
                    <a:srgbClr val="77777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smtClea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cxnSp>
            <p:nvCxnSpPr>
              <p:cNvPr id="58414" name="AutoShape 146"/>
              <p:cNvCxnSpPr>
                <a:cxnSpLocks noChangeShapeType="1"/>
              </p:cNvCxnSpPr>
              <p:nvPr/>
            </p:nvCxnSpPr>
            <p:spPr bwMode="auto">
              <a:xfrm>
                <a:off x="1037" y="1392"/>
                <a:ext cx="251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15" name="AutoShape 147"/>
              <p:cNvCxnSpPr>
                <a:cxnSpLocks noChangeShapeType="1"/>
              </p:cNvCxnSpPr>
              <p:nvPr/>
            </p:nvCxnSpPr>
            <p:spPr bwMode="auto">
              <a:xfrm>
                <a:off x="2181" y="1392"/>
                <a:ext cx="252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16" name="AutoShape 148"/>
              <p:cNvCxnSpPr>
                <a:cxnSpLocks noChangeShapeType="1"/>
              </p:cNvCxnSpPr>
              <p:nvPr/>
            </p:nvCxnSpPr>
            <p:spPr bwMode="auto">
              <a:xfrm>
                <a:off x="3326" y="1392"/>
                <a:ext cx="252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17" name="AutoShape 149"/>
              <p:cNvCxnSpPr>
                <a:cxnSpLocks noChangeShapeType="1"/>
              </p:cNvCxnSpPr>
              <p:nvPr/>
            </p:nvCxnSpPr>
            <p:spPr bwMode="auto">
              <a:xfrm>
                <a:off x="4471" y="1392"/>
                <a:ext cx="252" cy="0"/>
              </a:xfrm>
              <a:prstGeom prst="straightConnector1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18" name="AutoShape 150"/>
              <p:cNvCxnSpPr>
                <a:cxnSpLocks noChangeShapeType="1"/>
              </p:cNvCxnSpPr>
              <p:nvPr/>
            </p:nvCxnSpPr>
            <p:spPr bwMode="auto">
              <a:xfrm flipH="1">
                <a:off x="2880" y="1392"/>
                <a:ext cx="446" cy="240"/>
              </a:xfrm>
              <a:prstGeom prst="curvedConnector4">
                <a:avLst>
                  <a:gd name="adj1" fmla="val -32065"/>
                  <a:gd name="adj2" fmla="val 160000"/>
                </a:avLst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419" name="AutoShape 151"/>
              <p:cNvCxnSpPr>
                <a:cxnSpLocks noChangeShapeType="1"/>
                <a:endCxn id="58423" idx="2"/>
              </p:cNvCxnSpPr>
              <p:nvPr/>
            </p:nvCxnSpPr>
            <p:spPr bwMode="auto">
              <a:xfrm flipH="1">
                <a:off x="4026" y="1392"/>
                <a:ext cx="445" cy="212"/>
              </a:xfrm>
              <a:prstGeom prst="curvedConnector4">
                <a:avLst>
                  <a:gd name="adj1" fmla="val -32134"/>
                  <a:gd name="adj2" fmla="val 181134"/>
                </a:avLst>
              </a:prstGeom>
              <a:noFill/>
              <a:ln w="3175">
                <a:solidFill>
                  <a:srgbClr val="777777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263" name="Text Box 16"/>
          <p:cNvSpPr txBox="1">
            <a:spLocks noChangeArrowheads="1"/>
          </p:cNvSpPr>
          <p:nvPr/>
        </p:nvSpPr>
        <p:spPr bwMode="auto">
          <a:xfrm>
            <a:off x="114668" y="5257800"/>
            <a:ext cx="25060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Front"/>
            <a:lightRig rig="threePt" dir="t"/>
          </a:scene3d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8080"/>
                </a:solidFill>
                <a:latin typeface="Verdana"/>
                <a:ea typeface="Arial" pitchFamily="-65" charset="0"/>
                <a:cs typeface="Arial" pitchFamily="-65" charset="0"/>
              </a:rPr>
              <a:t>Web Services</a:t>
            </a:r>
            <a:br>
              <a:rPr lang="en-US" sz="2400" b="1" dirty="0">
                <a:solidFill>
                  <a:srgbClr val="008080"/>
                </a:solidFill>
                <a:latin typeface="Verdana"/>
                <a:ea typeface="Arial" pitchFamily="-65" charset="0"/>
                <a:cs typeface="Arial" pitchFamily="-65" charset="0"/>
              </a:rPr>
            </a:br>
            <a:r>
              <a:rPr lang="en-US" sz="2400" b="1" dirty="0">
                <a:solidFill>
                  <a:srgbClr val="008080"/>
                </a:solidFill>
                <a:latin typeface="Verdana"/>
                <a:ea typeface="Arial" pitchFamily="-65" charset="0"/>
                <a:cs typeface="Arial" pitchFamily="-65" charset="0"/>
              </a:rPr>
              <a:t>and APIs</a:t>
            </a:r>
          </a:p>
        </p:txBody>
      </p:sp>
      <p:sp>
        <p:nvSpPr>
          <p:cNvPr id="264" name="Text Box 22"/>
          <p:cNvSpPr txBox="1">
            <a:spLocks noChangeArrowheads="1"/>
          </p:cNvSpPr>
          <p:nvPr/>
        </p:nvSpPr>
        <p:spPr bwMode="auto">
          <a:xfrm>
            <a:off x="7467600" y="5257800"/>
            <a:ext cx="13935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Front"/>
            <a:lightRig rig="threePt" dir="t"/>
          </a:scene3d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8080"/>
                </a:solidFill>
                <a:latin typeface="Verdana"/>
                <a:ea typeface="Arial" pitchFamily="-65" charset="0"/>
                <a:cs typeface="Arial" pitchFamily="-65" charset="0"/>
              </a:rPr>
              <a:t>Guided </a:t>
            </a:r>
            <a:br>
              <a:rPr lang="en-US" sz="2400" b="1" dirty="0">
                <a:solidFill>
                  <a:srgbClr val="008080"/>
                </a:solidFill>
                <a:latin typeface="Verdana"/>
                <a:ea typeface="Arial" pitchFamily="-65" charset="0"/>
                <a:cs typeface="Arial" pitchFamily="-65" charset="0"/>
              </a:rPr>
            </a:br>
            <a:r>
              <a:rPr lang="en-US" sz="2400" b="1" dirty="0">
                <a:solidFill>
                  <a:srgbClr val="008080"/>
                </a:solidFill>
                <a:latin typeface="Verdana"/>
                <a:ea typeface="Arial" pitchFamily="-65" charset="0"/>
                <a:cs typeface="Arial" pitchFamily="-65" charset="0"/>
              </a:rPr>
              <a:t>Dialog</a:t>
            </a:r>
          </a:p>
        </p:txBody>
      </p:sp>
      <p:sp>
        <p:nvSpPr>
          <p:cNvPr id="265" name="Text Box 23"/>
          <p:cNvSpPr txBox="1">
            <a:spLocks noChangeArrowheads="1"/>
          </p:cNvSpPr>
          <p:nvPr/>
        </p:nvSpPr>
        <p:spPr bwMode="auto">
          <a:xfrm>
            <a:off x="3508211" y="5257800"/>
            <a:ext cx="28925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Front"/>
            <a:lightRig rig="threePt" dir="t"/>
          </a:scene3d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8080"/>
                </a:solidFill>
                <a:latin typeface="Verdana"/>
                <a:ea typeface="Arial" pitchFamily="-65" charset="0"/>
                <a:cs typeface="Arial" pitchFamily="-65" charset="0"/>
              </a:rPr>
              <a:t> Domain &amp; Task</a:t>
            </a:r>
            <a:br>
              <a:rPr lang="en-US" sz="2400" b="1" dirty="0">
                <a:solidFill>
                  <a:srgbClr val="008080"/>
                </a:solidFill>
                <a:latin typeface="Verdana"/>
                <a:ea typeface="Arial" pitchFamily="-65" charset="0"/>
                <a:cs typeface="Arial" pitchFamily="-65" charset="0"/>
              </a:rPr>
            </a:br>
            <a:r>
              <a:rPr lang="en-US" sz="2400" b="1" dirty="0">
                <a:solidFill>
                  <a:srgbClr val="008080"/>
                </a:solidFill>
                <a:latin typeface="Verdana"/>
                <a:ea typeface="Arial" pitchFamily="-65" charset="0"/>
                <a:cs typeface="Arial" pitchFamily="-65" charset="0"/>
              </a:rPr>
              <a:t>Models</a:t>
            </a:r>
          </a:p>
        </p:txBody>
      </p:sp>
      <p:pic>
        <p:nvPicPr>
          <p:cNvPr id="58405" name="Picture 2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0655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9108" y="1436014"/>
            <a:ext cx="1627917" cy="1499632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3723" y="4072009"/>
            <a:ext cx="1536776" cy="1037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1299" y="4072009"/>
            <a:ext cx="1413916" cy="975447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362" y="1968667"/>
            <a:ext cx="935875" cy="1079166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68" y="3424237"/>
            <a:ext cx="1828800" cy="1591963"/>
          </a:xfrm>
          <a:prstGeom prst="rect">
            <a:avLst/>
          </a:prstGeom>
        </p:spPr>
      </p:pic>
      <p:sp>
        <p:nvSpPr>
          <p:cNvPr id="183" name="Freeform 182"/>
          <p:cNvSpPr>
            <a:spLocks noChangeArrowheads="1"/>
          </p:cNvSpPr>
          <p:nvPr/>
        </p:nvSpPr>
        <p:spPr bwMode="auto">
          <a:xfrm>
            <a:off x="6603469" y="3048794"/>
            <a:ext cx="2388131" cy="694532"/>
          </a:xfrm>
          <a:custGeom>
            <a:avLst/>
            <a:gdLst>
              <a:gd name="T0" fmla="*/ 246757 w 2143054"/>
              <a:gd name="T1" fmla="*/ 1086848 h 1358960"/>
              <a:gd name="T2" fmla="*/ 107381 w 2143054"/>
              <a:gd name="T3" fmla="*/ 1084949 h 1358960"/>
              <a:gd name="T4" fmla="*/ 7424 w 2143054"/>
              <a:gd name="T5" fmla="*/ 920579 h 1358960"/>
              <a:gd name="T6" fmla="*/ 7424 w 2143054"/>
              <a:gd name="T7" fmla="*/ 628456 h 1358960"/>
              <a:gd name="T8" fmla="*/ 7424 w 2143054"/>
              <a:gd name="T9" fmla="*/ 628456 h 1358960"/>
              <a:gd name="T10" fmla="*/ 7424 w 2143054"/>
              <a:gd name="T11" fmla="*/ 179562 h 1358960"/>
              <a:gd name="T12" fmla="*/ 183709 w 2143054"/>
              <a:gd name="T13" fmla="*/ 0 h 1358960"/>
              <a:gd name="T14" fmla="*/ 513183 w 2143054"/>
              <a:gd name="T15" fmla="*/ 0 h 1358960"/>
              <a:gd name="T16" fmla="*/ 513183 w 2143054"/>
              <a:gd name="T17" fmla="*/ 0 h 1358960"/>
              <a:gd name="T18" fmla="*/ 1271822 w 2143054"/>
              <a:gd name="T19" fmla="*/ 0 h 1358960"/>
              <a:gd name="T20" fmla="*/ 2865694 w 2143054"/>
              <a:gd name="T21" fmla="*/ 0 h 1358960"/>
              <a:gd name="T22" fmla="*/ 3041978 w 2143054"/>
              <a:gd name="T23" fmla="*/ 179562 h 1358960"/>
              <a:gd name="T24" fmla="*/ 3041978 w 2143054"/>
              <a:gd name="T25" fmla="*/ 628456 h 1358960"/>
              <a:gd name="T26" fmla="*/ 3041978 w 2143054"/>
              <a:gd name="T27" fmla="*/ 628456 h 1358960"/>
              <a:gd name="T28" fmla="*/ 3041978 w 2143054"/>
              <a:gd name="T29" fmla="*/ 897795 h 1358960"/>
              <a:gd name="T30" fmla="*/ 3041978 w 2143054"/>
              <a:gd name="T31" fmla="*/ 897791 h 1358960"/>
              <a:gd name="T32" fmla="*/ 2865694 w 2143054"/>
              <a:gd name="T33" fmla="*/ 1077353 h 1358960"/>
              <a:gd name="T34" fmla="*/ 1271822 w 2143054"/>
              <a:gd name="T35" fmla="*/ 1077353 h 1358960"/>
              <a:gd name="T36" fmla="*/ 552320 w 2143054"/>
              <a:gd name="T37" fmla="*/ 1083050 h 1358960"/>
              <a:gd name="T38" fmla="*/ 312083 w 2143054"/>
              <a:gd name="T39" fmla="*/ 1219200 h 1358960"/>
              <a:gd name="T40" fmla="*/ 246757 w 2143054"/>
              <a:gd name="T41" fmla="*/ 1086848 h 13589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43054"/>
              <a:gd name="T64" fmla="*/ 0 h 1358960"/>
              <a:gd name="T65" fmla="*/ 2143054 w 2143054"/>
              <a:gd name="T66" fmla="*/ 1358960 h 13589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43054" h="1358960">
                <a:moveTo>
                  <a:pt x="173495" y="1211436"/>
                </a:moveTo>
                <a:cubicBezTo>
                  <a:pt x="106467" y="1207026"/>
                  <a:pt x="159990" y="1211279"/>
                  <a:pt x="75500" y="1209319"/>
                </a:cubicBezTo>
                <a:cubicBezTo>
                  <a:pt x="1" y="1208769"/>
                  <a:pt x="0" y="1169530"/>
                  <a:pt x="5220" y="1026107"/>
                </a:cubicBezTo>
                <a:cubicBezTo>
                  <a:pt x="1973" y="911670"/>
                  <a:pt x="5220" y="750533"/>
                  <a:pt x="5220" y="700498"/>
                </a:cubicBezTo>
                <a:lnTo>
                  <a:pt x="5220" y="200146"/>
                </a:lnTo>
                <a:cubicBezTo>
                  <a:pt x="5220" y="89608"/>
                  <a:pt x="18628" y="0"/>
                  <a:pt x="129166" y="0"/>
                </a:cubicBezTo>
                <a:lnTo>
                  <a:pt x="360820" y="0"/>
                </a:lnTo>
                <a:lnTo>
                  <a:pt x="894220" y="0"/>
                </a:lnTo>
                <a:lnTo>
                  <a:pt x="2014874" y="0"/>
                </a:lnTo>
                <a:cubicBezTo>
                  <a:pt x="2125412" y="0"/>
                  <a:pt x="2138820" y="89608"/>
                  <a:pt x="2138820" y="200146"/>
                </a:cubicBezTo>
                <a:lnTo>
                  <a:pt x="2138820" y="700498"/>
                </a:lnTo>
                <a:lnTo>
                  <a:pt x="2138820" y="1000711"/>
                </a:lnTo>
                <a:cubicBezTo>
                  <a:pt x="2138820" y="1000710"/>
                  <a:pt x="2143054" y="911808"/>
                  <a:pt x="2138820" y="1000707"/>
                </a:cubicBezTo>
                <a:cubicBezTo>
                  <a:pt x="2138820" y="1098545"/>
                  <a:pt x="2125412" y="1200853"/>
                  <a:pt x="2014874" y="1200853"/>
                </a:cubicBezTo>
                <a:lnTo>
                  <a:pt x="894220" y="1200853"/>
                </a:lnTo>
                <a:cubicBezTo>
                  <a:pt x="661936" y="1204028"/>
                  <a:pt x="543137" y="1201382"/>
                  <a:pt x="388337" y="1207203"/>
                </a:cubicBezTo>
                <a:cubicBezTo>
                  <a:pt x="275871" y="1225724"/>
                  <a:pt x="282813" y="1309362"/>
                  <a:pt x="219426" y="1358960"/>
                </a:cubicBezTo>
                <a:cubicBezTo>
                  <a:pt x="188029" y="1355079"/>
                  <a:pt x="227821" y="1221490"/>
                  <a:pt x="173495" y="121143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blurRad="114300" dist="38100" dir="2700000" rotWithShape="0">
              <a:srgbClr val="808080">
                <a:alpha val="42999"/>
              </a:srgbClr>
            </a:outerShdw>
          </a:effectLst>
        </p:spPr>
        <p:txBody>
          <a:bodyPr lIns="182880" tIns="0" bIns="137160" anchor="ctr"/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Which</a:t>
            </a:r>
            <a:r>
              <a:rPr lang="en-US" sz="1400" dirty="0" smtClean="0">
                <a:solidFill>
                  <a:srgbClr val="FF0000"/>
                </a:solidFill>
                <a:latin typeface="Arial Rounded MT Bold" charset="0"/>
                <a:cs typeface="Arial" charset="0"/>
              </a:rPr>
              <a:t> song </a:t>
            </a:r>
            <a:r>
              <a:rPr lang="en-US" sz="1400" dirty="0" smtClean="0">
                <a:solidFill>
                  <a:srgbClr val="404040"/>
                </a:solidFill>
                <a:latin typeface="Arial Rounded MT Bold" charset="0"/>
                <a:cs typeface="Arial" charset="0"/>
              </a:rPr>
              <a:t>you want to play?</a:t>
            </a: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2600" y="1384420"/>
            <a:ext cx="1584325" cy="118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137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7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264" grpId="0"/>
      <p:bldP spid="265" grpId="0"/>
      <p:bldP spid="1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Employing the services of...</a:t>
            </a:r>
          </a:p>
        </p:txBody>
      </p:sp>
      <p:pic>
        <p:nvPicPr>
          <p:cNvPr id="54276" name="Picture 21" descr="Yahoo! Loc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6402" y="4343876"/>
            <a:ext cx="245268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 rot="170785">
            <a:off x="1475546" y="5206249"/>
            <a:ext cx="7162800" cy="1295400"/>
          </a:xfrm>
          <a:prstGeom prst="rect">
            <a:avLst/>
          </a:prstGeom>
          <a:noFill/>
          <a:effectLst>
            <a:outerShdw blurRad="50800" dist="63500" dir="2700000">
              <a:srgbClr val="000000">
                <a:alpha val="43000"/>
              </a:srgbClr>
            </a:outerShdw>
          </a:effectLst>
        </p:spPr>
        <p:txBody>
          <a:bodyPr wrap="none">
            <a:prstTxWarp prst="textCurveUp">
              <a:avLst>
                <a:gd name="adj" fmla="val 44997"/>
              </a:avLst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dirty="0">
                <a:solidFill>
                  <a:srgbClr val="800000"/>
                </a:solidFill>
                <a:cs typeface="Arial" charset="0"/>
              </a:rPr>
              <a:t>and many more...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9400" y="3869437"/>
            <a:ext cx="1262062" cy="12620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642" y="1534688"/>
            <a:ext cx="1500558" cy="1730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5974" y="1404989"/>
            <a:ext cx="1828800" cy="1591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9400" y="1483146"/>
            <a:ext cx="1435947" cy="1435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3800" y="3480529"/>
            <a:ext cx="1726694" cy="172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8357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219700" y="5410200"/>
            <a:ext cx="2247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</a:rPr>
              <a:t>"at your service"</a:t>
            </a:r>
          </a:p>
        </p:txBody>
      </p:sp>
      <p:pic>
        <p:nvPicPr>
          <p:cNvPr id="12" name="Picture 11" descr="service-icons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81200"/>
            <a:ext cx="5357813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708025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 VPA helps you </a:t>
            </a:r>
            <a:r>
              <a:rPr lang="en-US" dirty="0" smtClean="0">
                <a:solidFill>
                  <a:srgbClr val="5C7E0E"/>
                </a:solidFill>
                <a:ea typeface="ＭＳ Ｐゴシック" charset="-128"/>
              </a:rPr>
              <a:t>get things 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1447800"/>
            <a:ext cx="2057400" cy="6461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di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smtClean="0">
                <a:solidFill>
                  <a:srgbClr val="404040"/>
                </a:solidFill>
                <a:latin typeface="Arial Black" charset="0"/>
              </a:rPr>
              <a:t>TIRED</a:t>
            </a:r>
          </a:p>
        </p:txBody>
      </p:sp>
      <p:pic>
        <p:nvPicPr>
          <p:cNvPr id="5223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1125" y="1447800"/>
            <a:ext cx="24288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4463" y="2895600"/>
            <a:ext cx="2362200" cy="2362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181600" y="5943600"/>
            <a:ext cx="2571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</a:rPr>
              <a:t>"at your service(s)"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44488" y="2922588"/>
            <a:ext cx="3692525" cy="3025775"/>
            <a:chOff x="344488" y="2922588"/>
            <a:chExt cx="3692525" cy="3025775"/>
          </a:xfrm>
        </p:grpSpPr>
        <p:sp>
          <p:nvSpPr>
            <p:cNvPr id="52234" name="TextBox 26"/>
            <p:cNvSpPr txBox="1">
              <a:spLocks noChangeArrowheads="1"/>
            </p:cNvSpPr>
            <p:nvPr/>
          </p:nvSpPr>
          <p:spPr bwMode="auto">
            <a:xfrm>
              <a:off x="344488" y="5486400"/>
              <a:ext cx="36925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</a:rPr>
                <a:t>"what do you want to read?"</a:t>
              </a:r>
            </a:p>
          </p:txBody>
        </p:sp>
        <p:pic>
          <p:nvPicPr>
            <p:cNvPr id="52235" name="Picture 12" descr="library-ico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922588"/>
              <a:ext cx="2362200" cy="233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6373311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32887"/>
            <a:ext cx="400789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creenshot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3" descr="ad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9000894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12776"/>
            <a:ext cx="6400800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Name </a:t>
            </a:r>
            <a:r>
              <a:rPr lang="en-US" sz="2400" dirty="0" smtClean="0">
                <a:solidFill>
                  <a:srgbClr val="0070C0"/>
                </a:solidFill>
              </a:rPr>
              <a:t>                                Platform </a:t>
            </a:r>
          </a:p>
          <a:p>
            <a:pPr marL="45720" indent="0">
              <a:buNone/>
            </a:pPr>
            <a:r>
              <a:rPr lang="en-US" sz="2800" b="0" dirty="0" smtClean="0"/>
              <a:t>Google </a:t>
            </a:r>
            <a:r>
              <a:rPr lang="en-US" sz="2800" b="0" dirty="0"/>
              <a:t>Now  </a:t>
            </a:r>
            <a:r>
              <a:rPr lang="en-US" sz="2800" b="0" dirty="0" smtClean="0"/>
              <a:t>                 Android </a:t>
            </a:r>
            <a:r>
              <a:rPr lang="en-US" sz="2800" b="0" dirty="0"/>
              <a:t>&amp; IOS </a:t>
            </a:r>
            <a:endParaRPr lang="en-US" sz="2800" b="0" dirty="0" smtClean="0"/>
          </a:p>
          <a:p>
            <a:pPr marL="45720" indent="0">
              <a:buNone/>
            </a:pPr>
            <a:r>
              <a:rPr lang="en-US" sz="2800" b="0" dirty="0" err="1" smtClean="0"/>
              <a:t>Cortana</a:t>
            </a:r>
            <a:r>
              <a:rPr lang="en-US" sz="2800" b="0" dirty="0" smtClean="0"/>
              <a:t>                         Windows                               </a:t>
            </a:r>
          </a:p>
          <a:p>
            <a:pPr marL="45720" indent="0">
              <a:buNone/>
            </a:pPr>
            <a:r>
              <a:rPr lang="en-US" sz="2800" b="0" dirty="0" err="1" smtClean="0"/>
              <a:t>Siri</a:t>
            </a:r>
            <a:r>
              <a:rPr lang="en-US" sz="2800" b="0" dirty="0" smtClean="0"/>
              <a:t>                                IOS </a:t>
            </a:r>
          </a:p>
          <a:p>
            <a:pPr marL="45720" indent="0">
              <a:buNone/>
            </a:pPr>
            <a:r>
              <a:rPr lang="en-US" sz="2800" b="0" dirty="0" smtClean="0"/>
              <a:t>Robin                            Android </a:t>
            </a:r>
          </a:p>
          <a:p>
            <a:pPr marL="45720" indent="0">
              <a:buNone/>
            </a:pPr>
            <a:r>
              <a:rPr lang="en-US" sz="2800" b="0" dirty="0" smtClean="0"/>
              <a:t>Dragon </a:t>
            </a:r>
            <a:r>
              <a:rPr lang="en-US" sz="2800" b="0" dirty="0"/>
              <a:t>Go </a:t>
            </a:r>
            <a:r>
              <a:rPr lang="en-US" sz="2800" b="0" dirty="0" smtClean="0"/>
              <a:t>                    IOS </a:t>
            </a:r>
          </a:p>
          <a:p>
            <a:pPr marL="45720" indent="0">
              <a:buNone/>
            </a:pPr>
            <a:r>
              <a:rPr lang="en-US" sz="2800" b="0" dirty="0" err="1" smtClean="0"/>
              <a:t>Evi</a:t>
            </a:r>
            <a:r>
              <a:rPr lang="en-US" sz="2800" b="0" dirty="0" smtClean="0"/>
              <a:t>                                Android </a:t>
            </a:r>
          </a:p>
          <a:p>
            <a:pPr marL="45720" indent="0">
              <a:buNone/>
            </a:pPr>
            <a:r>
              <a:rPr lang="en-US" sz="2800" b="0" dirty="0" smtClean="0"/>
              <a:t>Easily Do                       Android </a:t>
            </a:r>
            <a:r>
              <a:rPr lang="en-US" sz="2800" b="0" dirty="0"/>
              <a:t>11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7376607" cy="1143000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 smtClean="0">
                <a:solidFill>
                  <a:srgbClr val="FF0000"/>
                </a:solidFill>
              </a:rPr>
              <a:t>AVAILAIBLE APPLICATION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723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6400800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 These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 applications 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make small and smart hand-held devices to combine multiple features. </a:t>
            </a:r>
            <a:endParaRPr lang="en-IN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" indent="0">
              <a:buNone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</a:rPr>
              <a:t> 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They allow you to 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export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 and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 import 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data. </a:t>
            </a:r>
            <a:endParaRPr lang="en-IN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" indent="0">
              <a:buNone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</a:rPr>
              <a:t> 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Store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 various information</a:t>
            </a: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45720" indent="0">
              <a:buNone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</a:rPr>
              <a:t> 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Make 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to do 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lists. </a:t>
            </a:r>
            <a:endParaRPr lang="en-IN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" indent="0">
              <a:buNone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</a:rPr>
              <a:t> 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Recognizes voice commands. </a:t>
            </a:r>
            <a:endParaRPr lang="en-IN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" indent="0">
              <a:buNone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</a:rPr>
              <a:t> 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Controls various 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applications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 of device. </a:t>
            </a:r>
            <a:endParaRPr lang="en-IN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" indent="0">
              <a:buNone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</a:rPr>
              <a:t> 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Provides services regarding your location. </a:t>
            </a:r>
            <a:endParaRPr lang="en-IN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" indent="0">
              <a:buNone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</a:rPr>
              <a:t> 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Helps to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 plan 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your whole day. </a:t>
            </a:r>
            <a:endParaRPr lang="en-IN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" indent="0">
              <a:buNone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</a:rPr>
              <a:t> 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Reminds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 you important things on accurate situations or 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location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. 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116632"/>
            <a:ext cx="9616012" cy="1240666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 smtClean="0">
                <a:solidFill>
                  <a:srgbClr val="FF0000"/>
                </a:solidFill>
              </a:rPr>
              <a:t>EVEN MORE ADVANTAGES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207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96356" cy="5334000"/>
          </a:xfrm>
        </p:spPr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Literature Review</a:t>
            </a:r>
          </a:p>
          <a:p>
            <a:r>
              <a:rPr lang="en-IN" dirty="0" smtClean="0"/>
              <a:t>Virtual Assistant Evolution</a:t>
            </a:r>
          </a:p>
          <a:p>
            <a:r>
              <a:rPr lang="en-IN" dirty="0" smtClean="0"/>
              <a:t>Why voice recognition?</a:t>
            </a:r>
          </a:p>
          <a:p>
            <a:r>
              <a:rPr lang="en-IN" dirty="0" smtClean="0"/>
              <a:t>Things that VPA can do</a:t>
            </a:r>
          </a:p>
          <a:p>
            <a:r>
              <a:rPr lang="en-IN" dirty="0" smtClean="0"/>
              <a:t>Available Applications </a:t>
            </a:r>
          </a:p>
          <a:p>
            <a:r>
              <a:rPr lang="en-IN" dirty="0" smtClean="0"/>
              <a:t>Advantages</a:t>
            </a:r>
          </a:p>
          <a:p>
            <a:r>
              <a:rPr lang="en-IN" dirty="0" smtClean="0"/>
              <a:t>Advanced applications</a:t>
            </a:r>
          </a:p>
          <a:p>
            <a:r>
              <a:rPr lang="en-IN" dirty="0" smtClean="0"/>
              <a:t>Problem to cope </a:t>
            </a:r>
          </a:p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 </a:t>
            </a:r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1425" y="101597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Applications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195736" y="1340768"/>
            <a:ext cx="8675329" cy="6281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Call Center Automation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 Widely used in all industries (consumer interface)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prstClr val="black"/>
                </a:solidFill>
              </a:rPr>
              <a:t>Airline companies: booking flights, general info, etc.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prstClr val="black"/>
                </a:solidFill>
              </a:rPr>
              <a:t>Banking companies: “pay by phone”, account balances, etc.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prstClr val="black"/>
                </a:solidFill>
              </a:rPr>
              <a:t>Delivery Services (FedEx): tracking orders, etc.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prstClr val="black"/>
                </a:solidFill>
              </a:rPr>
              <a:t>All general customer service systems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Computer Integration of voice recognition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Personal Computers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prstClr val="black"/>
                </a:solidFill>
              </a:rPr>
              <a:t>Speech to Text Dictation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prstClr val="black"/>
                </a:solidFill>
              </a:rPr>
              <a:t>Accessibility purposes: voice control of computers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075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268760"/>
            <a:ext cx="6840760" cy="532859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Listening</a:t>
            </a:r>
            <a:r>
              <a:rPr lang="en-US" sz="2400" dirty="0" smtClean="0"/>
              <a:t> problem. VPA </a:t>
            </a:r>
            <a:r>
              <a:rPr lang="en-US" sz="2400" dirty="0"/>
              <a:t>get problem to process wrong pronounced words and miscellaneous words. </a:t>
            </a:r>
            <a:endParaRPr lang="en-US" sz="2400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VPA </a:t>
            </a:r>
            <a:r>
              <a:rPr lang="en-US" sz="2400" dirty="0"/>
              <a:t>gives response in voice output thus it doesn’t work properly in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silent mode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Most </a:t>
            </a:r>
            <a:r>
              <a:rPr lang="en-US" sz="2400" dirty="0"/>
              <a:t>of VPAs can understand only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English </a:t>
            </a:r>
            <a:r>
              <a:rPr lang="en-US" sz="2400" dirty="0"/>
              <a:t>language</a:t>
            </a:r>
            <a:r>
              <a:rPr lang="en-US" sz="2400" dirty="0" smtClean="0"/>
              <a:t>. </a:t>
            </a:r>
            <a:endParaRPr lang="en-US" sz="2400" dirty="0"/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VPA needs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internet connection </a:t>
            </a:r>
            <a:r>
              <a:rPr lang="en-US" sz="2400" dirty="0"/>
              <a:t>to give desired output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" y="260648"/>
            <a:ext cx="6912760" cy="1143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PROBLEMS TO COPE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760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itchFamily="2" charset="2"/>
              <a:buChar char="q"/>
            </a:pPr>
            <a:endParaRPr lang="en-IN" sz="4000" dirty="0" smtClean="0"/>
          </a:p>
          <a:p>
            <a:pPr marL="685800" indent="-685800">
              <a:buFont typeface="Wingdings" pitchFamily="2" charset="2"/>
              <a:buChar char="q"/>
            </a:pPr>
            <a:r>
              <a:rPr lang="en-IN" sz="4000" dirty="0" smtClean="0"/>
              <a:t>PYTHON 3.6</a:t>
            </a:r>
          </a:p>
          <a:p>
            <a:pPr marL="685800" indent="-685800">
              <a:buFont typeface="Wingdings" pitchFamily="2" charset="2"/>
              <a:buChar char="q"/>
            </a:pPr>
            <a:r>
              <a:rPr lang="en-IN" sz="4000" dirty="0" smtClean="0"/>
              <a:t>Command prompt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56664" y="47667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 smtClean="0">
                <a:solidFill>
                  <a:srgbClr val="FF0000"/>
                </a:solidFill>
              </a:rPr>
              <a:t>PLATFORM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8184" y="836712"/>
            <a:ext cx="2336812" cy="15773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79712" y="3310037"/>
            <a:ext cx="2217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MODULES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187624" y="3633202"/>
            <a:ext cx="776264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endParaRPr lang="en-IN" sz="2000" b="1" dirty="0"/>
          </a:p>
          <a:p>
            <a:pPr marL="457200" indent="-457200">
              <a:buFont typeface="Wingdings" pitchFamily="2" charset="2"/>
              <a:buChar char="q"/>
            </a:pPr>
            <a:endParaRPr lang="en-IN" sz="32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IN" sz="3600" dirty="0" smtClean="0"/>
              <a:t>GTTS(Google-Text-To-Speech</a:t>
            </a:r>
            <a:r>
              <a:rPr lang="en-IN" sz="3600" dirty="0"/>
              <a:t>)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sz="3600" dirty="0"/>
              <a:t>Speech Recognition </a:t>
            </a:r>
          </a:p>
          <a:p>
            <a:pPr marL="285750" indent="-285750">
              <a:buFont typeface="Wingdings" pitchFamily="2" charset="2"/>
              <a:buChar char="q"/>
            </a:pPr>
            <a:endParaRPr lang="en-IN" sz="2000" b="1" dirty="0"/>
          </a:p>
          <a:p>
            <a:pPr marL="285750" indent="-285750">
              <a:buFont typeface="Wingdings" pitchFamily="2" charset="2"/>
              <a:buChar char="q"/>
            </a:pPr>
            <a:endParaRPr lang="en-IN" sz="2000" b="1" dirty="0"/>
          </a:p>
          <a:p>
            <a:pPr marL="285750" indent="-285750">
              <a:buFont typeface="Wingdings" pitchFamily="2" charset="2"/>
              <a:buChar char="q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85061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24744"/>
            <a:ext cx="7175150" cy="5733256"/>
          </a:xfrm>
          <a:noFill/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n-IN" sz="2100" dirty="0" smtClean="0"/>
              <a:t>Internet:	</a:t>
            </a:r>
            <a:r>
              <a:rPr lang="en-US" sz="2000" dirty="0" smtClean="0"/>
              <a:t> </a:t>
            </a:r>
            <a:endParaRPr lang="en-IN" sz="2000" dirty="0" smtClean="0"/>
          </a:p>
          <a:p>
            <a:r>
              <a:rPr lang="en-US" sz="2000" dirty="0" smtClean="0"/>
              <a:t>1.   Natural language processing ,’Steven Bird, Ewan </a:t>
            </a:r>
            <a:r>
              <a:rPr lang="en-US" sz="2000" dirty="0" err="1" smtClean="0"/>
              <a:t>Klien</a:t>
            </a:r>
            <a:r>
              <a:rPr lang="en-US" sz="2000" dirty="0" smtClean="0"/>
              <a:t> and Edward </a:t>
            </a:r>
            <a:r>
              <a:rPr lang="en-US" sz="2000" dirty="0" err="1" smtClean="0"/>
              <a:t>Looper</a:t>
            </a:r>
            <a:r>
              <a:rPr lang="en-US" sz="2000" dirty="0" smtClean="0"/>
              <a:t>’.</a:t>
            </a:r>
            <a:endParaRPr lang="en-IN" sz="2000" dirty="0" smtClean="0"/>
          </a:p>
          <a:p>
            <a:r>
              <a:rPr lang="en-US" sz="2000" dirty="0" smtClean="0"/>
              <a:t>2.  www.tutorialpoint.com/python </a:t>
            </a:r>
            <a:endParaRPr lang="en-IN" sz="2000" dirty="0" smtClean="0"/>
          </a:p>
          <a:p>
            <a:r>
              <a:rPr lang="en-US" sz="2000" dirty="0" smtClean="0"/>
              <a:t>3.  https://docs.python.org/3/installing/index.html a</a:t>
            </a:r>
            <a:endParaRPr lang="en-IN" sz="2000" dirty="0" smtClean="0"/>
          </a:p>
          <a:p>
            <a:r>
              <a:rPr lang="en-US" sz="2000" dirty="0" smtClean="0"/>
              <a:t>4.  </a:t>
            </a:r>
            <a:r>
              <a:rPr lang="en-US" sz="2000" u="sng" dirty="0" smtClean="0"/>
              <a:t>https</a:t>
            </a:r>
            <a:r>
              <a:rPr lang="en-US" sz="2000" u="sng" smtClean="0"/>
              <a:t>://www.analyticsvidhya.com/blog/2017/01/ultimate-guide-to-understand-implement-</a:t>
            </a:r>
            <a:r>
              <a:rPr lang="en-US" sz="2000" smtClean="0"/>
              <a:t>natural-language-processing-codes-in-python</a:t>
            </a:r>
            <a:r>
              <a:rPr lang="en-US" sz="2000" dirty="0" smtClean="0"/>
              <a:t>/ </a:t>
            </a:r>
            <a:endParaRPr lang="en-IN" sz="2000" dirty="0" smtClean="0"/>
          </a:p>
          <a:p>
            <a:r>
              <a:rPr lang="en-US" sz="2000" dirty="0" smtClean="0"/>
              <a:t>5.  http://www.nltk.org/ accessed on 23-january-2018</a:t>
            </a:r>
            <a:endParaRPr lang="en-IN" sz="2000" dirty="0" smtClean="0"/>
          </a:p>
          <a:p>
            <a:r>
              <a:rPr lang="en-US" sz="2000" dirty="0" smtClean="0"/>
              <a:t>6.  </a:t>
            </a:r>
            <a:r>
              <a:rPr lang="en-US" sz="2000" dirty="0" err="1" smtClean="0"/>
              <a:t>Vismaya</a:t>
            </a:r>
            <a:r>
              <a:rPr lang="en-US" sz="2000" dirty="0" smtClean="0"/>
              <a:t> V, 2 </a:t>
            </a:r>
            <a:r>
              <a:rPr lang="en-US" sz="2000" dirty="0" err="1" smtClean="0"/>
              <a:t>Darvin</a:t>
            </a:r>
            <a:r>
              <a:rPr lang="en-US" sz="2000" dirty="0" smtClean="0"/>
              <a:t> </a:t>
            </a:r>
            <a:r>
              <a:rPr lang="en-US" sz="2000" dirty="0" err="1" smtClean="0"/>
              <a:t>Reynald</a:t>
            </a:r>
            <a:r>
              <a:rPr lang="en-US" sz="2000" dirty="0" smtClean="0"/>
              <a:t> J 1  “Natural Language  Processing  using Python” Student (</a:t>
            </a:r>
            <a:r>
              <a:rPr lang="en-US" sz="2000" dirty="0" err="1" smtClean="0"/>
              <a:t>B.Tech</a:t>
            </a:r>
            <a:r>
              <a:rPr lang="en-US" sz="2000" dirty="0" smtClean="0"/>
              <a:t>) - Department of IT, Sri Krishna College of Technology, Coimbatore 2 Student (</a:t>
            </a:r>
            <a:r>
              <a:rPr lang="en-US" sz="2000" dirty="0" err="1" smtClean="0"/>
              <a:t>B.Sc</a:t>
            </a:r>
            <a:r>
              <a:rPr lang="en-US" sz="2000" dirty="0" smtClean="0"/>
              <a:t>) - Department of Computer Science Application &amp; Software Systems, Sri Krishna Arts &amp; Science College, Coimbatore  International Journal of Scientific &amp; Engineering Research Volume 8</a:t>
            </a:r>
            <a:endParaRPr lang="en-IN" sz="2000" dirty="0" smtClean="0"/>
          </a:p>
          <a:p>
            <a:r>
              <a:rPr lang="en-US" sz="2000" dirty="0" smtClean="0"/>
              <a:t>7. “Study of Voice Controlled Personal Assistant Device” by </a:t>
            </a:r>
            <a:r>
              <a:rPr lang="en-US" sz="2000" dirty="0" err="1" smtClean="0"/>
              <a:t>Abhay</a:t>
            </a:r>
            <a:r>
              <a:rPr lang="en-US" sz="2000" dirty="0" smtClean="0"/>
              <a:t> </a:t>
            </a:r>
            <a:r>
              <a:rPr lang="en-US" sz="2000" dirty="0" err="1" smtClean="0"/>
              <a:t>Dekate</a:t>
            </a:r>
            <a:r>
              <a:rPr lang="en-US" sz="2000" dirty="0" smtClean="0"/>
              <a:t>, 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 </a:t>
            </a:r>
            <a:r>
              <a:rPr lang="en-US" sz="2000" dirty="0" err="1" smtClean="0"/>
              <a:t>Kulkarni</a:t>
            </a:r>
            <a:r>
              <a:rPr lang="en-US" sz="2000" dirty="0" smtClean="0"/>
              <a:t>, </a:t>
            </a:r>
            <a:r>
              <a:rPr lang="en-US" sz="2000" dirty="0" err="1" smtClean="0"/>
              <a:t>Rohan</a:t>
            </a:r>
            <a:r>
              <a:rPr lang="en-US" sz="2000" dirty="0" smtClean="0"/>
              <a:t> </a:t>
            </a:r>
            <a:r>
              <a:rPr lang="en-US" sz="2000" dirty="0" err="1" smtClean="0"/>
              <a:t>Killedar</a:t>
            </a:r>
            <a:r>
              <a:rPr lang="en-US" sz="2000" dirty="0" smtClean="0"/>
              <a:t> from  Department of computer Engineering, AISSMS College of Engineering, </a:t>
            </a:r>
            <a:r>
              <a:rPr lang="en-US" sz="2000" dirty="0" err="1" smtClean="0"/>
              <a:t>Pune</a:t>
            </a:r>
            <a:r>
              <a:rPr lang="en-US" sz="2000" dirty="0" smtClean="0"/>
              <a:t>, Maharashtra, India.</a:t>
            </a:r>
            <a:endParaRPr lang="en-IN" sz="2000" dirty="0" smtClean="0"/>
          </a:p>
          <a:p>
            <a:r>
              <a:rPr lang="en-US" sz="2000" dirty="0" smtClean="0"/>
              <a:t>8.  “Voice Controlled Personal Assistant Using Raspberry </a:t>
            </a:r>
            <a:r>
              <a:rPr lang="en-US" sz="2000" dirty="0" err="1" smtClean="0"/>
              <a:t>Pi”Ass</a:t>
            </a:r>
            <a:r>
              <a:rPr lang="en-US" sz="2000" dirty="0" smtClean="0"/>
              <a:t>. Prof. </a:t>
            </a:r>
            <a:r>
              <a:rPr lang="en-US" sz="2000" dirty="0" err="1" smtClean="0"/>
              <a:t>Emad</a:t>
            </a:r>
            <a:r>
              <a:rPr lang="en-US" sz="2000" dirty="0" smtClean="0"/>
              <a:t> S. Othman, Senior Member IEEE - Region 8, High Institute for Computers and Information Systems, AL-</a:t>
            </a:r>
            <a:r>
              <a:rPr lang="en-US" sz="2000" dirty="0" err="1" smtClean="0"/>
              <a:t>Shorouk</a:t>
            </a:r>
            <a:r>
              <a:rPr lang="en-US" sz="2000" dirty="0" smtClean="0"/>
              <a:t> Academy, Cairo – Egypt, International Journal of Scientific &amp; Engineering Research Volume 8, Issue 11</a:t>
            </a:r>
            <a:endParaRPr lang="en-IN" sz="2000" dirty="0" smtClean="0"/>
          </a:p>
          <a:p>
            <a:pPr marL="45720" indent="0">
              <a:buNone/>
            </a:pPr>
            <a:r>
              <a:rPr lang="en-IN" sz="2100" dirty="0"/>
              <a:t>	</a:t>
            </a:r>
            <a:endParaRPr lang="en-US" sz="2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IN" sz="2100" dirty="0" smtClean="0"/>
              <a:t>Books:</a:t>
            </a:r>
          </a:p>
          <a:p>
            <a:pPr marL="45720" indent="0">
              <a:buNone/>
            </a:pPr>
            <a:r>
              <a:rPr lang="en-US" sz="2100" dirty="0"/>
              <a:t>	</a:t>
            </a:r>
            <a:r>
              <a:rPr lang="en-IN" sz="2100" dirty="0" smtClean="0"/>
              <a:t>1.Learn </a:t>
            </a:r>
            <a:r>
              <a:rPr lang="en-IN" sz="2100" dirty="0"/>
              <a:t>Python the Hard Way (Author: Zed Shaw)</a:t>
            </a:r>
            <a:endParaRPr lang="en-US" sz="2100" dirty="0"/>
          </a:p>
          <a:p>
            <a:pPr marL="45720" indent="0">
              <a:buNone/>
            </a:pPr>
            <a:r>
              <a:rPr lang="en-IN" sz="2100" dirty="0"/>
              <a:t>	</a:t>
            </a:r>
            <a:r>
              <a:rPr lang="en-IN" sz="2100" dirty="0" smtClean="0"/>
              <a:t>2.Artificial </a:t>
            </a:r>
            <a:r>
              <a:rPr lang="en-IN" sz="2100" dirty="0"/>
              <a:t>Intelligence A Modern Approach </a:t>
            </a:r>
            <a:endParaRPr lang="en-US" sz="2100" dirty="0"/>
          </a:p>
          <a:p>
            <a:pPr marL="45720" indent="0">
              <a:buNone/>
            </a:pPr>
            <a:r>
              <a:rPr lang="en-IN" sz="2100" dirty="0"/>
              <a:t>	</a:t>
            </a:r>
            <a:r>
              <a:rPr lang="en-IN" sz="2100" dirty="0" smtClean="0"/>
              <a:t>(</a:t>
            </a:r>
            <a:r>
              <a:rPr lang="en-IN" sz="2100" dirty="0" err="1"/>
              <a:t>Author:Stuart</a:t>
            </a:r>
            <a:r>
              <a:rPr lang="en-IN" sz="2100" dirty="0"/>
              <a:t> J. Russell and Peter </a:t>
            </a:r>
            <a:r>
              <a:rPr lang="en-IN" sz="2100" dirty="0" err="1"/>
              <a:t>Norvig</a:t>
            </a:r>
            <a:r>
              <a:rPr lang="en-IN" sz="2100" dirty="0" smtClean="0"/>
              <a:t>) </a:t>
            </a:r>
            <a:endParaRPr lang="en-US" sz="2100" dirty="0"/>
          </a:p>
          <a:p>
            <a:pPr marL="45720" indent="0">
              <a:buNone/>
            </a:pPr>
            <a:r>
              <a:rPr lang="en-IN" sz="2100" dirty="0"/>
              <a:t>	</a:t>
            </a:r>
            <a:r>
              <a:rPr lang="en-IN" dirty="0"/>
              <a:t>				</a:t>
            </a:r>
            <a:endParaRPr lang="en-US" dirty="0"/>
          </a:p>
          <a:p>
            <a:pPr marL="45720" indent="0">
              <a:buNone/>
            </a:pPr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18864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  <a:t>REFERENCES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638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675450"/>
            <a:ext cx="9144000" cy="3744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206" y="3284987"/>
            <a:ext cx="9160205" cy="315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107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8" y="188640"/>
            <a:ext cx="8748927" cy="3443968"/>
          </a:xfrm>
        </p:spPr>
        <p:txBody>
          <a:bodyPr>
            <a:normAutofit fontScale="90000"/>
          </a:bodyPr>
          <a:lstStyle/>
          <a:p>
            <a:r>
              <a:rPr lang="en-IN" sz="4400" b="1" dirty="0"/>
              <a:t>Design and </a:t>
            </a:r>
            <a:r>
              <a:rPr lang="en-IN" sz="4400" b="1" dirty="0" smtClean="0"/>
              <a:t>Implementation </a:t>
            </a:r>
            <a:r>
              <a:rPr lang="en-IN" sz="4400" b="1" dirty="0"/>
              <a:t>of V</a:t>
            </a:r>
            <a:r>
              <a:rPr lang="en-IN" sz="4400" b="1" dirty="0" smtClean="0"/>
              <a:t>oice</a:t>
            </a:r>
            <a:r>
              <a:rPr lang="en-IN" sz="4400" dirty="0"/>
              <a:t/>
            </a:r>
            <a:br>
              <a:rPr lang="en-IN" sz="4400" dirty="0"/>
            </a:br>
            <a:r>
              <a:rPr lang="en-IN" sz="4400" b="1" dirty="0" smtClean="0"/>
              <a:t>Based Personal Assistant</a:t>
            </a:r>
            <a:r>
              <a:rPr lang="en-US" b="1" dirty="0"/>
              <a:t/>
            </a:r>
            <a:br>
              <a:rPr lang="en-US" b="1" dirty="0"/>
            </a:br>
            <a:r>
              <a:rPr lang="en-IN" dirty="0" smtClean="0">
                <a:solidFill>
                  <a:srgbClr val="FF0000"/>
                </a:solidFill>
              </a:rPr>
              <a:t>               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4" y="2564904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ＭＳ Ｐゴシック" charset="-128"/>
              </a:rPr>
              <a:t>      Bringing </a:t>
            </a:r>
            <a:r>
              <a:rPr lang="en-US" sz="2800" b="1" dirty="0">
                <a:ea typeface="ＭＳ Ｐゴシック" charset="-128"/>
              </a:rPr>
              <a:t>Intelligence to the Interface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9464" y="3088127"/>
            <a:ext cx="3829050" cy="35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037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48" y="404672"/>
            <a:ext cx="7560839" cy="4968489"/>
          </a:xfrm>
        </p:spPr>
        <p:txBody>
          <a:bodyPr>
            <a:no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Virtual Personal Assistant?</a:t>
            </a: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Concept of an artificial personal assistant. </a:t>
            </a: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Voice-controlled Personal Digital Assistants. </a:t>
            </a: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combination of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Automatic </a:t>
            </a:r>
            <a:r>
              <a:rPr lang="en-US" sz="2400" dirty="0">
                <a:solidFill>
                  <a:srgbClr val="002060"/>
                </a:solidFill>
              </a:rPr>
              <a:t>Speech </a:t>
            </a:r>
            <a:r>
              <a:rPr lang="en-US" sz="2400" dirty="0" smtClean="0">
                <a:solidFill>
                  <a:srgbClr val="002060"/>
                </a:solidFill>
              </a:rPr>
              <a:t>Recognition.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	Artificial </a:t>
            </a:r>
            <a:r>
              <a:rPr lang="en-US" sz="2400" dirty="0">
                <a:solidFill>
                  <a:srgbClr val="002060"/>
                </a:solidFill>
              </a:rPr>
              <a:t>Intelligence.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	Natural </a:t>
            </a:r>
            <a:r>
              <a:rPr lang="en-US" sz="2400" dirty="0">
                <a:solidFill>
                  <a:srgbClr val="002060"/>
                </a:solidFill>
              </a:rPr>
              <a:t>Language Processing.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	Inter </a:t>
            </a:r>
            <a:r>
              <a:rPr lang="en-US" sz="2400" dirty="0">
                <a:solidFill>
                  <a:srgbClr val="002060"/>
                </a:solidFill>
              </a:rPr>
              <a:t>Process Communication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91"/>
            <a:ext cx="8246070" cy="814428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bg1"/>
                </a:solidFill>
              </a:rPr>
              <a:t>INTRODUCTION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7682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1828800"/>
            <a:ext cx="84582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alpha val="86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ea typeface="ＭＳ Ｐゴシック" charset="-128"/>
              </a:rPr>
              <a:t>Does Things for You</a:t>
            </a:r>
            <a:r>
              <a:rPr lang="en-US" sz="2400" dirty="0" smtClean="0">
                <a:ea typeface="ＭＳ Ｐゴシック" charset="-128"/>
              </a:rPr>
              <a:t/>
            </a:r>
            <a:br>
              <a:rPr lang="en-US" sz="2400" dirty="0" smtClean="0">
                <a:ea typeface="ＭＳ Ｐゴシック" charset="-128"/>
              </a:rPr>
            </a:br>
            <a:r>
              <a:rPr lang="en-US" sz="2400" dirty="0" smtClean="0">
                <a:solidFill>
                  <a:srgbClr val="595959"/>
                </a:solidFill>
                <a:ea typeface="ＭＳ Ｐゴシック" charset="-128"/>
              </a:rPr>
              <a:t>focus on </a:t>
            </a:r>
            <a:r>
              <a:rPr lang="en-US" dirty="0" smtClean="0">
                <a:solidFill>
                  <a:srgbClr val="BF7B1B"/>
                </a:solidFill>
                <a:ea typeface="ＭＳ Ｐゴシック" charset="-128"/>
              </a:rPr>
              <a:t>task </a:t>
            </a:r>
            <a:r>
              <a:rPr lang="en-US" sz="2400" dirty="0" smtClean="0">
                <a:solidFill>
                  <a:srgbClr val="595959"/>
                </a:solidFill>
                <a:ea typeface="ＭＳ Ｐゴシック" charset="-128"/>
              </a:rPr>
              <a:t>completion</a:t>
            </a:r>
          </a:p>
          <a:p>
            <a:pPr eaLnBrk="1" hangingPunct="1"/>
            <a:r>
              <a:rPr lang="en-US" sz="4000" b="1" dirty="0" smtClean="0">
                <a:ea typeface="ＭＳ Ｐゴシック" charset="-128"/>
              </a:rPr>
              <a:t>Gets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lang="en-US" sz="4000" b="1" dirty="0" smtClean="0">
                <a:ea typeface="ＭＳ Ｐゴシック" charset="-128"/>
              </a:rPr>
              <a:t>What you Say</a:t>
            </a: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sz="2400" dirty="0" smtClean="0">
                <a:solidFill>
                  <a:srgbClr val="595959"/>
                </a:solidFill>
                <a:ea typeface="ＭＳ Ｐゴシック" charset="-128"/>
              </a:rPr>
              <a:t>intent understanding via </a:t>
            </a:r>
            <a:r>
              <a:rPr lang="en-US" dirty="0" smtClean="0">
                <a:solidFill>
                  <a:srgbClr val="BF7B1B"/>
                </a:solidFill>
                <a:ea typeface="ＭＳ Ｐゴシック" charset="-128"/>
              </a:rPr>
              <a:t>conversation</a:t>
            </a:r>
            <a:endParaRPr lang="en-US" sz="2400" dirty="0" smtClean="0">
              <a:solidFill>
                <a:srgbClr val="BF7B1B"/>
              </a:solidFill>
              <a:ea typeface="ＭＳ Ｐゴシック" charset="-128"/>
            </a:endParaRPr>
          </a:p>
          <a:p>
            <a:pPr eaLnBrk="1" hangingPunct="1"/>
            <a:r>
              <a:rPr lang="en-US" sz="4000" b="1" dirty="0" smtClean="0">
                <a:ea typeface="ＭＳ Ｐゴシック" charset="-128"/>
              </a:rPr>
              <a:t>Gets to Know You</a:t>
            </a:r>
            <a:br>
              <a:rPr lang="en-US" sz="4000" b="1" dirty="0" smtClean="0">
                <a:ea typeface="ＭＳ Ｐゴシック" charset="-128"/>
              </a:rPr>
            </a:br>
            <a:r>
              <a:rPr lang="en-US" sz="2400" dirty="0" smtClean="0">
                <a:solidFill>
                  <a:srgbClr val="595959"/>
                </a:solidFill>
                <a:ea typeface="ＭＳ Ｐゴシック" charset="-128"/>
              </a:rPr>
              <a:t>learns and applies </a:t>
            </a:r>
            <a:r>
              <a:rPr lang="en-US" sz="2400" dirty="0" smtClean="0">
                <a:solidFill>
                  <a:srgbClr val="BF7B1B"/>
                </a:solidFill>
                <a:ea typeface="ＭＳ Ｐゴシック" charset="-128"/>
              </a:rPr>
              <a:t>personal information</a:t>
            </a:r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 Virtual Personal Assistant: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4208" y="2583445"/>
            <a:ext cx="2285714" cy="22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1270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uiExpand="1" build="p"/>
      <p:bldP spid="512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822177"/>
            <a:ext cx="54726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Literature 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</a:t>
            </a: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view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492896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concept of speech recognition started somewhere in 1940s , practically the </a:t>
            </a:r>
          </a:p>
          <a:p>
            <a:r>
              <a:rPr lang="en-US" sz="2000" b="1" dirty="0"/>
              <a:t>first speech recognition program was appeared in 1952 at the bell labs, that was about </a:t>
            </a:r>
            <a:r>
              <a:rPr lang="en-US" sz="2000" b="1" dirty="0" smtClean="0"/>
              <a:t>recognition </a:t>
            </a:r>
            <a:r>
              <a:rPr lang="en-US" sz="2000" b="1" dirty="0"/>
              <a:t>of a digit in a noise free environment . 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/>
              <a:t>1940s and 1950s consider as the foundational </a:t>
            </a:r>
            <a:r>
              <a:rPr lang="en-US" sz="2400" b="1" dirty="0"/>
              <a:t>period</a:t>
            </a:r>
            <a:r>
              <a:rPr lang="en-US" sz="2000" b="1" dirty="0" smtClean="0"/>
              <a:t> </a:t>
            </a:r>
            <a:r>
              <a:rPr lang="en-US" sz="2000" b="1" dirty="0"/>
              <a:t>of the speech recognition </a:t>
            </a:r>
          </a:p>
          <a:p>
            <a:r>
              <a:rPr lang="en-US" sz="2000" b="1" dirty="0"/>
              <a:t>technology, in this period work was done on the foundational paradigms of the </a:t>
            </a:r>
          </a:p>
          <a:p>
            <a:r>
              <a:rPr lang="en-US" sz="2000" b="1" dirty="0"/>
              <a:t>speech recognition that is automation and information theoretic models .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In </a:t>
            </a:r>
            <a:r>
              <a:rPr lang="en-US" sz="2000" b="1" dirty="0"/>
              <a:t>the 1960’s we were able to recognize small vocabularies (order of 10-100 </a:t>
            </a:r>
          </a:p>
          <a:p>
            <a:r>
              <a:rPr lang="en-US" sz="2000" b="1" dirty="0"/>
              <a:t>words) of isolated words, based on simple acoustic-phonetic properties of speech </a:t>
            </a:r>
          </a:p>
          <a:p>
            <a:r>
              <a:rPr lang="en-US" sz="2000" b="1" dirty="0" smtClean="0"/>
              <a:t>sounds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651971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  <a:latin typeface="Arial" charset="0"/>
              </a:rPr>
              <a:t>(c) 2009 Siri, Inc.</a:t>
            </a:r>
          </a:p>
        </p:txBody>
      </p:sp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Virtual Assistant Evolution</a:t>
            </a:r>
          </a:p>
        </p:txBody>
      </p:sp>
      <p:sp>
        <p:nvSpPr>
          <p:cNvPr id="63492" name="Line 8"/>
          <p:cNvSpPr>
            <a:spLocks noChangeShapeType="1"/>
          </p:cNvSpPr>
          <p:nvPr/>
        </p:nvSpPr>
        <p:spPr bwMode="auto">
          <a:xfrm>
            <a:off x="304800" y="6384925"/>
            <a:ext cx="8610600" cy="0"/>
          </a:xfrm>
          <a:prstGeom prst="line">
            <a:avLst/>
          </a:prstGeom>
          <a:noFill/>
          <a:ln w="5715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63493" name="Text Box 9"/>
          <p:cNvSpPr txBox="1">
            <a:spLocks noChangeArrowheads="1"/>
          </p:cNvSpPr>
          <p:nvPr/>
        </p:nvSpPr>
        <p:spPr bwMode="auto">
          <a:xfrm>
            <a:off x="0" y="4567239"/>
            <a:ext cx="952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8080"/>
                </a:solidFill>
                <a:latin typeface="Calibri" charset="0"/>
              </a:rPr>
              <a:t>Getting Personal</a:t>
            </a:r>
          </a:p>
        </p:txBody>
      </p:sp>
      <p:sp>
        <p:nvSpPr>
          <p:cNvPr id="63494" name="Text Box 10"/>
          <p:cNvSpPr txBox="1">
            <a:spLocks noChangeArrowheads="1"/>
          </p:cNvSpPr>
          <p:nvPr/>
        </p:nvSpPr>
        <p:spPr bwMode="auto">
          <a:xfrm>
            <a:off x="0" y="1143001"/>
            <a:ext cx="541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8080"/>
                </a:solidFill>
                <a:latin typeface="Calibri" charset="0"/>
              </a:rPr>
              <a:t>Doing Things For You</a:t>
            </a:r>
          </a:p>
        </p:txBody>
      </p:sp>
      <p:sp>
        <p:nvSpPr>
          <p:cNvPr id="63495" name="Text Box 8"/>
          <p:cNvSpPr txBox="1">
            <a:spLocks noChangeArrowheads="1"/>
          </p:cNvSpPr>
          <p:nvPr/>
        </p:nvSpPr>
        <p:spPr bwMode="auto">
          <a:xfrm>
            <a:off x="0" y="2890839"/>
            <a:ext cx="701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8080"/>
                </a:solidFill>
                <a:latin typeface="Calibri" charset="0"/>
              </a:rPr>
              <a:t>Getting What You Say</a:t>
            </a:r>
          </a:p>
        </p:txBody>
      </p:sp>
      <p:sp>
        <p:nvSpPr>
          <p:cNvPr id="63496" name="Text Box 17"/>
          <p:cNvSpPr txBox="1">
            <a:spLocks noChangeArrowheads="1"/>
          </p:cNvSpPr>
          <p:nvPr/>
        </p:nvSpPr>
        <p:spPr bwMode="auto">
          <a:xfrm>
            <a:off x="533412" y="6396045"/>
            <a:ext cx="2327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404040"/>
                </a:solidFill>
                <a:latin typeface="Calibri" charset="0"/>
              </a:rPr>
              <a:t>Today</a:t>
            </a:r>
          </a:p>
        </p:txBody>
      </p:sp>
      <p:sp>
        <p:nvSpPr>
          <p:cNvPr id="63497" name="Text Box 18"/>
          <p:cNvSpPr txBox="1">
            <a:spLocks noChangeArrowheads="1"/>
          </p:cNvSpPr>
          <p:nvPr/>
        </p:nvSpPr>
        <p:spPr bwMode="auto">
          <a:xfrm>
            <a:off x="3581400" y="6396045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404040"/>
                </a:solidFill>
                <a:latin typeface="Calibri" charset="0"/>
              </a:rPr>
              <a:t>Tomorrow</a:t>
            </a: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1905000" y="3429000"/>
            <a:ext cx="1447800" cy="381000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FFFF"/>
                </a:solidFill>
                <a:cs typeface="Arial" charset="0"/>
              </a:rPr>
              <a:t>Speech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304800" y="3429000"/>
            <a:ext cx="1447800" cy="381000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FFFF"/>
                </a:solidFill>
                <a:cs typeface="Arial" charset="0"/>
              </a:rPr>
              <a:t>Location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304800" y="3886200"/>
            <a:ext cx="1447800" cy="381000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Date/time</a:t>
            </a:r>
          </a:p>
        </p:txBody>
      </p:sp>
      <p:sp>
        <p:nvSpPr>
          <p:cNvPr id="24" name="Rounded Rectangle 23"/>
          <p:cNvSpPr>
            <a:spLocks noChangeArrowheads="1"/>
          </p:cNvSpPr>
          <p:nvPr/>
        </p:nvSpPr>
        <p:spPr bwMode="auto">
          <a:xfrm>
            <a:off x="1905000" y="3886200"/>
            <a:ext cx="2133600" cy="381000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Conversational UI</a:t>
            </a:r>
          </a:p>
        </p:txBody>
      </p:sp>
      <p:sp>
        <p:nvSpPr>
          <p:cNvPr id="26" name="Rounded Rectangle 25"/>
          <p:cNvSpPr>
            <a:spLocks noChangeArrowheads="1"/>
          </p:cNvSpPr>
          <p:nvPr/>
        </p:nvSpPr>
        <p:spPr bwMode="auto">
          <a:xfrm>
            <a:off x="304800" y="1828800"/>
            <a:ext cx="1828800" cy="381000"/>
          </a:xfrm>
          <a:prstGeom prst="roundRect">
            <a:avLst>
              <a:gd name="adj" fmla="val 16667"/>
            </a:avLst>
          </a:prstGeom>
          <a:solidFill>
            <a:srgbClr val="4576A3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FFFF"/>
                </a:solidFill>
                <a:cs typeface="Arial" charset="0"/>
              </a:rPr>
              <a:t>Service APIs</a:t>
            </a: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304800" y="2362200"/>
            <a:ext cx="3048000" cy="381000"/>
          </a:xfrm>
          <a:prstGeom prst="roundRect">
            <a:avLst>
              <a:gd name="adj" fmla="val 16667"/>
            </a:avLst>
          </a:prstGeom>
          <a:solidFill>
            <a:srgbClr val="4576A3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FFFF"/>
                </a:solidFill>
                <a:cs typeface="Arial" charset="0"/>
              </a:rPr>
              <a:t>Faceted Search Domains</a:t>
            </a:r>
          </a:p>
        </p:txBody>
      </p:sp>
      <p:sp>
        <p:nvSpPr>
          <p:cNvPr id="63504" name="Text Box 18"/>
          <p:cNvSpPr txBox="1">
            <a:spLocks noChangeArrowheads="1"/>
          </p:cNvSpPr>
          <p:nvPr/>
        </p:nvSpPr>
        <p:spPr bwMode="auto">
          <a:xfrm>
            <a:off x="6248400" y="6396045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404040"/>
                </a:solidFill>
                <a:latin typeface="Calibri" charset="0"/>
              </a:rPr>
              <a:t>Future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1905000" y="5181600"/>
            <a:ext cx="1447800" cy="381000"/>
          </a:xfrm>
          <a:prstGeom prst="roundRect">
            <a:avLst>
              <a:gd name="adj" fmla="val 16667"/>
            </a:avLst>
          </a:prstGeom>
          <a:solidFill>
            <a:srgbClr val="615D9A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FFFF"/>
                </a:solidFill>
                <a:cs typeface="Arial" charset="0"/>
              </a:rPr>
              <a:t>Calendars</a:t>
            </a: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304800" y="5181600"/>
            <a:ext cx="1447800" cy="381000"/>
          </a:xfrm>
          <a:prstGeom prst="roundRect">
            <a:avLst>
              <a:gd name="adj" fmla="val 16667"/>
            </a:avLst>
          </a:prstGeom>
          <a:solidFill>
            <a:srgbClr val="615D9A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FFFF"/>
                </a:solidFill>
                <a:cs typeface="Arial" charset="0"/>
              </a:rPr>
              <a:t>Contacts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304800" y="5638800"/>
            <a:ext cx="1447800" cy="381000"/>
          </a:xfrm>
          <a:prstGeom prst="roundRect">
            <a:avLst>
              <a:gd name="adj" fmla="val 16667"/>
            </a:avLst>
          </a:prstGeom>
          <a:solidFill>
            <a:srgbClr val="615D9A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FFFF"/>
                </a:solidFill>
                <a:cs typeface="Arial" charset="0"/>
              </a:rPr>
              <a:t>Profile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1905000" y="5638800"/>
            <a:ext cx="1447800" cy="381000"/>
          </a:xfrm>
          <a:prstGeom prst="roundRect">
            <a:avLst>
              <a:gd name="adj" fmla="val 16667"/>
            </a:avLst>
          </a:prstGeom>
          <a:solidFill>
            <a:srgbClr val="615D9A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FFFF"/>
                </a:solidFill>
                <a:cs typeface="Arial" charset="0"/>
              </a:rPr>
              <a:t>Favorites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2209800" y="1828800"/>
            <a:ext cx="1828800" cy="381000"/>
          </a:xfrm>
          <a:prstGeom prst="roundRect">
            <a:avLst>
              <a:gd name="adj" fmla="val 16667"/>
            </a:avLst>
          </a:prstGeom>
          <a:solidFill>
            <a:srgbClr val="4576A3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FFFF"/>
                </a:solidFill>
                <a:cs typeface="Arial" charset="0"/>
              </a:rPr>
              <a:t>Data feeds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267200" y="1828800"/>
            <a:ext cx="3886199" cy="914400"/>
            <a:chOff x="4267200" y="1828800"/>
            <a:chExt cx="3885772" cy="914400"/>
          </a:xfrm>
        </p:grpSpPr>
        <p:sp>
          <p:nvSpPr>
            <p:cNvPr id="25" name="Rounded Rectangle 24"/>
            <p:cNvSpPr>
              <a:spLocks noChangeArrowheads="1"/>
            </p:cNvSpPr>
            <p:nvPr/>
          </p:nvSpPr>
          <p:spPr bwMode="auto">
            <a:xfrm>
              <a:off x="5029116" y="2362200"/>
              <a:ext cx="3123856" cy="381000"/>
            </a:xfrm>
            <a:prstGeom prst="roundRect">
              <a:avLst>
                <a:gd name="adj" fmla="val 16667"/>
              </a:avLst>
            </a:prstGeom>
            <a:solidFill>
              <a:srgbClr val="4576A3">
                <a:alpha val="61960"/>
              </a:srgb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Recommendation Services</a:t>
              </a:r>
            </a:p>
          </p:txBody>
        </p:sp>
        <p:sp>
          <p:nvSpPr>
            <p:cNvPr id="37" name="Rounded Rectangle 36"/>
            <p:cNvSpPr>
              <a:spLocks noChangeArrowheads="1"/>
            </p:cNvSpPr>
            <p:nvPr/>
          </p:nvSpPr>
          <p:spPr bwMode="auto">
            <a:xfrm>
              <a:off x="4267200" y="1828800"/>
              <a:ext cx="1980982" cy="381000"/>
            </a:xfrm>
            <a:prstGeom prst="roundRect">
              <a:avLst>
                <a:gd name="adj" fmla="val 16667"/>
              </a:avLst>
            </a:prstGeom>
            <a:solidFill>
              <a:srgbClr val="4576A3">
                <a:alpha val="61960"/>
              </a:srgb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Auth Standards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648200" y="3429000"/>
            <a:ext cx="3429000" cy="838200"/>
            <a:chOff x="4648200" y="3429000"/>
            <a:chExt cx="3429000" cy="838200"/>
          </a:xfrm>
        </p:grpSpPr>
        <p:sp>
          <p:nvSpPr>
            <p:cNvPr id="39" name="Rounded Rectangle 38"/>
            <p:cNvSpPr>
              <a:spLocks noChangeArrowheads="1"/>
            </p:cNvSpPr>
            <p:nvPr/>
          </p:nvSpPr>
          <p:spPr bwMode="auto">
            <a:xfrm>
              <a:off x="6096000" y="3429000"/>
              <a:ext cx="1981200" cy="381000"/>
            </a:xfrm>
            <a:prstGeom prst="roundRect">
              <a:avLst>
                <a:gd name="adj" fmla="val 16667"/>
              </a:avLst>
            </a:prstGeom>
            <a:solidFill>
              <a:srgbClr val="808000">
                <a:alpha val="45882"/>
              </a:srgb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Linguistic NLP</a:t>
              </a:r>
            </a:p>
          </p:txBody>
        </p:sp>
        <p:sp>
          <p:nvSpPr>
            <p:cNvPr id="40" name="Rounded Rectangle 39"/>
            <p:cNvSpPr>
              <a:spLocks noChangeArrowheads="1"/>
            </p:cNvSpPr>
            <p:nvPr/>
          </p:nvSpPr>
          <p:spPr bwMode="auto">
            <a:xfrm>
              <a:off x="4648200" y="3886200"/>
              <a:ext cx="1981200" cy="381000"/>
            </a:xfrm>
            <a:prstGeom prst="roundRect">
              <a:avLst>
                <a:gd name="adj" fmla="val 16667"/>
              </a:avLst>
            </a:prstGeom>
            <a:solidFill>
              <a:srgbClr val="808000">
                <a:alpha val="45882"/>
              </a:srgb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Social Contexts</a:t>
              </a:r>
            </a:p>
          </p:txBody>
        </p:sp>
      </p:grp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3429000" y="3429000"/>
            <a:ext cx="1676400" cy="381000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Semantic NLP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886200" y="5181600"/>
            <a:ext cx="3505200" cy="838200"/>
            <a:chOff x="3886200" y="5181600"/>
            <a:chExt cx="3505200" cy="838200"/>
          </a:xfrm>
        </p:grpSpPr>
        <p:sp>
          <p:nvSpPr>
            <p:cNvPr id="42" name="Rounded Rectangle 41"/>
            <p:cNvSpPr>
              <a:spLocks noChangeArrowheads="1"/>
            </p:cNvSpPr>
            <p:nvPr/>
          </p:nvSpPr>
          <p:spPr bwMode="auto">
            <a:xfrm>
              <a:off x="3886200" y="5181600"/>
              <a:ext cx="2438400" cy="381000"/>
            </a:xfrm>
            <a:prstGeom prst="roundRect">
              <a:avLst>
                <a:gd name="adj" fmla="val 16667"/>
              </a:avLst>
            </a:prstGeom>
            <a:solidFill>
              <a:srgbClr val="615D9A">
                <a:alpha val="78038"/>
              </a:srgb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Explicit Preferences</a:t>
              </a:r>
            </a:p>
          </p:txBody>
        </p:sp>
        <p:sp>
          <p:nvSpPr>
            <p:cNvPr id="43" name="Rounded Rectangle 42"/>
            <p:cNvSpPr>
              <a:spLocks noChangeArrowheads="1"/>
            </p:cNvSpPr>
            <p:nvPr/>
          </p:nvSpPr>
          <p:spPr bwMode="auto">
            <a:xfrm>
              <a:off x="4953000" y="5638800"/>
              <a:ext cx="2438400" cy="381000"/>
            </a:xfrm>
            <a:prstGeom prst="roundRect">
              <a:avLst>
                <a:gd name="adj" fmla="val 16667"/>
              </a:avLst>
            </a:prstGeom>
            <a:solidFill>
              <a:srgbClr val="615D9A">
                <a:alpha val="43137"/>
              </a:srgb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Learned Preferences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524324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2667000"/>
            <a:ext cx="9144000" cy="91440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3600" dirty="0">
                <a:solidFill>
                  <a:srgbClr val="FFC000"/>
                </a:solidFill>
                <a:cs typeface="Arial" charset="0"/>
              </a:rPr>
              <a:t>What is needed is to put it all together.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405" y="3733809"/>
            <a:ext cx="293689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Location Awareness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7679" y="3429009"/>
            <a:ext cx="35237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Conversational Interface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0687" y="4038609"/>
            <a:ext cx="22144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Speech to 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504" y="4341821"/>
            <a:ext cx="24445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Time Awareness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91212" y="4572008"/>
            <a:ext cx="19443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Text to Intent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4326" y="6019809"/>
            <a:ext cx="44454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Access to Personal Information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03369" y="5105409"/>
            <a:ext cx="16930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Dialog flow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9940" y="4948245"/>
            <a:ext cx="24042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Task Awareness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6500" y="4110045"/>
            <a:ext cx="22044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Semantic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7280" y="4722821"/>
            <a:ext cx="20832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Services APIs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89237" y="5334009"/>
            <a:ext cx="22552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Task &amp; Domain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Models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164899"/>
            <a:ext cx="87129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IN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Voice based intelligent Personal Assistant named Jarvis which helps in performing tasks written in Python.</a:t>
            </a:r>
          </a:p>
          <a:p>
            <a:endParaRPr lang="en-I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61788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4"/>
          <p:cNvSpPr>
            <a:spLocks noGrp="1"/>
          </p:cNvSpPr>
          <p:nvPr>
            <p:ph idx="1"/>
          </p:nvPr>
        </p:nvSpPr>
        <p:spPr>
          <a:xfrm>
            <a:off x="304800" y="1828800"/>
            <a:ext cx="8686800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  <a:ea typeface="ＭＳ Ｐゴシック" charset="-128"/>
              </a:rPr>
              <a:t>Continuous Speech</a:t>
            </a:r>
            <a:r>
              <a:rPr lang="en-US" dirty="0" smtClean="0">
                <a:solidFill>
                  <a:schemeClr val="bg1"/>
                </a:solidFill>
                <a:ea typeface="ＭＳ Ｐゴシック" charset="-128"/>
              </a:rPr>
              <a:t> in and out</a:t>
            </a:r>
          </a:p>
          <a:p>
            <a:pPr eaLnBrk="1" hangingPunct="1"/>
            <a:r>
              <a:rPr lang="en-US" dirty="0" smtClean="0">
                <a:solidFill>
                  <a:srgbClr val="FFC000"/>
                </a:solidFill>
                <a:ea typeface="ＭＳ Ｐゴシック" charset="-128"/>
              </a:rPr>
              <a:t>Conversational Interface</a:t>
            </a:r>
            <a:r>
              <a:rPr lang="en-US" dirty="0" smtClean="0">
                <a:solidFill>
                  <a:schemeClr val="bg1"/>
                </a:solidFill>
                <a:ea typeface="ＭＳ Ｐゴシック" charset="-128"/>
              </a:rPr>
              <a:t> - assistant talks back</a:t>
            </a:r>
          </a:p>
          <a:p>
            <a:pPr eaLnBrk="1" hangingPunct="1"/>
            <a:r>
              <a:rPr lang="en-US" dirty="0" smtClean="0">
                <a:solidFill>
                  <a:srgbClr val="FFC000"/>
                </a:solidFill>
                <a:ea typeface="ＭＳ Ｐゴシック" charset="-128"/>
              </a:rPr>
              <a:t>Delegation of tasks </a:t>
            </a:r>
            <a:r>
              <a:rPr lang="en-US" dirty="0" smtClean="0">
                <a:solidFill>
                  <a:schemeClr val="bg1"/>
                </a:solidFill>
                <a:ea typeface="ＭＳ Ｐゴシック" charset="-128"/>
              </a:rPr>
              <a:t>to the assistant</a:t>
            </a:r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ea typeface="ＭＳ Ｐゴシック" charset="-128"/>
              </a:rPr>
              <a:t>Interaction with the Assistant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4419600"/>
            <a:ext cx="8458200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70000"/>
              <a:buFont typeface="Wingdings" pitchFamily="-108" charset="2"/>
              <a:buNone/>
              <a:defRPr/>
            </a:pPr>
            <a:r>
              <a:rPr lang="en-US" sz="2400" kern="0" dirty="0">
                <a:solidFill>
                  <a:srgbClr val="FFFFFF"/>
                </a:solidFill>
                <a:latin typeface="Times New Roman" charset="0"/>
                <a:ea typeface="ＭＳ Ｐゴシック" pitchFamily="-65" charset="-128"/>
                <a:cs typeface="ＭＳ Ｐゴシック" pitchFamily="-65" charset="-128"/>
              </a:rPr>
              <a:t>"The future of search is a conversation </a:t>
            </a:r>
            <a:r>
              <a:rPr lang="en-US" sz="2400" kern="0" dirty="0" smtClean="0">
                <a:solidFill>
                  <a:srgbClr val="FFFFFF"/>
                </a:solidFill>
                <a:latin typeface="Times New Roman" charset="0"/>
                <a:ea typeface="ＭＳ Ｐゴシック" pitchFamily="-65" charset="-128"/>
                <a:cs typeface="ＭＳ Ｐゴシック" pitchFamily="-65" charset="-128"/>
              </a:rPr>
              <a:t>with </a:t>
            </a:r>
            <a:r>
              <a:rPr lang="en-US" sz="2400" kern="0" dirty="0">
                <a:solidFill>
                  <a:srgbClr val="FFFFFF"/>
                </a:solidFill>
                <a:latin typeface="Times New Roman" charset="0"/>
                <a:ea typeface="ＭＳ Ｐゴシック" pitchFamily="-65" charset="-128"/>
                <a:cs typeface="ＭＳ Ｐゴシック" pitchFamily="-65" charset="-128"/>
              </a:rPr>
              <a:t>someone you trust."</a:t>
            </a:r>
          </a:p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70000"/>
              <a:buFont typeface="Wingdings" pitchFamily="-108" charset="2"/>
              <a:buNone/>
              <a:defRPr/>
            </a:pPr>
            <a:r>
              <a:rPr lang="en-US" sz="2000" kern="0" dirty="0">
                <a:solidFill>
                  <a:srgbClr val="FFFFFF"/>
                </a:solidFill>
                <a:latin typeface="Times New Roman" charset="0"/>
                <a:ea typeface="ＭＳ Ｐゴシック" pitchFamily="-65" charset="-128"/>
                <a:cs typeface="ＭＳ Ｐゴシック" pitchFamily="-65" charset="-128"/>
              </a:rPr>
              <a:t>              </a:t>
            </a:r>
            <a:endParaRPr lang="en-US" sz="2000" kern="0" dirty="0" smtClean="0">
              <a:solidFill>
                <a:srgbClr val="FFFFFF"/>
              </a:solidFill>
              <a:latin typeface="Times New Roman" charset="0"/>
              <a:ea typeface="ＭＳ Ｐゴシック" pitchFamily="-65" charset="-128"/>
              <a:cs typeface="ＭＳ Ｐゴシック" pitchFamily="-65" charset="-128"/>
            </a:endParaRPr>
          </a:p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70000"/>
              <a:buFont typeface="Wingdings" pitchFamily="-108" charset="2"/>
              <a:buNone/>
              <a:defRPr/>
            </a:pPr>
            <a:r>
              <a:rPr lang="en-US" sz="2000" kern="0" dirty="0" smtClean="0">
                <a:solidFill>
                  <a:srgbClr val="FFFFFF"/>
                </a:solidFill>
                <a:latin typeface="Times New Roman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000" kern="0" dirty="0">
                <a:solidFill>
                  <a:srgbClr val="FFFFFF"/>
                </a:solidFill>
                <a:latin typeface="Times New Roman" charset="0"/>
                <a:ea typeface="ＭＳ Ｐゴシック" pitchFamily="-65" charset="-128"/>
                <a:cs typeface="ＭＳ Ｐゴシック" pitchFamily="-65" charset="-128"/>
              </a:rPr>
              <a:t>-- John Battelle, </a:t>
            </a:r>
            <a:r>
              <a:rPr lang="en-US" sz="2000" i="1" kern="0" dirty="0">
                <a:solidFill>
                  <a:srgbClr val="FFFFFF"/>
                </a:solidFill>
                <a:latin typeface="Times New Roman" charset="0"/>
                <a:ea typeface="ＭＳ Ｐゴシック" pitchFamily="-65" charset="-128"/>
                <a:cs typeface="ＭＳ Ｐゴシック" pitchFamily="-65" charset="-128"/>
              </a:rPr>
              <a:t>The Search</a:t>
            </a:r>
            <a:endParaRPr lang="en-US" sz="1600" kern="0" dirty="0">
              <a:solidFill>
                <a:srgbClr val="FFFFFF"/>
              </a:solidFill>
              <a:latin typeface="Times New Roman" charset="0"/>
              <a:ea typeface="ＭＳ Ｐゴシック" pitchFamily="-65" charset="-128"/>
              <a:cs typeface="ＭＳ Ｐゴシック" pitchFamily="-65" charset="-128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70000"/>
              <a:buFont typeface="Wingdings" pitchFamily="-108" charset="2"/>
              <a:buNone/>
              <a:defRPr/>
            </a:pPr>
            <a:endParaRPr lang="en-US" sz="1600" kern="0" dirty="0">
              <a:solidFill>
                <a:srgbClr val="FFFFFF"/>
              </a:solidFill>
              <a:latin typeface="Times New Roman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6804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  <p:bldP spid="44034" grpId="0"/>
    </p:bld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6_board 2-14-08 ops review">
  <a:themeElements>
    <a:clrScheme name="Custom 23">
      <a:dk1>
        <a:sysClr val="windowText" lastClr="000000"/>
      </a:dk1>
      <a:lt1>
        <a:srgbClr val="FFFFFF"/>
      </a:lt1>
      <a:dk2>
        <a:srgbClr val="7DA100"/>
      </a:dk2>
      <a:lt2>
        <a:srgbClr val="FBE5B4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808000"/>
      </a:accent5>
      <a:accent6>
        <a:srgbClr val="BF7B1B"/>
      </a:accent6>
      <a:hlink>
        <a:srgbClr val="99350B"/>
      </a:hlink>
      <a:folHlink>
        <a:srgbClr val="785140"/>
      </a:folHlink>
    </a:clrScheme>
    <a:fontScheme name="1_board 2-14-08 ops revi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board 2-14-08 ops review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ard 2-14-08 ops review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ard 2-14-08 ops review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ard 2-14-08 ops review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ard 2-14-08 ops review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ard 2-14-08 ops review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96969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AB9E7"/>
        </a:accent6>
        <a:hlink>
          <a:srgbClr val="96969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0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AB9E7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1">
        <a:dk1>
          <a:srgbClr val="000000"/>
        </a:dk1>
        <a:lt1>
          <a:srgbClr val="FFFFFF"/>
        </a:lt1>
        <a:dk2>
          <a:srgbClr val="993300"/>
        </a:dk2>
        <a:lt2>
          <a:srgbClr val="B2B2B2"/>
        </a:lt2>
        <a:accent1>
          <a:srgbClr val="C0C0C0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AB9E7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2">
        <a:dk1>
          <a:srgbClr val="000000"/>
        </a:dk1>
        <a:lt1>
          <a:srgbClr val="FFFFFF"/>
        </a:lt1>
        <a:dk2>
          <a:srgbClr val="993300"/>
        </a:dk2>
        <a:lt2>
          <a:srgbClr val="B2B2B2"/>
        </a:lt2>
        <a:accent1>
          <a:srgbClr val="C0C0C0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7373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3">
        <a:dk1>
          <a:srgbClr val="000000"/>
        </a:dk1>
        <a:lt1>
          <a:srgbClr val="FFFFFF"/>
        </a:lt1>
        <a:dk2>
          <a:srgbClr val="993300"/>
        </a:dk2>
        <a:lt2>
          <a:srgbClr val="B2B2B2"/>
        </a:lt2>
        <a:accent1>
          <a:srgbClr val="C0C0C0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7373"/>
        </a:accent6>
        <a:hlink>
          <a:srgbClr val="6699FF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4">
        <a:dk1>
          <a:srgbClr val="000000"/>
        </a:dk1>
        <a:lt1>
          <a:srgbClr val="FFFFFF"/>
        </a:lt1>
        <a:dk2>
          <a:srgbClr val="993300"/>
        </a:dk2>
        <a:lt2>
          <a:srgbClr val="B2B2B2"/>
        </a:lt2>
        <a:accent1>
          <a:srgbClr val="99C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007373"/>
        </a:accent6>
        <a:hlink>
          <a:srgbClr val="6699FF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6">
        <a:dk1>
          <a:srgbClr val="000000"/>
        </a:dk1>
        <a:lt1>
          <a:srgbClr val="FFFFFF"/>
        </a:lt1>
        <a:dk2>
          <a:srgbClr val="2D88B5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board 2-14-08 ops review">
  <a:themeElements>
    <a:clrScheme name="Custom 23">
      <a:dk1>
        <a:sysClr val="windowText" lastClr="000000"/>
      </a:dk1>
      <a:lt1>
        <a:srgbClr val="FFFFFF"/>
      </a:lt1>
      <a:dk2>
        <a:srgbClr val="7DA100"/>
      </a:dk2>
      <a:lt2>
        <a:srgbClr val="FBE5B4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808000"/>
      </a:accent5>
      <a:accent6>
        <a:srgbClr val="BF7B1B"/>
      </a:accent6>
      <a:hlink>
        <a:srgbClr val="99350B"/>
      </a:hlink>
      <a:folHlink>
        <a:srgbClr val="785140"/>
      </a:folHlink>
    </a:clrScheme>
    <a:fontScheme name="1_board 2-14-08 ops revi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board 2-14-08 ops review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ard 2-14-08 ops review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ard 2-14-08 ops review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ard 2-14-08 ops review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ard 2-14-08 ops review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ard 2-14-08 ops review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96969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AB9E7"/>
        </a:accent6>
        <a:hlink>
          <a:srgbClr val="96969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0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AB9E7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1">
        <a:dk1>
          <a:srgbClr val="000000"/>
        </a:dk1>
        <a:lt1>
          <a:srgbClr val="FFFFFF"/>
        </a:lt1>
        <a:dk2>
          <a:srgbClr val="993300"/>
        </a:dk2>
        <a:lt2>
          <a:srgbClr val="B2B2B2"/>
        </a:lt2>
        <a:accent1>
          <a:srgbClr val="C0C0C0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AB9E7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2">
        <a:dk1>
          <a:srgbClr val="000000"/>
        </a:dk1>
        <a:lt1>
          <a:srgbClr val="FFFFFF"/>
        </a:lt1>
        <a:dk2>
          <a:srgbClr val="993300"/>
        </a:dk2>
        <a:lt2>
          <a:srgbClr val="B2B2B2"/>
        </a:lt2>
        <a:accent1>
          <a:srgbClr val="C0C0C0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7373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3">
        <a:dk1>
          <a:srgbClr val="000000"/>
        </a:dk1>
        <a:lt1>
          <a:srgbClr val="FFFFFF"/>
        </a:lt1>
        <a:dk2>
          <a:srgbClr val="993300"/>
        </a:dk2>
        <a:lt2>
          <a:srgbClr val="B2B2B2"/>
        </a:lt2>
        <a:accent1>
          <a:srgbClr val="C0C0C0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7373"/>
        </a:accent6>
        <a:hlink>
          <a:srgbClr val="6699FF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4">
        <a:dk1>
          <a:srgbClr val="000000"/>
        </a:dk1>
        <a:lt1>
          <a:srgbClr val="FFFFFF"/>
        </a:lt1>
        <a:dk2>
          <a:srgbClr val="993300"/>
        </a:dk2>
        <a:lt2>
          <a:srgbClr val="B2B2B2"/>
        </a:lt2>
        <a:accent1>
          <a:srgbClr val="99C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007373"/>
        </a:accent6>
        <a:hlink>
          <a:srgbClr val="6699FF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6">
        <a:dk1>
          <a:srgbClr val="000000"/>
        </a:dk1>
        <a:lt1>
          <a:srgbClr val="FFFFFF"/>
        </a:lt1>
        <a:dk2>
          <a:srgbClr val="2D88B5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0_board 2-14-08 ops review">
  <a:themeElements>
    <a:clrScheme name="Custom 23">
      <a:dk1>
        <a:sysClr val="windowText" lastClr="000000"/>
      </a:dk1>
      <a:lt1>
        <a:srgbClr val="FFFFFF"/>
      </a:lt1>
      <a:dk2>
        <a:srgbClr val="7DA100"/>
      </a:dk2>
      <a:lt2>
        <a:srgbClr val="FBE5B4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808000"/>
      </a:accent5>
      <a:accent6>
        <a:srgbClr val="BF7B1B"/>
      </a:accent6>
      <a:hlink>
        <a:srgbClr val="99350B"/>
      </a:hlink>
      <a:folHlink>
        <a:srgbClr val="785140"/>
      </a:folHlink>
    </a:clrScheme>
    <a:fontScheme name="1_board 2-14-08 ops revi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board 2-14-08 ops review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ard 2-14-08 ops review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ard 2-14-08 ops review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ard 2-14-08 ops review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ard 2-14-08 ops review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ard 2-14-08 ops review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96969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AB9E7"/>
        </a:accent6>
        <a:hlink>
          <a:srgbClr val="96969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0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AB9E7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1">
        <a:dk1>
          <a:srgbClr val="000000"/>
        </a:dk1>
        <a:lt1>
          <a:srgbClr val="FFFFFF"/>
        </a:lt1>
        <a:dk2>
          <a:srgbClr val="993300"/>
        </a:dk2>
        <a:lt2>
          <a:srgbClr val="B2B2B2"/>
        </a:lt2>
        <a:accent1>
          <a:srgbClr val="C0C0C0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AB9E7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2">
        <a:dk1>
          <a:srgbClr val="000000"/>
        </a:dk1>
        <a:lt1>
          <a:srgbClr val="FFFFFF"/>
        </a:lt1>
        <a:dk2>
          <a:srgbClr val="993300"/>
        </a:dk2>
        <a:lt2>
          <a:srgbClr val="B2B2B2"/>
        </a:lt2>
        <a:accent1>
          <a:srgbClr val="C0C0C0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7373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3">
        <a:dk1>
          <a:srgbClr val="000000"/>
        </a:dk1>
        <a:lt1>
          <a:srgbClr val="FFFFFF"/>
        </a:lt1>
        <a:dk2>
          <a:srgbClr val="993300"/>
        </a:dk2>
        <a:lt2>
          <a:srgbClr val="B2B2B2"/>
        </a:lt2>
        <a:accent1>
          <a:srgbClr val="C0C0C0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7373"/>
        </a:accent6>
        <a:hlink>
          <a:srgbClr val="6699FF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4">
        <a:dk1>
          <a:srgbClr val="000000"/>
        </a:dk1>
        <a:lt1>
          <a:srgbClr val="FFFFFF"/>
        </a:lt1>
        <a:dk2>
          <a:srgbClr val="993300"/>
        </a:dk2>
        <a:lt2>
          <a:srgbClr val="B2B2B2"/>
        </a:lt2>
        <a:accent1>
          <a:srgbClr val="99C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007373"/>
        </a:accent6>
        <a:hlink>
          <a:srgbClr val="6699FF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ard 2-14-08 ops review 16">
        <a:dk1>
          <a:srgbClr val="000000"/>
        </a:dk1>
        <a:lt1>
          <a:srgbClr val="FFFFFF"/>
        </a:lt1>
        <a:dk2>
          <a:srgbClr val="2D88B5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3020</TotalTime>
  <Words>839</Words>
  <Application>Microsoft Office PowerPoint</Application>
  <PresentationFormat>On-screen Show (4:3)</PresentationFormat>
  <Paragraphs>245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6_board 2-14-08 ops review</vt:lpstr>
      <vt:lpstr>9_board 2-14-08 ops review</vt:lpstr>
      <vt:lpstr>10_board 2-14-08 ops review</vt:lpstr>
      <vt:lpstr>Concourse</vt:lpstr>
      <vt:lpstr>Slide 1</vt:lpstr>
      <vt:lpstr>Topics </vt:lpstr>
      <vt:lpstr>Design and Implementation of Voice Based Personal Assistant                 </vt:lpstr>
      <vt:lpstr>INTRODUCTION</vt:lpstr>
      <vt:lpstr>A Virtual Personal Assistant:</vt:lpstr>
      <vt:lpstr>Slide 6</vt:lpstr>
      <vt:lpstr>Virtual Assistant Evolution</vt:lpstr>
      <vt:lpstr>Slide 8</vt:lpstr>
      <vt:lpstr>Interaction with the Assistant</vt:lpstr>
      <vt:lpstr>WORKING</vt:lpstr>
      <vt:lpstr>Slide 11</vt:lpstr>
      <vt:lpstr>VPA Helping you Do Things</vt:lpstr>
      <vt:lpstr>Understanding Intent in Context </vt:lpstr>
      <vt:lpstr>Service Delegation:  The Mother of All Mash-ups</vt:lpstr>
      <vt:lpstr>Employing the services of...</vt:lpstr>
      <vt:lpstr>A VPA helps you get things done</vt:lpstr>
      <vt:lpstr>Slide 17</vt:lpstr>
      <vt:lpstr>AVAILAIBLE APPLICATION</vt:lpstr>
      <vt:lpstr>EVEN MORE ADVANTAGES</vt:lpstr>
      <vt:lpstr>Advanced Applications</vt:lpstr>
      <vt:lpstr>PROBLEMS TO COPE</vt:lpstr>
      <vt:lpstr>PLATFORM</vt:lpstr>
      <vt:lpstr>REFERENCES</vt:lpstr>
      <vt:lpstr>Slide 24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voice</dc:title>
  <dc:creator>RISHI RYAN</dc:creator>
  <cp:lastModifiedBy>K.N. SINGH</cp:lastModifiedBy>
  <cp:revision>74</cp:revision>
  <dcterms:created xsi:type="dcterms:W3CDTF">2018-01-01T19:15:10Z</dcterms:created>
  <dcterms:modified xsi:type="dcterms:W3CDTF">2018-03-26T04:32:28Z</dcterms:modified>
</cp:coreProperties>
</file>