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handoutMasterIdLst>
    <p:handoutMasterId r:id="rId20"/>
  </p:handoutMasterIdLst>
  <p:sldIdLst>
    <p:sldId id="338" r:id="rId3"/>
    <p:sldId id="327" r:id="rId4"/>
    <p:sldId id="315" r:id="rId5"/>
    <p:sldId id="329" r:id="rId6"/>
    <p:sldId id="302" r:id="rId7"/>
    <p:sldId id="339" r:id="rId9"/>
    <p:sldId id="345" r:id="rId10"/>
    <p:sldId id="346" r:id="rId11"/>
    <p:sldId id="347" r:id="rId12"/>
    <p:sldId id="348" r:id="rId13"/>
    <p:sldId id="349" r:id="rId14"/>
    <p:sldId id="350" r:id="rId15"/>
    <p:sldId id="344" r:id="rId16"/>
    <p:sldId id="342" r:id="rId17"/>
    <p:sldId id="343" r:id="rId18"/>
    <p:sldId id="30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26" userDrawn="1">
          <p15:clr>
            <a:srgbClr val="A4A3A4"/>
          </p15:clr>
        </p15:guide>
        <p15:guide id="3" orient="horz" pos="3902" userDrawn="1">
          <p15:clr>
            <a:srgbClr val="A4A3A4"/>
          </p15:clr>
        </p15:guide>
        <p15:guide id="4" pos="7272" userDrawn="1">
          <p15:clr>
            <a:srgbClr val="A4A3A4"/>
          </p15:clr>
        </p15:guide>
        <p15:guide id="5" orient="horz" pos="16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showGuides="1">
      <p:cViewPr varScale="1">
        <p:scale>
          <a:sx n="95" d="100"/>
          <a:sy n="95" d="100"/>
        </p:scale>
        <p:origin x="276" y="96"/>
      </p:cViewPr>
      <p:guideLst>
        <p:guide orient="horz" pos="1968"/>
        <p:guide pos="426"/>
        <p:guide orient="horz" pos="390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fld>
            <a:endParaRPr lang="en-US" noProof="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fld>
            <a:endParaRPr 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endParaRPr lang="en-US"/>
          </a:p>
          <a:p>
            <a:pPr lvl="1"/>
            <a:r>
              <a:rPr lang="en-US"/>
              <a:t>Second level</a:t>
            </a:r>
            <a:endParaRPr lang="en-US"/>
          </a:p>
        </p:txBody>
      </p:sp>
      <p:sp>
        <p:nvSpPr>
          <p:cNvPr id="15" name="Hexagon 14"/>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endParaRPr lang="en-US"/>
          </a:p>
        </p:txBody>
      </p:sp>
      <p:sp>
        <p:nvSpPr>
          <p:cNvPr id="8"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endParaRPr lang="en-US"/>
          </a:p>
        </p:txBody>
      </p:sp>
      <p:sp>
        <p:nvSpPr>
          <p:cNvPr id="19" name="Rectangle 18"/>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24" name="Text Placeholder 22"/>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27" name="Text Placeholder 22"/>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28" name="Text Placeholder 22"/>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29" name="Text Placeholder 22"/>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0" name="Text Placeholder 22"/>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1" name="Text Placeholder 22"/>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2" name="Text Placeholder 22"/>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3" name="Text Placeholder 22"/>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4" name="Text Placeholder 22"/>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7" name="Picture Placeholder 36"/>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endParaRPr lang="en-US" dirty="0"/>
          </a:p>
        </p:txBody>
      </p:sp>
      <p:sp>
        <p:nvSpPr>
          <p:cNvPr id="6" name="Title 1"/>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fld>
            <a:endParaRPr lang="en-US" dirty="0"/>
          </a:p>
        </p:txBody>
      </p:sp>
      <p:sp>
        <p:nvSpPr>
          <p:cNvPr id="18" name="Date Placeholder 3"/>
          <p:cNvSpPr txBox="1"/>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fld>
            <a:endParaRPr lang="en-US" sz="1100" dirty="0">
              <a:solidFill>
                <a:schemeClr val="accent2"/>
              </a:solidFill>
            </a:endParaRPr>
          </a:p>
        </p:txBody>
      </p:sp>
      <p:sp>
        <p:nvSpPr>
          <p:cNvPr id="29" name="Footer Placeholder 4"/>
          <p:cNvSpPr txBox="1"/>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endParaRPr lang="en-US" sz="1100" b="1" dirty="0">
              <a:solidFill>
                <a:schemeClr val="accent2"/>
              </a:solidFill>
            </a:endParaRPr>
          </a:p>
        </p:txBody>
      </p:sp>
      <p:sp>
        <p:nvSpPr>
          <p:cNvPr id="30" name="Slide Number Placeholder 5"/>
          <p:cNvSpPr txBox="1"/>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fld>
            <a:endParaRPr lang="en-US" sz="1100" dirty="0">
              <a:solidFill>
                <a:schemeClr val="accent4"/>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2.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image" Target="../media/image12.png"/><Relationship Id="rId2" Type="http://schemas.openxmlformats.org/officeDocument/2006/relationships/hyperlink" Target="abc" TargetMode="Externa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3.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hyperlink" Target="abc" TargetMode="Externa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4.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5.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3.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hyperlink" Target="abc" TargetMode="Externa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9.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image" Target="../media/image10.png"/><Relationship Id="rId2" Type="http://schemas.openxmlformats.org/officeDocument/2006/relationships/hyperlink" Target="abc" TargetMode="Externa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1.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027805" y="3518535"/>
            <a:ext cx="5820410" cy="976630"/>
          </a:xfrm>
        </p:spPr>
        <p:txBody>
          <a:bodyPr>
            <a:noAutofit/>
          </a:bodyPr>
          <a:lstStyle/>
          <a:p>
            <a:pPr algn="r"/>
            <a:r>
              <a:rPr lang="en-IN" altLang="en-US" b="0" dirty="0">
                <a:solidFill>
                  <a:schemeClr val="tx1"/>
                </a:solidFill>
              </a:rPr>
              <a:t>Rishikesh Ranjan</a:t>
            </a:r>
            <a:endParaRPr lang="en-US" b="0" dirty="0">
              <a:solidFill>
                <a:schemeClr val="tx1"/>
              </a:solidFill>
            </a:endParaRPr>
          </a:p>
          <a:p>
            <a:pPr algn="r"/>
            <a:r>
              <a:rPr lang="en-US" altLang="en-GB" b="0" dirty="0">
                <a:solidFill>
                  <a:schemeClr val="tx1"/>
                </a:solidFill>
              </a:rPr>
              <a:t>INTERNSHIP_17546440516895be537820f</a:t>
            </a:r>
            <a:endParaRPr lang="en-US" altLang="en-GB" b="0" dirty="0">
              <a:solidFill>
                <a:schemeClr val="tx1"/>
              </a:solidFill>
            </a:endParaRPr>
          </a:p>
        </p:txBody>
      </p:sp>
      <p:sp>
        <p:nvSpPr>
          <p:cNvPr id="4" name="Title 3"/>
          <p:cNvSpPr>
            <a:spLocks noGrp="1"/>
          </p:cNvSpPr>
          <p:nvPr>
            <p:ph type="title"/>
          </p:nvPr>
        </p:nvSpPr>
        <p:spPr>
          <a:xfrm>
            <a:off x="4367897" y="2794000"/>
            <a:ext cx="5880683" cy="637097"/>
          </a:xfrm>
        </p:spPr>
        <p:txBody>
          <a:bodyPr>
            <a:normAutofit fontScale="90000"/>
          </a:bodyPr>
          <a:lstStyle/>
          <a:p>
            <a:r>
              <a:rPr lang="en-GB" sz="3200" dirty="0"/>
              <a:t>AIRBNB HOTEL BOOKING ANALYSIS</a:t>
            </a:r>
            <a:endParaRPr lang="en-IN" sz="3200" dirty="0"/>
          </a:p>
        </p:txBody>
      </p:sp>
      <p:sp>
        <p:nvSpPr>
          <p:cNvPr id="15" name="Text Placeholder 1"/>
          <p:cNvSpPr txBox="1"/>
          <p:nvPr/>
        </p:nvSpPr>
        <p:spPr>
          <a:xfrm>
            <a:off x="4466590" y="2618740"/>
            <a:ext cx="5683250" cy="987425"/>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panose="05040102010807070707"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p:cNvPicPr>
            <a:picLocks noChangeAspect="1"/>
          </p:cNvPicPr>
          <p:nvPr/>
        </p:nvPicPr>
        <p:blipFill rotWithShape="1">
          <a:blip r:embed="rId1"/>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IN" sz="4000" dirty="0">
                <a:latin typeface="Times New Roman" panose="02020603050405020304" pitchFamily="18" charset="0"/>
                <a:cs typeface="Times New Roman" panose="02020603050405020304" pitchFamily="18" charset="0"/>
              </a:rPr>
              <a:t>Result 4</a:t>
            </a:r>
            <a:endParaRPr lang="en-IN" sz="4000" dirty="0">
              <a:latin typeface="Times New Roman" panose="02020603050405020304" pitchFamily="18" charset="0"/>
              <a:cs typeface="Times New Roman" panose="02020603050405020304" pitchFamily="18" charset="0"/>
            </a:endParaRPr>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p:cNvPicPr>
            <a:picLocks noChangeAspect="1"/>
          </p:cNvPicPr>
          <p:nvPr/>
        </p:nvPicPr>
        <p:blipFill>
          <a:blip r:embed="rId2"/>
          <a:stretch>
            <a:fillRect/>
          </a:stretch>
        </p:blipFill>
        <p:spPr>
          <a:xfrm>
            <a:off x="1646079" y="2059113"/>
            <a:ext cx="6600298" cy="409382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IN" sz="4000" dirty="0">
                <a:latin typeface="Times New Roman" panose="02020603050405020304" pitchFamily="18" charset="0"/>
                <a:cs typeface="Times New Roman" panose="02020603050405020304" pitchFamily="18" charset="0"/>
              </a:rPr>
              <a:t>Result 5</a:t>
            </a:r>
            <a:endParaRPr lang="en-IN" sz="4000" dirty="0">
              <a:latin typeface="Times New Roman" panose="02020603050405020304" pitchFamily="18" charset="0"/>
              <a:cs typeface="Times New Roman" panose="02020603050405020304" pitchFamily="18" charset="0"/>
            </a:endParaRPr>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p:cNvSpPr txBox="1"/>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2" action="ppaction://hlinkfile"/>
              </a:rPr>
              <a:t>Demo Link</a:t>
            </a:r>
            <a:endParaRPr lang="en-IN" b="0" u="sng" dirty="0">
              <a:solidFill>
                <a:srgbClr val="0070C0"/>
              </a:solidFill>
            </a:endParaRPr>
          </a:p>
        </p:txBody>
      </p:sp>
      <p:pic>
        <p:nvPicPr>
          <p:cNvPr id="6" name="Picture 5"/>
          <p:cNvPicPr>
            <a:picLocks noChangeAspect="1"/>
          </p:cNvPicPr>
          <p:nvPr/>
        </p:nvPicPr>
        <p:blipFill>
          <a:blip r:embed="rId3"/>
          <a:stretch>
            <a:fillRect/>
          </a:stretch>
        </p:blipFill>
        <p:spPr>
          <a:xfrm>
            <a:off x="1646079" y="2059113"/>
            <a:ext cx="6600298" cy="409382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IN" sz="4000" dirty="0">
                <a:latin typeface="Times New Roman" panose="02020603050405020304" pitchFamily="18" charset="0"/>
                <a:cs typeface="Times New Roman" panose="02020603050405020304" pitchFamily="18" charset="0"/>
              </a:rPr>
              <a:t>Result 6</a:t>
            </a:r>
            <a:endParaRPr lang="en-IN" sz="4000" dirty="0">
              <a:latin typeface="Times New Roman" panose="02020603050405020304" pitchFamily="18" charset="0"/>
              <a:cs typeface="Times New Roman" panose="02020603050405020304" pitchFamily="18" charset="0"/>
            </a:endParaRPr>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p:cNvPicPr>
            <a:picLocks noChangeAspect="1"/>
          </p:cNvPicPr>
          <p:nvPr/>
        </p:nvPicPr>
        <p:blipFill>
          <a:blip r:embed="rId2"/>
          <a:stretch>
            <a:fillRect/>
          </a:stretch>
        </p:blipFill>
        <p:spPr>
          <a:xfrm>
            <a:off x="1386584" y="2015837"/>
            <a:ext cx="6775904" cy="41542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80215"/>
            <a:ext cx="6115368" cy="878622"/>
          </a:xfrm>
        </p:spPr>
        <p:txBody>
          <a:bodyPr>
            <a:normAutofit/>
          </a:bodyPr>
          <a:lstStyle/>
          <a:p>
            <a:r>
              <a:rPr lang="en-GB" sz="4000" dirty="0">
                <a:latin typeface="Times New Roman" panose="02020603050405020304" pitchFamily="18" charset="0"/>
                <a:cs typeface="Times New Roman" panose="02020603050405020304" pitchFamily="18" charset="0"/>
              </a:rPr>
              <a:t>GitHub repository</a:t>
            </a:r>
            <a:r>
              <a:rPr lang="en-GB" dirty="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p:cNvSpPr txBox="1"/>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2" action="ppaction://hlinkfile"/>
              </a:rPr>
              <a:t>Demo Link</a:t>
            </a:r>
            <a:endParaRPr lang="en-IN" b="0" u="sng" dirty="0">
              <a:solidFill>
                <a:srgbClr val="0070C0"/>
              </a:solidFill>
            </a:endParaRPr>
          </a:p>
        </p:txBody>
      </p:sp>
      <p:sp>
        <p:nvSpPr>
          <p:cNvPr id="10" name="Text Placeholder 1"/>
          <p:cNvSpPr>
            <a:spLocks noGrp="1"/>
          </p:cNvSpPr>
          <p:nvPr>
            <p:ph type="body" sz="quarter" idx="12"/>
          </p:nvPr>
        </p:nvSpPr>
        <p:spPr>
          <a:xfrm>
            <a:off x="422910" y="2221230"/>
            <a:ext cx="8942070" cy="596265"/>
          </a:xfrm>
        </p:spPr>
        <p:txBody>
          <a:bodyPr vert="horz" lIns="91440" tIns="45720" rIns="91440" bIns="45720" rtlCol="0" anchor="t">
            <a:normAutofit/>
          </a:bodyPr>
          <a:lstStyle/>
          <a:p>
            <a:pPr marL="0" indent="0">
              <a:buNone/>
            </a:pPr>
            <a:r>
              <a:rPr lang="en-US" altLang="en-GB" dirty="0"/>
              <a:t>https://github.com/rishi18-SAIT/VOIS_AICTE_Oct2025_RishikeshRanjan.git</a:t>
            </a:r>
            <a:endParaRPr lang="en-US" alt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10892066" cy="904781"/>
          </a:xfrm>
        </p:spPr>
        <p:txBody>
          <a:bodyPr>
            <a:noAutofit/>
          </a:bodyPr>
          <a:lstStyle/>
          <a:p>
            <a:r>
              <a:rPr lang="en-IN" sz="2800" dirty="0">
                <a:latin typeface="Times New Roman" panose="02020603050405020304" pitchFamily="18" charset="0"/>
                <a:cs typeface="Times New Roman" panose="02020603050405020304" pitchFamily="18" charset="0"/>
              </a:rPr>
              <a:t>Getting started with Basics of Python </a:t>
            </a:r>
            <a:r>
              <a:rPr lang="en-GB" sz="2800" dirty="0">
                <a:latin typeface="Times New Roman" panose="02020603050405020304" pitchFamily="18" charset="0"/>
                <a:cs typeface="Times New Roman" panose="02020603050405020304" pitchFamily="18" charset="0"/>
              </a:rPr>
              <a:t>Certificate</a:t>
            </a:r>
            <a:r>
              <a:rPr lang="en-GB" sz="3600" dirty="0"/>
              <a:t>  </a:t>
            </a:r>
            <a:endParaRPr lang="en-IN" sz="3600"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2" name="Picture 1" descr="Screenshot (174)"/>
          <p:cNvPicPr>
            <a:picLocks noChangeAspect="1"/>
          </p:cNvPicPr>
          <p:nvPr/>
        </p:nvPicPr>
        <p:blipFill>
          <a:blip r:embed="rId2"/>
          <a:stretch>
            <a:fillRect/>
          </a:stretch>
        </p:blipFill>
        <p:spPr>
          <a:xfrm>
            <a:off x="1440180" y="1108075"/>
            <a:ext cx="7134225" cy="50361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10892066" cy="904781"/>
          </a:xfrm>
        </p:spPr>
        <p:txBody>
          <a:bodyPr>
            <a:noAutofit/>
          </a:bodyPr>
          <a:lstStyle/>
          <a:p>
            <a:r>
              <a:rPr lang="en-IN" sz="3200" dirty="0">
                <a:latin typeface="Times New Roman" panose="02020603050405020304" pitchFamily="18" charset="0"/>
                <a:cs typeface="Times New Roman" panose="02020603050405020304" pitchFamily="18" charset="0"/>
              </a:rPr>
              <a:t>Data Visualization </a:t>
            </a:r>
            <a:r>
              <a:rPr lang="en-GB" sz="3200" dirty="0">
                <a:latin typeface="Times New Roman" panose="02020603050405020304" pitchFamily="18" charset="0"/>
                <a:cs typeface="Times New Roman" panose="02020603050405020304" pitchFamily="18" charset="0"/>
              </a:rPr>
              <a:t>Certificate</a:t>
            </a:r>
            <a:r>
              <a:rPr lang="en-GB" sz="3600" dirty="0"/>
              <a:t>  </a:t>
            </a:r>
            <a:endParaRPr lang="en-IN" sz="3600"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2" name="Picture 1" descr="Screenshot (175)"/>
          <p:cNvPicPr>
            <a:picLocks noChangeAspect="1"/>
          </p:cNvPicPr>
          <p:nvPr/>
        </p:nvPicPr>
        <p:blipFill>
          <a:blip r:embed="rId2"/>
          <a:stretch>
            <a:fillRect/>
          </a:stretch>
        </p:blipFill>
        <p:spPr>
          <a:xfrm>
            <a:off x="1068705" y="1101090"/>
            <a:ext cx="7000240" cy="49657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311275" y="2422525"/>
            <a:ext cx="7858760" cy="700405"/>
          </a:xfrm>
          <a:prstGeom prst="rect">
            <a:avLst/>
          </a:prstGeom>
        </p:spPr>
        <p:txBody>
          <a:bodyPr anchor="ctr">
            <a:normAutofit fontScale="90000"/>
          </a:bodyPr>
          <a:lstStyle/>
          <a:p>
            <a:pPr algn="ctr"/>
            <a:r>
              <a:rPr lang="en-US" sz="5335" b="1" dirty="0">
                <a:solidFill>
                  <a:schemeClr val="tx1"/>
                </a:solidFill>
              </a:rPr>
              <a:t>Thank you</a:t>
            </a:r>
            <a:endParaRPr lang="en-US" sz="5335" b="1" dirty="0">
              <a:solidFill>
                <a:schemeClr val="tx1"/>
              </a:solidFill>
            </a:endParaRPr>
          </a:p>
        </p:txBody>
      </p:sp>
      <p:sp>
        <p:nvSpPr>
          <p:cNvPr id="31" name="Text Placeholder 30"/>
          <p:cNvSpPr>
            <a:spLocks noGrp="1"/>
          </p:cNvSpPr>
          <p:nvPr>
            <p:ph type="body" sz="quarter" idx="13"/>
          </p:nvPr>
        </p:nvSpPr>
        <p:spPr>
          <a:xfrm>
            <a:off x="3727865" y="4641925"/>
            <a:ext cx="2139695" cy="1108635"/>
          </a:xfrm>
        </p:spPr>
        <p:txBody>
          <a:bodyPr>
            <a:normAutofit/>
          </a:bodyPr>
          <a:lstStyle/>
          <a:p>
            <a:r>
              <a:rPr lang="en-US" dirty="0"/>
              <a:t>.</a:t>
            </a:r>
            <a:endParaRPr lang="en-US" dirty="0"/>
          </a:p>
        </p:txBody>
      </p:sp>
      <p:sp>
        <p:nvSpPr>
          <p:cNvPr id="17" name="Text Placeholder 28"/>
          <p:cNvSpPr txBox="1"/>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p:cNvSpPr txBox="1"/>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p:cNvSpPr txBox="1"/>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p:cNvSpPr txBox="1"/>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p:cNvSpPr txBox="1"/>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GB" dirty="0"/>
              <a:t>.</a:t>
            </a:r>
            <a:endParaRPr lang="en-GB" dirty="0"/>
          </a:p>
        </p:txBody>
      </p:sp>
      <p:pic>
        <p:nvPicPr>
          <p:cNvPr id="15" name="Picture 14"/>
          <p:cNvPicPr>
            <a:picLocks noChangeAspect="1"/>
          </p:cNvPicPr>
          <p:nvPr/>
        </p:nvPicPr>
        <p:blipFill rotWithShape="1">
          <a:blip r:embed="rId1"/>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843915" y="1595755"/>
            <a:ext cx="7029450" cy="4109720"/>
          </a:xfrm>
        </p:spPr>
        <p:txBody>
          <a:bodyPr>
            <a:normAutofit fontScale="85000"/>
          </a:bodyPr>
          <a:lstStyle/>
          <a:p>
            <a:pPr algn="just">
              <a:lnSpc>
                <a:spcPct val="150000"/>
              </a:lnSpc>
              <a:buSzPct val="120000"/>
              <a:buFont typeface="Arial" panose="020B0604020202020204" pitchFamily="34" charset="0"/>
              <a:buChar char="•"/>
            </a:pPr>
            <a:r>
              <a:rPr lang="en-US" dirty="0"/>
              <a:t>Airbnb is a widely used platform that allows property owners to rent out their homes or apartments to travelers.</a:t>
            </a:r>
            <a:endParaRPr lang="en-US" dirty="0"/>
          </a:p>
          <a:p>
            <a:pPr algn="just">
              <a:lnSpc>
                <a:spcPct val="150000"/>
              </a:lnSpc>
              <a:buSzPct val="120000"/>
              <a:buFont typeface="Arial" panose="020B0604020202020204" pitchFamily="34" charset="0"/>
              <a:buChar char="•"/>
            </a:pPr>
            <a:r>
              <a:rPr lang="en-US" dirty="0"/>
              <a:t> A major challenge for hosts is determining the optimal price for their listings, as pricing depends on multiple factors, including the number of bedrooms and bathrooms, cleanliness, accuracy of listing descriptions, and the quality of communication with guests. </a:t>
            </a:r>
            <a:endParaRPr lang="en-US" dirty="0"/>
          </a:p>
          <a:p>
            <a:pPr algn="just">
              <a:lnSpc>
                <a:spcPct val="150000"/>
              </a:lnSpc>
              <a:buSzPct val="120000"/>
              <a:buFont typeface="Arial" panose="020B0604020202020204" pitchFamily="34" charset="0"/>
              <a:buChar char="•"/>
            </a:pPr>
            <a:r>
              <a:rPr lang="en-US" dirty="0"/>
              <a:t>Setting prices too high or too low can affect occupancy rates and revenue, making data-driven pricing decisions essential for both hosts and travelers.</a:t>
            </a:r>
            <a:endParaRPr lang="en-IN"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p:cNvPicPr>
            <a:picLocks noChangeAspect="1"/>
          </p:cNvPicPr>
          <p:nvPr/>
        </p:nvPicPr>
        <p:blipFill>
          <a:blip r:embed="rId1"/>
          <a:stretch>
            <a:fillRect/>
          </a:stretch>
        </p:blipFill>
        <p:spPr>
          <a:xfrm>
            <a:off x="7995684" y="2930834"/>
            <a:ext cx="2760758" cy="3264409"/>
          </a:xfrm>
          <a:prstGeom prst="rect">
            <a:avLst/>
          </a:prstGeom>
        </p:spPr>
      </p:pic>
      <p:pic>
        <p:nvPicPr>
          <p:cNvPr id="6" name="Picture 5"/>
          <p:cNvPicPr>
            <a:picLocks noChangeAspect="1"/>
          </p:cNvPicPr>
          <p:nvPr/>
        </p:nvPicPr>
        <p:blipFill rotWithShape="1">
          <a:blip r:embed="rId2"/>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448964" y="696156"/>
            <a:ext cx="6276109" cy="830997"/>
          </a:xfrm>
        </p:spPr>
        <p:txBody>
          <a:bodyPr>
            <a:normAutofit fontScale="90000"/>
          </a:bodyPr>
          <a:lstStyle/>
          <a:p>
            <a:r>
              <a:rPr lang="en-GB" dirty="0"/>
              <a:t>Project Description</a:t>
            </a:r>
            <a:br>
              <a:rPr lang="en-GB" dirty="0"/>
            </a:br>
            <a:br>
              <a:rPr lang="en-GB" dirty="0"/>
            </a:br>
            <a:r>
              <a:rPr lang="en-US" sz="1800" b="0" dirty="0">
                <a:latin typeface="Times New Roman" panose="02020603050405020304" pitchFamily="18" charset="0"/>
                <a:cs typeface="Times New Roman" panose="02020603050405020304" pitchFamily="18" charset="0"/>
              </a:rPr>
              <a:t>This project aims to develop a machine learning model to predict Airbnb listing prices. Accurate pricing is essential for hosts to maximize occupancy and revenue, while ensuring travelers pay fair and competitive rates. </a:t>
            </a:r>
            <a:br>
              <a:rPr lang="en-US" sz="1800" b="0" dirty="0">
                <a:latin typeface="Times New Roman" panose="02020603050405020304" pitchFamily="18" charset="0"/>
                <a:cs typeface="Times New Roman" panose="02020603050405020304" pitchFamily="18" charset="0"/>
              </a:rPr>
            </a:b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Using historical Airbnb data, the project builds a regression model that captures the relationship between listing attributes—such as the number of bedrooms and bathrooms, property type, location, and guest ratings—and the price charged.</a:t>
            </a:r>
            <a:br>
              <a:rPr lang="en-US" sz="1800" b="0" dirty="0">
                <a:latin typeface="Times New Roman" panose="02020603050405020304" pitchFamily="18" charset="0"/>
                <a:cs typeface="Times New Roman" panose="02020603050405020304" pitchFamily="18" charset="0"/>
              </a:rPr>
            </a:b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The trained model can then predict prices for new or hypothetical listings, providing property owners with actionable insights to make data-driven pricing decisions and maintain a competitive edge in the market.</a:t>
            </a:r>
            <a:br>
              <a:rPr lang="en-US" sz="1800" dirty="0"/>
            </a:br>
            <a:br>
              <a:rPr lang="en-GB" dirty="0"/>
            </a:br>
            <a:r>
              <a:rPr lang="en-GB" dirty="0"/>
              <a:t> </a:t>
            </a:r>
            <a:br>
              <a:rPr lang="en-GB" dirty="0"/>
            </a:br>
            <a:endParaRPr lang="en-IN" dirty="0"/>
          </a:p>
        </p:txBody>
      </p:sp>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pic>
        <p:nvPicPr>
          <p:cNvPr id="6" name="Picture 5"/>
          <p:cNvPicPr>
            <a:picLocks noChangeAspect="1"/>
          </p:cNvPicPr>
          <p:nvPr/>
        </p:nvPicPr>
        <p:blipFill>
          <a:blip r:embed="rId2"/>
          <a:stretch>
            <a:fillRect/>
          </a:stretch>
        </p:blipFill>
        <p:spPr>
          <a:xfrm>
            <a:off x="467359" y="6410461"/>
            <a:ext cx="3706253" cy="2960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721359" y="1991360"/>
            <a:ext cx="7904481" cy="3990023"/>
          </a:xfrm>
        </p:spPr>
        <p:txBody>
          <a:bodyPr>
            <a:normAutofit lnSpcReduction="10000"/>
          </a:bodyPr>
          <a:lstStyle/>
          <a:p>
            <a:pPr algn="just">
              <a:lnSpc>
                <a:spcPct val="150000"/>
              </a:lnSpc>
              <a:buFont typeface="Wingdings" panose="05000000000000000000" charset="0"/>
              <a:buChar char="Ø"/>
            </a:pPr>
            <a:r>
              <a:rPr lang="en-GB" sz="1600" b="1" dirty="0">
                <a:latin typeface="Times New Roman" panose="02020603050405020304" pitchFamily="18" charset="0"/>
                <a:cs typeface="Times New Roman" panose="02020603050405020304" pitchFamily="18" charset="0"/>
              </a:rPr>
              <a:t>Airbnb Hosts</a:t>
            </a:r>
            <a:r>
              <a:rPr lang="en-IN" altLang="en-GB" sz="1600" b="1" dirty="0">
                <a:latin typeface="Times New Roman" panose="02020603050405020304" pitchFamily="18" charset="0"/>
                <a:cs typeface="Times New Roman" panose="02020603050405020304" pitchFamily="18" charset="0"/>
              </a:rPr>
              <a:t> :</a:t>
            </a:r>
            <a:endParaRPr lang="en-GB" sz="1600" b="1"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To optimize the pricing of their listings based on property features, guest reviews, and market trends.</a:t>
            </a:r>
            <a:endParaRPr lang="en-US" sz="14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r>
              <a:rPr lang="en-GB" sz="1600" b="1" dirty="0">
                <a:latin typeface="Times New Roman" panose="02020603050405020304" pitchFamily="18" charset="0"/>
                <a:cs typeface="Times New Roman" panose="02020603050405020304" pitchFamily="18" charset="0"/>
              </a:rPr>
              <a:t>Travelers</a:t>
            </a:r>
            <a:r>
              <a:rPr lang="en-IN" altLang="en-GB" sz="1600" b="1" dirty="0">
                <a:latin typeface="Times New Roman" panose="02020603050405020304" pitchFamily="18" charset="0"/>
                <a:cs typeface="Times New Roman" panose="02020603050405020304" pitchFamily="18" charset="0"/>
              </a:rPr>
              <a:t> :</a:t>
            </a:r>
            <a:endParaRPr lang="en-GB" sz="1600" b="1"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To assess whether a listing is fairly priced and make informed booking decisions.</a:t>
            </a:r>
            <a:endParaRPr lang="en-US" sz="14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r>
              <a:rPr lang="en-GB" sz="1600" b="1" dirty="0">
                <a:latin typeface="Times New Roman" panose="02020603050405020304" pitchFamily="18" charset="0"/>
                <a:cs typeface="Times New Roman" panose="02020603050405020304" pitchFamily="18" charset="0"/>
              </a:rPr>
              <a:t>Airbnb Platforms Analysts</a:t>
            </a:r>
            <a:r>
              <a:rPr lang="en-IN" altLang="en-GB" sz="1600" b="1" dirty="0">
                <a:latin typeface="Times New Roman" panose="02020603050405020304" pitchFamily="18" charset="0"/>
                <a:cs typeface="Times New Roman" panose="02020603050405020304" pitchFamily="18" charset="0"/>
              </a:rPr>
              <a:t>:</a:t>
            </a:r>
            <a:endParaRPr lang="en-GB" sz="1600" b="1"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To enhance automated pricing recommendations, improve platform reliability, and build user trust.</a:t>
            </a:r>
            <a:endParaRPr lang="en-US" sz="14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r>
              <a:rPr lang="en-GB" sz="1600" b="1" dirty="0">
                <a:latin typeface="Times New Roman" panose="02020603050405020304" pitchFamily="18" charset="0"/>
                <a:cs typeface="Times New Roman" panose="02020603050405020304" pitchFamily="18" charset="0"/>
              </a:rPr>
              <a:t>Researchers/Students</a:t>
            </a:r>
            <a:r>
              <a:rPr lang="en-IN" altLang="en-GB" sz="1600" b="1" dirty="0">
                <a:latin typeface="Times New Roman" panose="02020603050405020304" pitchFamily="18" charset="0"/>
                <a:cs typeface="Times New Roman" panose="02020603050405020304" pitchFamily="18" charset="0"/>
              </a:rPr>
              <a:t>:</a:t>
            </a:r>
            <a:endParaRPr lang="en-GB" sz="1600" b="1"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To study the relationship between property characteristics, guest feedback, and rental pricing for academic or practical insights.</a:t>
            </a:r>
            <a:endParaRPr lang="en-IN" sz="1400"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p:cNvPicPr>
            <a:picLocks noChangeAspect="1"/>
          </p:cNvPicPr>
          <p:nvPr/>
        </p:nvPicPr>
        <p:blipFill>
          <a:blip r:embed="rId1"/>
          <a:stretch>
            <a:fillRect/>
          </a:stretch>
        </p:blipFill>
        <p:spPr>
          <a:xfrm>
            <a:off x="721359" y="6176804"/>
            <a:ext cx="2181225" cy="485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67359" y="6410461"/>
            <a:ext cx="3706253" cy="296092"/>
          </a:xfrm>
          <a:prstGeom prst="rect">
            <a:avLst/>
          </a:prstGeom>
        </p:spPr>
      </p:pic>
      <p:pic>
        <p:nvPicPr>
          <p:cNvPr id="2" name="Picture 1"/>
          <p:cNvPicPr>
            <a:picLocks noChangeAspect="1"/>
          </p:cNvPicPr>
          <p:nvPr/>
        </p:nvPicPr>
        <p:blipFill>
          <a:blip r:embed="rId2"/>
          <a:stretch>
            <a:fillRect/>
          </a:stretch>
        </p:blipFill>
        <p:spPr>
          <a:xfrm flipH="1">
            <a:off x="50800" y="3820160"/>
            <a:ext cx="1727200" cy="3010024"/>
          </a:xfrm>
          <a:prstGeom prst="rect">
            <a:avLst/>
          </a:prstGeom>
        </p:spPr>
      </p:pic>
      <p:sp>
        <p:nvSpPr>
          <p:cNvPr id="9" name="Title 8"/>
          <p:cNvSpPr>
            <a:spLocks noGrp="1"/>
          </p:cNvSpPr>
          <p:nvPr>
            <p:ph type="title"/>
          </p:nvPr>
        </p:nvSpPr>
        <p:spPr>
          <a:xfrm>
            <a:off x="2686684" y="126402"/>
            <a:ext cx="5306291" cy="847817"/>
          </a:xfrm>
        </p:spPr>
        <p:txBody>
          <a:bodyPr>
            <a:normAutofit/>
          </a:bodyPr>
          <a:lstStyle/>
          <a:p>
            <a:r>
              <a:rPr lang="en-US" dirty="0"/>
              <a:t>Technology Used</a:t>
            </a:r>
            <a:endParaRPr lang="en-US" dirty="0"/>
          </a:p>
        </p:txBody>
      </p:sp>
      <p:sp>
        <p:nvSpPr>
          <p:cNvPr id="4" name="Rectangle 2"/>
          <p:cNvSpPr>
            <a:spLocks noGrp="1" noChangeArrowheads="1"/>
          </p:cNvSpPr>
          <p:nvPr>
            <p:ph type="body" sz="quarter" idx="12"/>
          </p:nvPr>
        </p:nvSpPr>
        <p:spPr bwMode="auto">
          <a:xfrm>
            <a:off x="1287780" y="973455"/>
            <a:ext cx="902081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0" marR="0" lvl="0" indent="0" defTabSz="914400" rtl="0" eaLnBrk="0" fontAlgn="base" latinLnBrk="0" hangingPunct="0">
              <a:lnSpc>
                <a:spcPct val="15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Programming Languages: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Python, R (for data analysis and modeling)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5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Analysis &amp; Visualization: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Pandas, NumPy, Matplotlib, Seaborn, Plotly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5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&amp; Modeling: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Scikit-learn (Regression models, Feature selection)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5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Preprocessing: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Handling missing values, encoding categorical variables, scaling features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5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Development Environment: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Jupyter Notebook, Google Colab</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5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Database/Storage: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CSV, Excel files, or SQL databases for storing Airbnb datasets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5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Version Control: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Git/GitHub (for project management and collaboration)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None/>
            </a:pPr>
            <a:endParaRPr lang="en-US" alt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90"/>
            <a:ext cx="3669737" cy="585756"/>
          </a:xfrm>
        </p:spPr>
        <p:txBody>
          <a:bodyPr>
            <a:normAutofit/>
          </a:bodyPr>
          <a:lstStyle/>
          <a:p>
            <a:r>
              <a:rPr lang="en-GB" sz="2800" dirty="0">
                <a:latin typeface="Times New Roman" panose="02020603050405020304" pitchFamily="18" charset="0"/>
                <a:cs typeface="Times New Roman" panose="02020603050405020304" pitchFamily="18" charset="0"/>
              </a:rPr>
              <a:t>Python Code </a:t>
            </a:r>
            <a:endParaRPr lang="en-IN" sz="2800" dirty="0">
              <a:latin typeface="Times New Roman" panose="02020603050405020304" pitchFamily="18" charset="0"/>
              <a:cs typeface="Times New Roman" panose="02020603050405020304" pitchFamily="18" charset="0"/>
            </a:endParaRPr>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p:cNvSpPr txBox="1"/>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2" action="ppaction://hlinkfile"/>
              </a:rPr>
              <a:t>Demo Link</a:t>
            </a:r>
            <a:endParaRPr lang="en-IN" b="0" u="sng" dirty="0">
              <a:solidFill>
                <a:srgbClr val="0070C0"/>
              </a:solidFill>
            </a:endParaRPr>
          </a:p>
        </p:txBody>
      </p:sp>
      <p:pic>
        <p:nvPicPr>
          <p:cNvPr id="3" name="Picture 2"/>
          <p:cNvPicPr>
            <a:picLocks noChangeAspect="1"/>
          </p:cNvPicPr>
          <p:nvPr/>
        </p:nvPicPr>
        <p:blipFill>
          <a:blip r:embed="rId3"/>
          <a:stretch>
            <a:fillRect/>
          </a:stretch>
        </p:blipFill>
        <p:spPr>
          <a:xfrm>
            <a:off x="422959" y="1033977"/>
            <a:ext cx="3343561" cy="5534463"/>
          </a:xfrm>
          <a:prstGeom prst="rect">
            <a:avLst/>
          </a:prstGeom>
        </p:spPr>
      </p:pic>
      <p:pic>
        <p:nvPicPr>
          <p:cNvPr id="11" name="Picture 10"/>
          <p:cNvPicPr>
            <a:picLocks noChangeAspect="1"/>
          </p:cNvPicPr>
          <p:nvPr/>
        </p:nvPicPr>
        <p:blipFill>
          <a:blip r:embed="rId4"/>
          <a:stretch>
            <a:fillRect/>
          </a:stretch>
        </p:blipFill>
        <p:spPr>
          <a:xfrm>
            <a:off x="3917541" y="1053026"/>
            <a:ext cx="3669737" cy="5534464"/>
          </a:xfrm>
          <a:prstGeom prst="rect">
            <a:avLst/>
          </a:prstGeom>
        </p:spPr>
      </p:pic>
      <p:pic>
        <p:nvPicPr>
          <p:cNvPr id="13" name="Picture 12"/>
          <p:cNvPicPr>
            <a:picLocks noChangeAspect="1"/>
          </p:cNvPicPr>
          <p:nvPr/>
        </p:nvPicPr>
        <p:blipFill>
          <a:blip r:embed="rId5"/>
          <a:stretch>
            <a:fillRect/>
          </a:stretch>
        </p:blipFill>
        <p:spPr>
          <a:xfrm>
            <a:off x="7689255" y="3191561"/>
            <a:ext cx="4333478" cy="14480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IN" altLang="en-GB" sz="4000" dirty="0">
                <a:latin typeface="Times New Roman" panose="02020603050405020304" pitchFamily="18" charset="0"/>
                <a:cs typeface="Times New Roman" panose="02020603050405020304" pitchFamily="18" charset="0"/>
              </a:rPr>
              <a:t>Result 1</a:t>
            </a:r>
            <a:endParaRPr lang="en-IN" altLang="en-GB" sz="4000" dirty="0">
              <a:latin typeface="Times New Roman" panose="02020603050405020304" pitchFamily="18" charset="0"/>
              <a:cs typeface="Times New Roman" panose="02020603050405020304" pitchFamily="18" charset="0"/>
            </a:endParaRPr>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p:cNvPicPr>
            <a:picLocks noChangeAspect="1"/>
          </p:cNvPicPr>
          <p:nvPr/>
        </p:nvPicPr>
        <p:blipFill>
          <a:blip r:embed="rId2"/>
          <a:stretch>
            <a:fillRect/>
          </a:stretch>
        </p:blipFill>
        <p:spPr>
          <a:xfrm>
            <a:off x="843248" y="2208181"/>
            <a:ext cx="7268906" cy="37899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IN" sz="4000" dirty="0">
                <a:latin typeface="Times New Roman" panose="02020603050405020304" pitchFamily="18" charset="0"/>
                <a:cs typeface="Times New Roman" panose="02020603050405020304" pitchFamily="18" charset="0"/>
              </a:rPr>
              <a:t>Result 2</a:t>
            </a:r>
            <a:endParaRPr lang="en-IN" sz="4000" dirty="0">
              <a:latin typeface="Times New Roman" panose="02020603050405020304" pitchFamily="18" charset="0"/>
              <a:cs typeface="Times New Roman" panose="02020603050405020304" pitchFamily="18" charset="0"/>
            </a:endParaRPr>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p:cNvSpPr txBox="1"/>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2" action="ppaction://hlinkfile"/>
              </a:rPr>
              <a:t>Demo Link</a:t>
            </a:r>
            <a:endParaRPr lang="en-IN" b="0" u="sng" dirty="0">
              <a:solidFill>
                <a:srgbClr val="0070C0"/>
              </a:solidFill>
            </a:endParaRPr>
          </a:p>
        </p:txBody>
      </p:sp>
      <p:pic>
        <p:nvPicPr>
          <p:cNvPr id="6" name="Picture 5"/>
          <p:cNvPicPr>
            <a:picLocks noChangeAspect="1"/>
          </p:cNvPicPr>
          <p:nvPr/>
        </p:nvPicPr>
        <p:blipFill>
          <a:blip r:embed="rId3"/>
          <a:stretch>
            <a:fillRect/>
          </a:stretch>
        </p:blipFill>
        <p:spPr>
          <a:xfrm>
            <a:off x="422959" y="1941449"/>
            <a:ext cx="7414960" cy="47652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IN" sz="4000" dirty="0">
                <a:latin typeface="Times New Roman" panose="02020603050405020304" pitchFamily="18" charset="0"/>
                <a:cs typeface="Times New Roman" panose="02020603050405020304" pitchFamily="18" charset="0"/>
              </a:rPr>
              <a:t>Result 3</a:t>
            </a:r>
            <a:endParaRPr lang="en-IN" sz="4000" dirty="0">
              <a:latin typeface="Times New Roman" panose="02020603050405020304" pitchFamily="18" charset="0"/>
              <a:cs typeface="Times New Roman" panose="02020603050405020304" pitchFamily="18" charset="0"/>
            </a:endParaRPr>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p:cNvPicPr>
            <a:picLocks noChangeAspect="1"/>
          </p:cNvPicPr>
          <p:nvPr/>
        </p:nvPicPr>
        <p:blipFill>
          <a:blip r:embed="rId2"/>
          <a:stretch>
            <a:fillRect/>
          </a:stretch>
        </p:blipFill>
        <p:spPr>
          <a:xfrm>
            <a:off x="1275324" y="1832092"/>
            <a:ext cx="7046752" cy="42725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datastoreItem>
</file>

<file path=customXml/itemProps2.xml><?xml version="1.0" encoding="utf-8"?>
<ds:datastoreItem xmlns:ds="http://schemas.openxmlformats.org/officeDocument/2006/customXml" ds:itemID="{4DEA9014-ED64-4558-B1E1-D03F0EE32BEB}">
  <ds:schemaRefs/>
</ds:datastoreItem>
</file>

<file path=customXml/itemProps3.xml><?xml version="1.0" encoding="utf-8"?>
<ds:datastoreItem xmlns:ds="http://schemas.openxmlformats.org/officeDocument/2006/customXml" ds:itemID="{B19EB750-A6DA-4BE8-B87B-FC499FE73360}">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2638</Words>
  <Application>WPS Presentation</Application>
  <PresentationFormat>Widescreen</PresentationFormat>
  <Paragraphs>71</Paragraphs>
  <Slides>16</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SimSun</vt:lpstr>
      <vt:lpstr>Wingdings</vt:lpstr>
      <vt:lpstr>Wingdings 3</vt:lpstr>
      <vt:lpstr>Arial</vt:lpstr>
      <vt:lpstr>Calibri</vt:lpstr>
      <vt:lpstr>Times New Roman</vt:lpstr>
      <vt:lpstr>Trebuchet MS</vt:lpstr>
      <vt:lpstr>Microsoft YaHei</vt:lpstr>
      <vt:lpstr>Arial Unicode MS</vt:lpstr>
      <vt:lpstr>Wingdings</vt:lpstr>
      <vt:lpstr>Arial Black</vt:lpstr>
      <vt:lpstr>Facet</vt:lpstr>
      <vt:lpstr>AIRBNB HOTEL BOOKING ANALYSIS</vt:lpstr>
      <vt:lpstr>PROBLEM  STATEMENT</vt:lpstr>
      <vt:lpstr>Project Description  This project aims to develop a machine learning model to predict Airbnb listing prices. Accurate pricing is essential for hosts to maximize occupancy and revenue, while ensuring travelers pay fair and competitive rates. Using historical Airbnb data, the project builds a regression model that captures the relationship between listing attributes—such as the number of bedrooms and bathrooms, property type, location, and guest ratings—and the price charged.  The trained model can then predict prices for new or hypothetical listings, providing property owners with actionable insights to make data-driven pricing decisions and maintain a competitive edge in the market.    </vt:lpstr>
      <vt:lpstr>WHO ARE THE END USERS?</vt:lpstr>
      <vt:lpstr>Technology Used</vt:lpstr>
      <vt:lpstr>Python Code </vt:lpstr>
      <vt:lpstr>RESULTS1</vt:lpstr>
      <vt:lpstr>RESULTS2</vt:lpstr>
      <vt:lpstr>RESULTS3</vt:lpstr>
      <vt:lpstr>RESULTS4</vt:lpstr>
      <vt:lpstr>RESULTS5</vt:lpstr>
      <vt:lpstr>RESULTS6</vt:lpstr>
      <vt:lpstr>GitHub repository </vt:lpstr>
      <vt:lpstr>Getting started with Basics of Python Certificate  </vt:lpstr>
      <vt:lpstr>Data Visualization Certificate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Rishi Kumar singh</cp:lastModifiedBy>
  <cp:revision>108</cp:revision>
  <dcterms:created xsi:type="dcterms:W3CDTF">2021-07-11T13:13:00Z</dcterms:created>
  <dcterms:modified xsi:type="dcterms:W3CDTF">2025-10-08T14:04:29Z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9BEC58BCE2B24A10BD8B3CC8A4B56244_13</vt:lpwstr>
  </property>
  <property fmtid="{D5CDD505-2E9C-101B-9397-08002B2CF9AE}" pid="4" name="KSOProductBuildVer">
    <vt:lpwstr>2057-12.2.0.22549</vt:lpwstr>
  </property>
</Properties>
</file>