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6" r:id="rId6"/>
    <p:sldId id="261" r:id="rId7"/>
    <p:sldId id="262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E9D2-0CD3-49BE-8E47-04274F09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/>
              <a:t>Hack-A-THON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72D2F-D712-4994-9D40-79816B8A2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US"/>
              <a:t>~ Varun Pappuri, Vinay, RISHI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C6B53-EF00-466F-A856-A28D5D6C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73" y="2397778"/>
            <a:ext cx="2601574" cy="20624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823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4BD3-8788-419D-A8FF-5B519189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94687"/>
            <a:ext cx="9905998" cy="147857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074" name="Picture 2" descr="https://lh6.googleusercontent.com/4yixfkQlZun5cbW44yzVSsGbBPJuKg7v0qmIGb56YIZx0N4YytG9MRaoMuO8PccWJS4Rl3YKtzU-dUZ7O1WFZaTKqpjHY0BVk_dq_gSWIF8WjLc6xilFef_xXTelECvn9bovMu5BdiH5antY0Q">
            <a:extLst>
              <a:ext uri="{FF2B5EF4-FFF2-40B4-BE49-F238E27FC236}">
                <a16:creationId xmlns:a16="http://schemas.microsoft.com/office/drawing/2014/main" id="{846399C2-0E2A-4E48-A732-FEBC5518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641" y="2370815"/>
            <a:ext cx="2483591" cy="31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0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3EA9-8989-432A-9F05-1CF91EBE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D7A9-FEBB-4137-A063-FE060DD8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 ED Stats</a:t>
            </a:r>
          </a:p>
          <a:p>
            <a:r>
              <a:rPr lang="en-US" dirty="0"/>
              <a:t>Charlotte Health Stats (on HIV)</a:t>
            </a:r>
          </a:p>
          <a:p>
            <a:r>
              <a:rPr lang="en-US" dirty="0"/>
              <a:t>MIMIC Dataset</a:t>
            </a:r>
          </a:p>
          <a:p>
            <a:r>
              <a:rPr lang="en-US" dirty="0"/>
              <a:t>Machine Learning Techniques</a:t>
            </a:r>
          </a:p>
          <a:p>
            <a:r>
              <a:rPr lang="en-US" dirty="0"/>
              <a:t>Predictive Model 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pic>
        <p:nvPicPr>
          <p:cNvPr id="1026" name="Picture 2" descr="https://lh5.googleusercontent.com/sRaumvBXVMA1ymT2b005tTo-mzxvxAkWMtKDu1aQ30Ii74DBf2d4xNsyVq7V17kyI7Lrlit-GWAsX16Ev7agsSlPze6zlObsadIeddt-zphzhEuWWPWNdxEPl2oM25oS4BwraxxA5WVUFd0b6A">
            <a:extLst>
              <a:ext uri="{FF2B5EF4-FFF2-40B4-BE49-F238E27FC236}">
                <a16:creationId xmlns:a16="http://schemas.microsoft.com/office/drawing/2014/main" id="{80CD9A2C-CCD7-4D3C-B0F3-DC2BD44B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11" y="1656825"/>
            <a:ext cx="3005880" cy="34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2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7941-7E66-4904-BE78-325BB8B2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76" y="1184988"/>
            <a:ext cx="2516187" cy="4338734"/>
          </a:xfrm>
        </p:spPr>
        <p:txBody>
          <a:bodyPr/>
          <a:lstStyle/>
          <a:p>
            <a:r>
              <a:rPr lang="en-US" dirty="0"/>
              <a:t>US ED DATA - ANALYSIS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B44219-EE7F-4385-B42F-F305BF98A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0"/>
            <a:ext cx="8686800" cy="6876008"/>
          </a:xfrm>
        </p:spPr>
      </p:pic>
    </p:spTree>
    <p:extLst>
      <p:ext uri="{BB962C8B-B14F-4D97-AF65-F5344CB8AC3E}">
        <p14:creationId xmlns:p14="http://schemas.microsoft.com/office/powerpoint/2010/main" val="289388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7941-7E66-4904-BE78-325BB8B2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77" y="0"/>
            <a:ext cx="3368350" cy="1184988"/>
          </a:xfrm>
        </p:spPr>
        <p:txBody>
          <a:bodyPr/>
          <a:lstStyle/>
          <a:p>
            <a:r>
              <a:rPr lang="en-US" dirty="0"/>
              <a:t>Drill Down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734B2-A72C-47E0-B524-7395CB30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50" y="852194"/>
            <a:ext cx="10399900" cy="58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1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E0F2-5C21-46CA-95EA-893A3A24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B34E-1AD3-4646-A3F1-9BA2BA15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MIMIC is an openly available dataset developed by the MIT Lab. </a:t>
            </a:r>
          </a:p>
          <a:p>
            <a:r>
              <a:rPr lang="en-US" dirty="0"/>
              <a:t>Used admission dataset and patient dataset.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s://lh5.googleusercontent.com/Ur7ETM-mjFLp2mqpvaAyGbHc9o3DSULpQjq37YWCIDMOoYKm1tVNIobsabStbbH81tnYwK5Sbi-T_PoNgLgHT252jvA1I3Pn7gVHfX1fR9ImkWYUAL4VCEcCdWa1M9KhrHXVRwBO6PzwdNHNuw">
            <a:extLst>
              <a:ext uri="{FF2B5EF4-FFF2-40B4-BE49-F238E27FC236}">
                <a16:creationId xmlns:a16="http://schemas.microsoft.com/office/drawing/2014/main" id="{E4C2A7DA-450E-430D-91F0-AD826EE5B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587" y="35570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51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140A-55D9-4C70-AE54-DD888928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3B47-32C4-49E8-88EB-FE7B72DF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Gradient Boosting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657D-33D8-499F-8125-56B3EC2F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908843-B272-4FA6-BE9D-4C9AB25AB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79389"/>
              </p:ext>
            </p:extLst>
          </p:nvPr>
        </p:nvGraphicFramePr>
        <p:xfrm>
          <a:off x="880155" y="3519846"/>
          <a:ext cx="4432176" cy="208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088">
                  <a:extLst>
                    <a:ext uri="{9D8B030D-6E8A-4147-A177-3AD203B41FA5}">
                      <a16:colId xmlns:a16="http://schemas.microsoft.com/office/drawing/2014/main" val="2502163362"/>
                    </a:ext>
                  </a:extLst>
                </a:gridCol>
                <a:gridCol w="2216088">
                  <a:extLst>
                    <a:ext uri="{9D8B030D-6E8A-4147-A177-3AD203B41FA5}">
                      <a16:colId xmlns:a16="http://schemas.microsoft.com/office/drawing/2014/main" val="1732567453"/>
                    </a:ext>
                  </a:extLst>
                </a:gridCol>
              </a:tblGrid>
              <a:tr h="417570">
                <a:tc>
                  <a:txBody>
                    <a:bodyPr/>
                    <a:lstStyle/>
                    <a:p>
                      <a:r>
                        <a:rPr lang="en-US" dirty="0"/>
                        <a:t>          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4354"/>
                  </a:ext>
                </a:extLst>
              </a:tr>
              <a:tr h="41757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38645"/>
                  </a:ext>
                </a:extLst>
              </a:tr>
              <a:tr h="41757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86552"/>
                  </a:ext>
                </a:extLst>
              </a:tr>
              <a:tr h="41757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18487"/>
                  </a:ext>
                </a:extLst>
              </a:tr>
              <a:tr h="41757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9368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49BA654-AF9C-4E84-9ACE-0D3D18901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103003"/>
              </p:ext>
            </p:extLst>
          </p:nvPr>
        </p:nvGraphicFramePr>
        <p:xfrm>
          <a:off x="6094412" y="3519846"/>
          <a:ext cx="4396792" cy="20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76">
                  <a:extLst>
                    <a:ext uri="{9D8B030D-6E8A-4147-A177-3AD203B41FA5}">
                      <a16:colId xmlns:a16="http://schemas.microsoft.com/office/drawing/2014/main" val="2052530850"/>
                    </a:ext>
                  </a:extLst>
                </a:gridCol>
                <a:gridCol w="1535376">
                  <a:extLst>
                    <a:ext uri="{9D8B030D-6E8A-4147-A177-3AD203B41FA5}">
                      <a16:colId xmlns:a16="http://schemas.microsoft.com/office/drawing/2014/main" val="1222799686"/>
                    </a:ext>
                  </a:extLst>
                </a:gridCol>
                <a:gridCol w="1326040">
                  <a:extLst>
                    <a:ext uri="{9D8B030D-6E8A-4147-A177-3AD203B41FA5}">
                      <a16:colId xmlns:a16="http://schemas.microsoft.com/office/drawing/2014/main" val="3703342908"/>
                    </a:ext>
                  </a:extLst>
                </a:gridCol>
              </a:tblGrid>
              <a:tr h="640979">
                <a:tc>
                  <a:txBody>
                    <a:bodyPr/>
                    <a:lstStyle/>
                    <a:p>
                      <a:endParaRPr lang="en-US" sz="3100" dirty="0"/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YES</a:t>
                      </a:r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NO</a:t>
                      </a:r>
                    </a:p>
                  </a:txBody>
                  <a:tcPr marL="196239" marR="196239" marT="105774" marB="105774"/>
                </a:tc>
                <a:extLst>
                  <a:ext uri="{0D108BD9-81ED-4DB2-BD59-A6C34878D82A}">
                    <a16:rowId xmlns:a16="http://schemas.microsoft.com/office/drawing/2014/main" val="301105160"/>
                  </a:ext>
                </a:extLst>
              </a:tr>
              <a:tr h="640979">
                <a:tc>
                  <a:txBody>
                    <a:bodyPr/>
                    <a:lstStyle/>
                    <a:p>
                      <a:r>
                        <a:rPr lang="en-US" sz="3100"/>
                        <a:t>YES</a:t>
                      </a:r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29</a:t>
                      </a:r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65</a:t>
                      </a:r>
                    </a:p>
                  </a:txBody>
                  <a:tcPr marL="196239" marR="196239" marT="105774" marB="105774"/>
                </a:tc>
                <a:extLst>
                  <a:ext uri="{0D108BD9-81ED-4DB2-BD59-A6C34878D82A}">
                    <a16:rowId xmlns:a16="http://schemas.microsoft.com/office/drawing/2014/main" val="2069866883"/>
                  </a:ext>
                </a:extLst>
              </a:tr>
              <a:tr h="640979">
                <a:tc>
                  <a:txBody>
                    <a:bodyPr/>
                    <a:lstStyle/>
                    <a:p>
                      <a:r>
                        <a:rPr lang="en-US" sz="3100"/>
                        <a:t>NO</a:t>
                      </a:r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10</a:t>
                      </a:r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196</a:t>
                      </a:r>
                    </a:p>
                  </a:txBody>
                  <a:tcPr marL="196239" marR="196239" marT="105774" marB="105774"/>
                </a:tc>
                <a:extLst>
                  <a:ext uri="{0D108BD9-81ED-4DB2-BD59-A6C34878D82A}">
                    <a16:rowId xmlns:a16="http://schemas.microsoft.com/office/drawing/2014/main" val="2426015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523BCA4-3342-4765-9DE8-0DA57F619EE4}"/>
              </a:ext>
            </a:extLst>
          </p:cNvPr>
          <p:cNvSpPr/>
          <p:nvPr/>
        </p:nvSpPr>
        <p:spPr>
          <a:xfrm>
            <a:off x="7014885" y="2876489"/>
            <a:ext cx="2555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b="1" dirty="0">
                <a:latin typeface="Lato"/>
              </a:rPr>
              <a:t>PREDICTED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2C6D85-46FB-458A-88D4-1AFCB82C6367}"/>
              </a:ext>
            </a:extLst>
          </p:cNvPr>
          <p:cNvSpPr/>
          <p:nvPr/>
        </p:nvSpPr>
        <p:spPr>
          <a:xfrm rot="16200000">
            <a:off x="4885685" y="3868108"/>
            <a:ext cx="2555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b="1" dirty="0">
                <a:latin typeface="Lato"/>
              </a:rPr>
              <a:t>ACTUAL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0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3044-3C4D-4294-BF2E-033B4D01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DC8B-7004-464F-B7AF-76F621C1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982C8B7-7963-4B4D-91EE-85631CD4F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999478"/>
              </p:ext>
            </p:extLst>
          </p:nvPr>
        </p:nvGraphicFramePr>
        <p:xfrm>
          <a:off x="1309193" y="3820704"/>
          <a:ext cx="4202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187">
                  <a:extLst>
                    <a:ext uri="{9D8B030D-6E8A-4147-A177-3AD203B41FA5}">
                      <a16:colId xmlns:a16="http://schemas.microsoft.com/office/drawing/2014/main" val="2502163362"/>
                    </a:ext>
                  </a:extLst>
                </a:gridCol>
                <a:gridCol w="2101187">
                  <a:extLst>
                    <a:ext uri="{9D8B030D-6E8A-4147-A177-3AD203B41FA5}">
                      <a16:colId xmlns:a16="http://schemas.microsoft.com/office/drawing/2014/main" val="1732567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3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8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9368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C19E522-C062-4F6B-BC70-CC4C94D67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518050"/>
              </p:ext>
            </p:extLst>
          </p:nvPr>
        </p:nvGraphicFramePr>
        <p:xfrm>
          <a:off x="6418903" y="3820704"/>
          <a:ext cx="4396792" cy="20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76">
                  <a:extLst>
                    <a:ext uri="{9D8B030D-6E8A-4147-A177-3AD203B41FA5}">
                      <a16:colId xmlns:a16="http://schemas.microsoft.com/office/drawing/2014/main" val="2052530850"/>
                    </a:ext>
                  </a:extLst>
                </a:gridCol>
                <a:gridCol w="1535376">
                  <a:extLst>
                    <a:ext uri="{9D8B030D-6E8A-4147-A177-3AD203B41FA5}">
                      <a16:colId xmlns:a16="http://schemas.microsoft.com/office/drawing/2014/main" val="1222799686"/>
                    </a:ext>
                  </a:extLst>
                </a:gridCol>
                <a:gridCol w="1326040">
                  <a:extLst>
                    <a:ext uri="{9D8B030D-6E8A-4147-A177-3AD203B41FA5}">
                      <a16:colId xmlns:a16="http://schemas.microsoft.com/office/drawing/2014/main" val="3703342908"/>
                    </a:ext>
                  </a:extLst>
                </a:gridCol>
              </a:tblGrid>
              <a:tr h="640979">
                <a:tc>
                  <a:txBody>
                    <a:bodyPr/>
                    <a:lstStyle/>
                    <a:p>
                      <a:endParaRPr lang="en-US" sz="3100" dirty="0"/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YES</a:t>
                      </a:r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NO</a:t>
                      </a:r>
                    </a:p>
                  </a:txBody>
                  <a:tcPr marL="196239" marR="196239" marT="105774" marB="105774"/>
                </a:tc>
                <a:extLst>
                  <a:ext uri="{0D108BD9-81ED-4DB2-BD59-A6C34878D82A}">
                    <a16:rowId xmlns:a16="http://schemas.microsoft.com/office/drawing/2014/main" val="301105160"/>
                  </a:ext>
                </a:extLst>
              </a:tr>
              <a:tr h="640979">
                <a:tc>
                  <a:txBody>
                    <a:bodyPr/>
                    <a:lstStyle/>
                    <a:p>
                      <a:r>
                        <a:rPr lang="en-US" sz="3100"/>
                        <a:t>YES</a:t>
                      </a:r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22</a:t>
                      </a:r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72</a:t>
                      </a:r>
                    </a:p>
                  </a:txBody>
                  <a:tcPr marL="196239" marR="196239" marT="105774" marB="105774"/>
                </a:tc>
                <a:extLst>
                  <a:ext uri="{0D108BD9-81ED-4DB2-BD59-A6C34878D82A}">
                    <a16:rowId xmlns:a16="http://schemas.microsoft.com/office/drawing/2014/main" val="2069866883"/>
                  </a:ext>
                </a:extLst>
              </a:tr>
              <a:tr h="640979">
                <a:tc>
                  <a:txBody>
                    <a:bodyPr/>
                    <a:lstStyle/>
                    <a:p>
                      <a:r>
                        <a:rPr lang="en-US" sz="3100"/>
                        <a:t>NO</a:t>
                      </a:r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15</a:t>
                      </a:r>
                    </a:p>
                  </a:txBody>
                  <a:tcPr marL="196239" marR="196239" marT="105774" marB="10577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191</a:t>
                      </a:r>
                    </a:p>
                  </a:txBody>
                  <a:tcPr marL="196239" marR="196239" marT="105774" marB="105774"/>
                </a:tc>
                <a:extLst>
                  <a:ext uri="{0D108BD9-81ED-4DB2-BD59-A6C34878D82A}">
                    <a16:rowId xmlns:a16="http://schemas.microsoft.com/office/drawing/2014/main" val="2426015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E945009-0994-4A63-9BEE-D7304E175877}"/>
              </a:ext>
            </a:extLst>
          </p:cNvPr>
          <p:cNvSpPr/>
          <p:nvPr/>
        </p:nvSpPr>
        <p:spPr>
          <a:xfrm>
            <a:off x="7543229" y="3359039"/>
            <a:ext cx="2555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b="1" dirty="0">
                <a:latin typeface="Lato"/>
              </a:rPr>
              <a:t>PREDICTED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30552-E7B7-4F4F-A426-6C2F8C8FD230}"/>
              </a:ext>
            </a:extLst>
          </p:cNvPr>
          <p:cNvSpPr/>
          <p:nvPr/>
        </p:nvSpPr>
        <p:spPr>
          <a:xfrm rot="16200000">
            <a:off x="5087021" y="4204012"/>
            <a:ext cx="2555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b="1" dirty="0">
                <a:latin typeface="Lato"/>
              </a:rPr>
              <a:t>ACTUAL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6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CF2A-1888-4C96-AAE0-42FCF4AF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2AA4-7995-4E52-BAED-37C21DFE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Drilling down to specific diagnosis</a:t>
            </a:r>
          </a:p>
          <a:p>
            <a:r>
              <a:rPr lang="en-US" dirty="0"/>
              <a:t>Historical data</a:t>
            </a:r>
          </a:p>
          <a:p>
            <a:r>
              <a:rPr lang="en-US" dirty="0"/>
              <a:t>Monitoring the previous discharge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5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135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Tw Cen MT</vt:lpstr>
      <vt:lpstr>Circuit</vt:lpstr>
      <vt:lpstr>Hack-A-THON </vt:lpstr>
      <vt:lpstr>Agenda</vt:lpstr>
      <vt:lpstr>US ED DATA - ANALYSIS </vt:lpstr>
      <vt:lpstr>Drill Down </vt:lpstr>
      <vt:lpstr>DatAset </vt:lpstr>
      <vt:lpstr>Machine Learning Techniques </vt:lpstr>
      <vt:lpstr>Random Forest</vt:lpstr>
      <vt:lpstr>Support Vector Machine</vt:lpstr>
      <vt:lpstr>Future Plans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Hack-A-THON </dc:title>
  <dc:creator>Varun Pappuri</dc:creator>
  <cp:lastModifiedBy>Varun Pappuri</cp:lastModifiedBy>
  <cp:revision>13</cp:revision>
  <dcterms:created xsi:type="dcterms:W3CDTF">2019-03-23T09:22:15Z</dcterms:created>
  <dcterms:modified xsi:type="dcterms:W3CDTF">2019-03-23T11:28:33Z</dcterms:modified>
</cp:coreProperties>
</file>