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29"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E0DFCB-1348-4AD9-BCDF-772B665A55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0DFCB-1348-4AD9-BCDF-772B665A55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0DFCB-1348-4AD9-BCDF-772B665A55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0DFCB-1348-4AD9-BCDF-772B665A55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BE0DFCB-1348-4AD9-BCDF-772B665A55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BE0DFCB-1348-4AD9-BCDF-772B665A55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BE0DFCB-1348-4AD9-BCDF-772B665A55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E0DFCB-1348-4AD9-BCDF-772B665A55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0DFCB-1348-4AD9-BCDF-772B665A55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E0DFCB-1348-4AD9-BCDF-772B665A55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E0DFCB-1348-4AD9-BCDF-772B665A55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96F38B-4D39-4A8D-A4AB-20A007C351B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0DFCB-1348-4AD9-BCDF-772B665A552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38B-4D39-4A8D-A4AB-20A007C351B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48" y="1005463"/>
            <a:ext cx="11774904" cy="2606840"/>
          </a:xfrm>
        </p:spPr>
        <p:txBody>
          <a:bodyPr>
            <a:normAutofit/>
          </a:bodyPr>
          <a:lstStyle/>
          <a:p>
            <a:r>
              <a:rPr lang="en-US" sz="4000" b="1" dirty="0">
                <a:latin typeface="Times New Roman" panose="02020603050405020304"/>
                <a:ea typeface="Times New Roman" panose="02020603050405020304"/>
                <a:cs typeface="Times New Roman" panose="02020603050405020304"/>
                <a:sym typeface="Times New Roman" panose="02020603050405020304"/>
              </a:rPr>
              <a:t>FACE RECOGNITION ATTENDANCE</a:t>
            </a:r>
            <a:r>
              <a:rPr lang="en-IN" altLang="en-US" sz="4000" b="1" dirty="0">
                <a:latin typeface="Times New Roman" panose="02020603050405020304"/>
                <a:ea typeface="Times New Roman" panose="02020603050405020304"/>
                <a:cs typeface="Times New Roman" panose="02020603050405020304"/>
                <a:sym typeface="Times New Roman" panose="02020603050405020304"/>
              </a:rPr>
              <a:t> </a:t>
            </a:r>
            <a:br>
              <a:rPr lang="en-US" sz="4000" b="1" dirty="0">
                <a:latin typeface="Times New Roman" panose="02020603050405020304"/>
                <a:ea typeface="Times New Roman" panose="02020603050405020304"/>
                <a:cs typeface="Times New Roman" panose="02020603050405020304"/>
                <a:sym typeface="Times New Roman" panose="02020603050405020304"/>
              </a:rPr>
            </a:br>
            <a:endParaRPr lang="en-IN" sz="4000" dirty="0"/>
          </a:p>
        </p:txBody>
      </p:sp>
      <p:sp>
        <p:nvSpPr>
          <p:cNvPr id="3" name="Subtitle 2"/>
          <p:cNvSpPr>
            <a:spLocks noGrp="1"/>
          </p:cNvSpPr>
          <p:nvPr>
            <p:ph type="subTitle" idx="1"/>
          </p:nvPr>
        </p:nvSpPr>
        <p:spPr>
          <a:xfrm>
            <a:off x="240633" y="5018347"/>
            <a:ext cx="5903495" cy="1668379"/>
          </a:xfrm>
        </p:spPr>
        <p:txBody>
          <a:bodyPr>
            <a:normAutofit/>
          </a:bodyPr>
          <a:lstStyle/>
          <a:p>
            <a:pPr marL="0" lvl="0" indent="0" algn="l" rtl="0">
              <a:spcBef>
                <a:spcPts val="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GUIDED BY:</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IN" sz="2000" dirty="0" err="1">
                <a:solidFill>
                  <a:srgbClr val="000000"/>
                </a:solidFill>
                <a:effectLst/>
                <a:latin typeface="Times New Roman" panose="02020603050405020304" pitchFamily="18" charset="0"/>
                <a:cs typeface="Times New Roman" panose="02020603050405020304" pitchFamily="18" charset="0"/>
              </a:rPr>
              <a:t>Prof.G.S.Karthik</a:t>
            </a:r>
            <a:r>
              <a:rPr lang="en-IN" sz="2000" dirty="0">
                <a:solidFill>
                  <a:srgbClr val="000000"/>
                </a:solidFill>
                <a:effectLst/>
                <a:latin typeface="Times New Roman" panose="02020603050405020304" pitchFamily="18" charset="0"/>
                <a:cs typeface="Times New Roman" panose="02020603050405020304" pitchFamily="18" charset="0"/>
              </a:rPr>
              <a:t>., M.Sc., NET., DST Fellow.,(</a:t>
            </a:r>
            <a:r>
              <a:rPr lang="en-IN" sz="2000" dirty="0" err="1">
                <a:solidFill>
                  <a:srgbClr val="000000"/>
                </a:solidFill>
                <a:effectLst/>
                <a:latin typeface="Times New Roman" panose="02020603050405020304" pitchFamily="18" charset="0"/>
                <a:cs typeface="Times New Roman" panose="02020603050405020304" pitchFamily="18" charset="0"/>
              </a:rPr>
              <a:t>Ph.D</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rPr>
              <a:t>Assistant Professor </a:t>
            </a:r>
            <a:endParaRPr lang="en-IN" sz="2000" dirty="0">
              <a:solidFill>
                <a:srgbClr val="000000"/>
              </a:solidFill>
              <a:effectLst/>
              <a:latin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Department of Software Systems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7" name="TextBox 6"/>
          <p:cNvSpPr txBox="1"/>
          <p:nvPr/>
        </p:nvSpPr>
        <p:spPr>
          <a:xfrm>
            <a:off x="7539790" y="5018347"/>
            <a:ext cx="5534526" cy="1200329"/>
          </a:xfrm>
          <a:prstGeom prst="rect">
            <a:avLst/>
          </a:prstGeom>
          <a:noFill/>
        </p:spPr>
        <p:txBody>
          <a:bodyPr wrap="square">
            <a:spAutoFit/>
          </a:bodyPr>
          <a:lstStyle/>
          <a:p>
            <a:pPr marL="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DONE BY</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Rishikeshan NS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19MSS033</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Department of Software Systems</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84;p29"/>
          <p:cNvPicPr preferRelativeResize="0">
            <a:picLocks noGrp="1"/>
          </p:cNvPicPr>
          <p:nvPr>
            <p:ph idx="1"/>
          </p:nvPr>
        </p:nvPicPr>
        <p:blipFill>
          <a:blip r:embed="rId1"/>
          <a:stretch>
            <a:fillRect/>
          </a:stretch>
        </p:blipFill>
        <p:spPr>
          <a:xfrm>
            <a:off x="3513221" y="0"/>
            <a:ext cx="5935580"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UI DESIGN</a:t>
            </a:r>
            <a:endParaRPr lang="en-IN" altLang="en-US"/>
          </a:p>
        </p:txBody>
      </p:sp>
      <p:pic>
        <p:nvPicPr>
          <p:cNvPr id="4" name="Content Placeholder 3" descr="Screenshot (274)"/>
          <p:cNvPicPr>
            <a:picLocks noChangeAspect="1"/>
          </p:cNvPicPr>
          <p:nvPr>
            <p:ph idx="1"/>
          </p:nvPr>
        </p:nvPicPr>
        <p:blipFill>
          <a:blip r:embed="rId1"/>
          <a:stretch>
            <a:fillRect/>
          </a:stretch>
        </p:blipFill>
        <p:spPr>
          <a:xfrm>
            <a:off x="1383030" y="1825625"/>
            <a:ext cx="973010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FUTURE SCOPE</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Content Placeholder 2"/>
          <p:cNvSpPr>
            <a:spLocks noGrp="1"/>
          </p:cNvSpPr>
          <p:nvPr>
            <p:ph idx="1"/>
          </p:nvPr>
        </p:nvSpPr>
        <p:spPr/>
        <p:txBody>
          <a:bodyPr>
            <a:normAutofit fontScale="77500" lnSpcReduction="20000"/>
          </a:bodyPr>
          <a:lstStyle/>
          <a:p>
            <a:pPr marL="457200" lvl="0" indent="-311150" algn="just" rtl="0">
              <a:lnSpc>
                <a:spcPct val="150000"/>
              </a:lnSpc>
              <a:spcBef>
                <a:spcPts val="100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Can be implemented using Raspberry Pi in University, Schools, and Offices.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Use of Deep Learning and Neural Networks to detect faces as it will give great accuracy than </a:t>
            </a:r>
            <a:r>
              <a:rPr lang="en-US" sz="2800" dirty="0" err="1">
                <a:latin typeface="Times New Roman" panose="02020603050405020304"/>
                <a:ea typeface="Times New Roman" panose="02020603050405020304"/>
                <a:cs typeface="Times New Roman" panose="02020603050405020304"/>
                <a:sym typeface="Times New Roman" panose="02020603050405020304"/>
              </a:rPr>
              <a:t>Haar</a:t>
            </a:r>
            <a:r>
              <a:rPr lang="en-US" sz="2800" dirty="0">
                <a:latin typeface="Times New Roman" panose="02020603050405020304"/>
                <a:ea typeface="Times New Roman" panose="02020603050405020304"/>
                <a:cs typeface="Times New Roman" panose="02020603050405020304"/>
                <a:sym typeface="Times New Roman" panose="02020603050405020304"/>
              </a:rPr>
              <a:t> Cascade Algorithm.</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But it requires lot of computing power and data to train along with a powerful device to run like Nvidia Jetson Nano.</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Nvidia provides custom Deep Learning libraries like Transfer Learning Toolkit to train and deploy in Jetson Nano.</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The training and deployment process in Nvidia’s TLT is very complex and time consuming.</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THANK YOU!</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                            ABSTRACT</a:t>
            </a:r>
            <a:endParaRPr lang="en-IN" dirty="0"/>
          </a:p>
        </p:txBody>
      </p:sp>
      <p:sp>
        <p:nvSpPr>
          <p:cNvPr id="3" name="Content Placeholder 2"/>
          <p:cNvSpPr>
            <a:spLocks noGrp="1"/>
          </p:cNvSpPr>
          <p:nvPr>
            <p:ph idx="1"/>
          </p:nvPr>
        </p:nvSpPr>
        <p:spPr/>
        <p:txBody>
          <a:bodyPr>
            <a:normAutofit fontScale="77500" lnSpcReduction="20000"/>
          </a:bodyPr>
          <a:lstStyle/>
          <a:p>
            <a:pPr marL="228600" lvl="0" indent="-223520" algn="just" rtl="0">
              <a:lnSpc>
                <a:spcPct val="150000"/>
              </a:lnSpc>
              <a:spcBef>
                <a:spcPts val="0"/>
              </a:spcBef>
              <a:spcAft>
                <a:spcPts val="0"/>
              </a:spcAft>
              <a:buSzPts val="23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There are lots of problems faced with the current technique used in the attendance system all over the world. It is a time-consuming process and there are more chances for a possible mishap during the manual attendance taking system. </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3520" algn="just" rtl="0">
              <a:lnSpc>
                <a:spcPct val="150000"/>
              </a:lnSpc>
              <a:spcBef>
                <a:spcPts val="0"/>
              </a:spcBef>
              <a:spcAft>
                <a:spcPts val="0"/>
              </a:spcAft>
              <a:buSzPts val="23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All the disadvantages of the manual method of attendance system can be totally eliminated with the help of an automated facial recognition attendance system.</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228600" lvl="0" indent="-223520" algn="just" rtl="0">
              <a:lnSpc>
                <a:spcPct val="150000"/>
              </a:lnSpc>
              <a:spcBef>
                <a:spcPts val="0"/>
              </a:spcBef>
              <a:spcAft>
                <a:spcPts val="0"/>
              </a:spcAft>
              <a:buSzPts val="23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Facial Recognition Attendance is an attendance system that can be used to take attendance anywhere. This Facial Recognition Attendance uses technologies like Python, OpenCV. The system detects the face in the camera and then check it with the data saved about the particular person in the database, compares and marks attendance.</a:t>
            </a:r>
            <a:endParaRPr lang="en-US" sz="28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                    EXISTING SYSTEM</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Content Placeholder 2"/>
          <p:cNvSpPr>
            <a:spLocks noGrp="1"/>
          </p:cNvSpPr>
          <p:nvPr>
            <p:ph idx="1"/>
          </p:nvPr>
        </p:nvSpPr>
        <p:spPr/>
        <p:txBody>
          <a:bodyPr>
            <a:normAutofit fontScale="77500" lnSpcReduction="20000"/>
          </a:bodyPr>
          <a:lstStyle/>
          <a:p>
            <a:pPr marL="457200" lvl="0" indent="-311150" algn="just" rtl="0">
              <a:lnSpc>
                <a:spcPct val="150000"/>
              </a:lnSpc>
              <a:spcBef>
                <a:spcPts val="100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At present attendance marking involves manual attendance on paper sheet by professors and teachers.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The problem with this approach in which manually taking and maintains the attendance records is that it is very inconvenient and time consuming event.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Moreover, it is very difficult to verify one by one student in a large classroom environment and manual computation can also produce error after all, we all are Humans.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Also, this method is dead easy for someone to impersonate for proxy attendance and the sheet could be stolen or lost leading to many problems.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                     PROPOSED SYSTEM</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Content Placeholder 2"/>
          <p:cNvSpPr>
            <a:spLocks noGrp="1"/>
          </p:cNvSpPr>
          <p:nvPr>
            <p:ph idx="1"/>
          </p:nvPr>
        </p:nvSpPr>
        <p:spPr/>
        <p:txBody>
          <a:bodyPr>
            <a:normAutofit/>
          </a:bodyPr>
          <a:lstStyle/>
          <a:p>
            <a:pPr marL="457200" lvl="0" indent="-311150" algn="just" rtl="0">
              <a:lnSpc>
                <a:spcPct val="150000"/>
              </a:lnSpc>
              <a:spcBef>
                <a:spcPts val="1000"/>
              </a:spcBef>
              <a:spcAft>
                <a:spcPts val="0"/>
              </a:spcAft>
              <a:buSzPts val="13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The Face Recognition Attendance technique eliminates classical student attendance marking technique problems such as calling student names, proxy, and checking respective.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Face recognition student attendance system is proposed in order to replace the manual signing of the presence of students which are burdensome and causes students get distracted in order to sign for their attendance.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9179"/>
            <a:ext cx="10515600" cy="1241509"/>
          </a:xfrm>
        </p:spPr>
        <p:txBody>
          <a:bodyPr>
            <a:normAutofit fontScale="90000"/>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    ADVANTAGES OF PROPOSED     SYSTEM</a:t>
            </a:r>
            <a:br>
              <a:rPr lang="en-US" b="1" dirty="0">
                <a:latin typeface="Times New Roman" panose="02020603050405020304"/>
                <a:ea typeface="Times New Roman" panose="02020603050405020304"/>
                <a:cs typeface="Times New Roman" panose="02020603050405020304"/>
                <a:sym typeface="Times New Roman" panose="02020603050405020304"/>
              </a:rPr>
            </a:br>
            <a:r>
              <a:rPr lang="en-US" b="1" dirty="0">
                <a:latin typeface="Times New Roman" panose="02020603050405020304"/>
                <a:ea typeface="Times New Roman" panose="02020603050405020304"/>
                <a:cs typeface="Times New Roman" panose="02020603050405020304"/>
                <a:sym typeface="Times New Roman" panose="02020603050405020304"/>
              </a:rPr>
              <a:t> </a:t>
            </a:r>
            <a:endParaRPr lang="en-IN" dirty="0"/>
          </a:p>
        </p:txBody>
      </p:sp>
      <p:sp>
        <p:nvSpPr>
          <p:cNvPr id="3" name="Content Placeholder 2"/>
          <p:cNvSpPr>
            <a:spLocks noGrp="1"/>
          </p:cNvSpPr>
          <p:nvPr>
            <p:ph idx="1"/>
          </p:nvPr>
        </p:nvSpPr>
        <p:spPr/>
        <p:txBody>
          <a:bodyPr/>
          <a:lstStyle/>
          <a:p>
            <a:pPr marL="457200" lvl="0" indent="-342900" algn="just" rtl="0">
              <a:lnSpc>
                <a:spcPct val="150000"/>
              </a:lnSpc>
              <a:spcBef>
                <a:spcPts val="1000"/>
              </a:spcBef>
              <a:spcAft>
                <a:spcPts val="0"/>
              </a:spcAft>
              <a:buSzPts val="18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Removes the risk of manual errors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Fast, Hygiene, and Secure</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Proxy Attendance eliminated</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Easy to maintain the records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Best for Virtual Classrooms</a:t>
            </a:r>
            <a:endParaRPr lang="en-US"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752" y="268872"/>
            <a:ext cx="10515600" cy="1325563"/>
          </a:xfrm>
        </p:spPr>
        <p:txBody>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HARDWARE SPECIFICATIONS</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graphicFrame>
        <p:nvGraphicFramePr>
          <p:cNvPr id="4" name="Content Placeholder 3"/>
          <p:cNvGraphicFramePr>
            <a:graphicFrameLocks noGrp="1"/>
          </p:cNvGraphicFramePr>
          <p:nvPr>
            <p:ph idx="1"/>
          </p:nvPr>
        </p:nvGraphicFramePr>
        <p:xfrm>
          <a:off x="324853" y="1594435"/>
          <a:ext cx="11594431" cy="4600935"/>
        </p:xfrm>
        <a:graphic>
          <a:graphicData uri="http://schemas.openxmlformats.org/drawingml/2006/table">
            <a:tbl>
              <a:tblPr firstRow="1" bandRow="1">
                <a:noFill/>
              </a:tblPr>
              <a:tblGrid>
                <a:gridCol w="1460669"/>
                <a:gridCol w="5020099"/>
                <a:gridCol w="5113663"/>
              </a:tblGrid>
              <a:tr h="7373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dirty="0"/>
                        <a:t>S.NO</a:t>
                      </a:r>
                      <a:endParaRPr sz="1800" b="1" u="none" strike="noStrike" cap="none" dirty="0"/>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a:t>CONTENTS</a:t>
                      </a:r>
                      <a:endParaRPr sz="1800" b="1"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dirty="0"/>
                        <a:t>REQUIREMENTS</a:t>
                      </a:r>
                      <a:endParaRPr sz="1800" b="1" u="none" strike="noStrike" cap="none" dirty="0"/>
                    </a:p>
                  </a:txBody>
                  <a:tcPr marL="91450" marR="91450" marT="45725" marB="45725"/>
                </a:tc>
              </a:tr>
              <a:tr h="7373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dirty="0"/>
                        <a:t>PROCESSOR</a:t>
                      </a:r>
                      <a:endParaRPr sz="1800" u="none" strike="noStrike" cap="none" dirty="0"/>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dirty="0"/>
                        <a:t>Intel i</a:t>
                      </a:r>
                      <a:r>
                        <a:rPr lang="en-US" sz="1800" dirty="0"/>
                        <a:t>3</a:t>
                      </a:r>
                      <a:r>
                        <a:rPr lang="en-US" sz="1800" u="none" strike="noStrike" cap="none" dirty="0"/>
                        <a:t> or i</a:t>
                      </a:r>
                      <a:r>
                        <a:rPr lang="en-US" sz="1800" dirty="0"/>
                        <a:t>5</a:t>
                      </a:r>
                      <a:endParaRPr sz="1800" u="none" strike="noStrike" cap="none" dirty="0"/>
                    </a:p>
                  </a:txBody>
                  <a:tcPr marL="91450" marR="91450" marT="45725" marB="45725"/>
                </a:tc>
              </a:tr>
              <a:tr h="7373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dirty="0"/>
                        <a:t>RAM</a:t>
                      </a:r>
                      <a:endParaRPr sz="1800" u="none" strike="noStrike" cap="none" dirty="0"/>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4GB  or Higher</a:t>
                      </a:r>
                      <a:endParaRPr sz="1800" u="none" strike="noStrike" cap="none"/>
                    </a:p>
                  </a:txBody>
                  <a:tcPr marL="91450" marR="91450" marT="45725" marB="45725"/>
                </a:tc>
              </a:tr>
              <a:tr h="862119">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GPU</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a:t>Nvidia GeForce GTX 800/900 Series or Nvidia GeForce MX Series or Intel HD Integrated Graphics</a:t>
                      </a:r>
                      <a:endParaRPr sz="1800" u="none" strike="noStrike" cap="none"/>
                    </a:p>
                  </a:txBody>
                  <a:tcPr marL="91450" marR="91450" marT="45725" marB="45725"/>
                </a:tc>
              </a:tr>
              <a:tr h="7373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HARD DISK CAPACITY</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300GB or Above</a:t>
                      </a:r>
                      <a:endParaRPr sz="1800" u="none" strike="noStrike" cap="none"/>
                    </a:p>
                  </a:txBody>
                  <a:tcPr marL="91450" marR="91450" marT="45725" marB="45725"/>
                </a:tc>
              </a:tr>
              <a:tr h="7373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a:t>5.</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a:t>CAMERA</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dirty="0"/>
                        <a:t>720p HD Webcam</a:t>
                      </a:r>
                      <a:endParaRPr sz="1800" u="none" strike="noStrike" cap="none" dirty="0"/>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SOFTWARE SPECIFICATIONS</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graphicFrame>
        <p:nvGraphicFramePr>
          <p:cNvPr id="4" name="Content Placeholder 3"/>
          <p:cNvGraphicFramePr>
            <a:graphicFrameLocks noGrp="1"/>
          </p:cNvGraphicFramePr>
          <p:nvPr>
            <p:ph idx="1"/>
          </p:nvPr>
        </p:nvGraphicFramePr>
        <p:xfrm>
          <a:off x="385011" y="2069432"/>
          <a:ext cx="11341770" cy="4010525"/>
        </p:xfrm>
        <a:graphic>
          <a:graphicData uri="http://schemas.openxmlformats.org/drawingml/2006/table">
            <a:tbl>
              <a:tblPr firstRow="1" bandRow="1">
                <a:noFill/>
              </a:tblPr>
              <a:tblGrid>
                <a:gridCol w="1428839"/>
                <a:gridCol w="4910703"/>
                <a:gridCol w="5002228"/>
              </a:tblGrid>
              <a:tr h="8021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a:t>S.NO</a:t>
                      </a:r>
                      <a:endParaRPr sz="1800" b="1"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a:t>CONTENTS</a:t>
                      </a:r>
                      <a:endParaRPr sz="1800" b="1"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b="1" u="none" strike="noStrike" cap="none" dirty="0"/>
                        <a:t>REQUIREMENTS</a:t>
                      </a:r>
                      <a:endParaRPr sz="1800" b="1" u="none" strike="noStrike" cap="none" dirty="0"/>
                    </a:p>
                  </a:txBody>
                  <a:tcPr marL="91450" marR="91450" marT="45725" marB="45725"/>
                </a:tc>
              </a:tr>
              <a:tr h="8021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OPERATING SYSTEM</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dirty="0"/>
                        <a:t>Ubuntu 18.04 </a:t>
                      </a:r>
                      <a:r>
                        <a:rPr lang="en-US" sz="1800" dirty="0"/>
                        <a:t>LTS</a:t>
                      </a:r>
                      <a:r>
                        <a:rPr lang="en-US" sz="1800" u="none" strike="noStrike" cap="none" dirty="0"/>
                        <a:t> or Windows 10 2004</a:t>
                      </a:r>
                      <a:endParaRPr sz="1800" u="none" strike="noStrike" cap="none" dirty="0"/>
                    </a:p>
                  </a:txBody>
                  <a:tcPr marL="91450" marR="91450" marT="45725" marB="45725"/>
                </a:tc>
              </a:tr>
              <a:tr h="8021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FRONT-END</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a:t>PyCharm 2020.2.1 and Python 3.6</a:t>
                      </a:r>
                      <a:endParaRPr sz="1800" u="none" strike="noStrike" cap="none"/>
                    </a:p>
                  </a:txBody>
                  <a:tcPr marL="91450" marR="91450" marT="45725" marB="45725"/>
                </a:tc>
              </a:tr>
              <a:tr h="8021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BACK –END</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Clr>
                          <a:schemeClr val="dk1"/>
                        </a:buClr>
                        <a:buSzPts val="1800"/>
                        <a:buFont typeface="Calibri" panose="020F0502020204030204"/>
                        <a:buNone/>
                      </a:pPr>
                      <a:r>
                        <a:rPr lang="en-US" sz="1800"/>
                        <a:t>OpenCV and </a:t>
                      </a:r>
                      <a:r>
                        <a:rPr lang="en-US" sz="1800" u="none" strike="noStrike" cap="none"/>
                        <a:t>Microsoft Excel</a:t>
                      </a:r>
                      <a:endParaRPr lang="en-US" sz="1800" u="none" strike="noStrike" cap="none"/>
                    </a:p>
                  </a:txBody>
                  <a:tcPr marL="91450" marR="91450" marT="45725" marB="45725"/>
                </a:tc>
              </a:tr>
              <a:tr h="802105">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a:t>OpenCV</a:t>
                      </a:r>
                      <a:endParaRPr sz="1800" u="none" strike="noStrike" cap="none"/>
                    </a:p>
                  </a:txBody>
                  <a:tcPr marL="91450" marR="91450" marT="45725" marB="45725"/>
                </a:tc>
                <a:tc>
                  <a:txBody>
                    <a:bodyPr/>
                    <a:lstStyle>
                      <a:defPPr marR="0" lvl="0" algn="l" rtl="0">
                        <a:lnSpc>
                          <a:spcPct val="100000"/>
                        </a:lnSpc>
                        <a:spcBef>
                          <a:spcPts val="0"/>
                        </a:spcBef>
                        <a:spcAft>
                          <a:spcPts val="0"/>
                        </a:spcAft>
                        <a:defRPr b="0" i="0">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1800" u="none" strike="noStrike" cap="none" dirty="0"/>
                        <a:t>VERSION </a:t>
                      </a:r>
                      <a:r>
                        <a:rPr lang="en-US" sz="1800" dirty="0"/>
                        <a:t>4.1.0</a:t>
                      </a:r>
                      <a:r>
                        <a:rPr lang="en-US" sz="1800" u="none" strike="noStrike" cap="none" dirty="0"/>
                        <a:t> or Higher</a:t>
                      </a:r>
                      <a:endParaRPr sz="1800" u="none" strike="noStrike" cap="none" dirty="0"/>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04"/>
            <a:ext cx="10515600" cy="1325563"/>
          </a:xfrm>
        </p:spPr>
        <p:txBody>
          <a:bodyPr/>
          <a:lstStyle/>
          <a:p>
            <a:pPr algn="ctr"/>
            <a:r>
              <a:rPr lang="en-US" b="1" dirty="0">
                <a:latin typeface="Times New Roman" panose="02020603050405020304"/>
                <a:ea typeface="Times New Roman" panose="02020603050405020304"/>
                <a:cs typeface="Times New Roman" panose="02020603050405020304"/>
                <a:sym typeface="Times New Roman" panose="02020603050405020304"/>
              </a:rPr>
              <a:t>MODULES</a:t>
            </a:r>
            <a:endParaRPr lang="en-IN" dirty="0"/>
          </a:p>
        </p:txBody>
      </p:sp>
      <p:sp>
        <p:nvSpPr>
          <p:cNvPr id="3" name="Content Placeholder 2"/>
          <p:cNvSpPr>
            <a:spLocks noGrp="1"/>
          </p:cNvSpPr>
          <p:nvPr>
            <p:ph idx="1"/>
          </p:nvPr>
        </p:nvSpPr>
        <p:spPr>
          <a:xfrm>
            <a:off x="838200" y="1530267"/>
            <a:ext cx="10515600" cy="4351338"/>
          </a:xfrm>
        </p:spPr>
        <p:txBody>
          <a:bodyPr>
            <a:normAutofit fontScale="62500" lnSpcReduction="20000"/>
          </a:bodyPr>
          <a:lstStyle/>
          <a:p>
            <a:pPr marL="457200" lvl="0" indent="-292100" algn="just" rtl="0">
              <a:lnSpc>
                <a:spcPct val="150000"/>
              </a:lnSpc>
              <a:spcBef>
                <a:spcPts val="1000"/>
              </a:spcBef>
              <a:spcAft>
                <a:spcPts val="0"/>
              </a:spcAft>
              <a:buSzPts val="1000"/>
              <a:buFont typeface="Times New Roman" panose="02020603050405020304"/>
              <a:buChar char="•"/>
            </a:pPr>
            <a:r>
              <a:rPr lang="en-US" sz="2800" b="1" dirty="0">
                <a:latin typeface="Times New Roman" panose="02020603050405020304"/>
                <a:ea typeface="Times New Roman" panose="02020603050405020304"/>
                <a:cs typeface="Times New Roman" panose="02020603050405020304"/>
                <a:sym typeface="Times New Roman" panose="02020603050405020304"/>
              </a:rPr>
              <a:t>Check Camera:</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800" dirty="0">
                <a:latin typeface="Times New Roman" panose="02020603050405020304"/>
                <a:ea typeface="Times New Roman" panose="02020603050405020304"/>
                <a:cs typeface="Times New Roman" panose="02020603050405020304"/>
                <a:sym typeface="Times New Roman" panose="02020603050405020304"/>
              </a:rPr>
              <a:t>To check if camera is connected to the system and if it is working.</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800" b="1" dirty="0">
                <a:latin typeface="Times New Roman" panose="02020603050405020304"/>
                <a:ea typeface="Times New Roman" panose="02020603050405020304"/>
                <a:cs typeface="Times New Roman" panose="02020603050405020304"/>
                <a:sym typeface="Times New Roman" panose="02020603050405020304"/>
              </a:rPr>
              <a:t>Capture Faces:</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800" dirty="0">
                <a:latin typeface="Times New Roman" panose="02020603050405020304"/>
                <a:ea typeface="Times New Roman" panose="02020603050405020304"/>
                <a:cs typeface="Times New Roman" panose="02020603050405020304"/>
                <a:sym typeface="Times New Roman" panose="02020603050405020304"/>
              </a:rPr>
              <a:t>Detect the faces in the camera feed using </a:t>
            </a:r>
            <a:r>
              <a:rPr lang="en-US" sz="2800" dirty="0" err="1">
                <a:latin typeface="Times New Roman" panose="02020603050405020304"/>
                <a:ea typeface="Times New Roman" panose="02020603050405020304"/>
                <a:cs typeface="Times New Roman" panose="02020603050405020304"/>
                <a:sym typeface="Times New Roman" panose="02020603050405020304"/>
              </a:rPr>
              <a:t>Haar</a:t>
            </a:r>
            <a:r>
              <a:rPr lang="en-US" sz="2800" dirty="0">
                <a:latin typeface="Times New Roman" panose="02020603050405020304"/>
                <a:ea typeface="Times New Roman" panose="02020603050405020304"/>
                <a:cs typeface="Times New Roman" panose="02020603050405020304"/>
                <a:sym typeface="Times New Roman" panose="02020603050405020304"/>
              </a:rPr>
              <a:t> Cascades Algorithm and capture the images for the dataset.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800" b="1" dirty="0">
                <a:latin typeface="Times New Roman" panose="02020603050405020304"/>
                <a:ea typeface="Times New Roman" panose="02020603050405020304"/>
                <a:cs typeface="Times New Roman" panose="02020603050405020304"/>
                <a:sym typeface="Times New Roman" panose="02020603050405020304"/>
              </a:rPr>
              <a:t>Train Images:</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800" dirty="0">
                <a:latin typeface="Times New Roman" panose="02020603050405020304"/>
                <a:ea typeface="Times New Roman" panose="02020603050405020304"/>
                <a:cs typeface="Times New Roman" panose="02020603050405020304"/>
                <a:sym typeface="Times New Roman" panose="02020603050405020304"/>
              </a:rPr>
              <a:t>Train the model by using the captured images in Capture Faces module as the dataset.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800" b="1" dirty="0">
                <a:latin typeface="Times New Roman" panose="02020603050405020304"/>
                <a:ea typeface="Times New Roman" panose="02020603050405020304"/>
                <a:cs typeface="Times New Roman" panose="02020603050405020304"/>
                <a:sym typeface="Times New Roman" panose="02020603050405020304"/>
              </a:rPr>
              <a:t>Recognize and Mark Attendance:</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800" dirty="0">
                <a:latin typeface="Times New Roman" panose="02020603050405020304"/>
                <a:ea typeface="Times New Roman" panose="02020603050405020304"/>
                <a:cs typeface="Times New Roman" panose="02020603050405020304"/>
                <a:sym typeface="Times New Roman" panose="02020603050405020304"/>
              </a:rPr>
              <a:t>The final module uses </a:t>
            </a:r>
            <a:r>
              <a:rPr lang="en-US" sz="2800" dirty="0" err="1">
                <a:latin typeface="Times New Roman" panose="02020603050405020304"/>
                <a:ea typeface="Times New Roman" panose="02020603050405020304"/>
                <a:cs typeface="Times New Roman" panose="02020603050405020304"/>
                <a:sym typeface="Times New Roman" panose="02020603050405020304"/>
              </a:rPr>
              <a:t>Haar</a:t>
            </a:r>
            <a:r>
              <a:rPr lang="en-US" sz="2800" dirty="0">
                <a:latin typeface="Times New Roman" panose="02020603050405020304"/>
                <a:ea typeface="Times New Roman" panose="02020603050405020304"/>
                <a:cs typeface="Times New Roman" panose="02020603050405020304"/>
                <a:sym typeface="Times New Roman" panose="02020603050405020304"/>
              </a:rPr>
              <a:t> Cascades to detect the images, then uses LBPH algorithm to recognize the student in the camera feed and then marks the attendance for the student.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998621" y="2498725"/>
            <a:ext cx="10515600" cy="1325563"/>
          </a:xfrm>
        </p:spPr>
        <p:txBody>
          <a:bodyPr/>
          <a:lstStyle/>
          <a:p>
            <a:pPr marL="0" lvl="0" indent="0" algn="ctr" rtl="0">
              <a:lnSpc>
                <a:spcPct val="90000"/>
              </a:lnSpc>
              <a:spcBef>
                <a:spcPts val="0"/>
              </a:spcBef>
              <a:spcAft>
                <a:spcPts val="0"/>
              </a:spcAft>
            </a:pPr>
            <a:r>
              <a:rPr lang="en-US" b="1">
                <a:latin typeface="Times New Roman" panose="02020603050405020304"/>
                <a:ea typeface="Times New Roman" panose="02020603050405020304"/>
                <a:cs typeface="Times New Roman" panose="02020603050405020304"/>
                <a:sym typeface="Times New Roman" panose="02020603050405020304"/>
              </a:rPr>
              <a:t>SYSTEM FLOW DIAGRAM</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WPS Presentation</Application>
  <PresentationFormat>Widescreen</PresentationFormat>
  <Paragraphs>138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Times New Roman</vt:lpstr>
      <vt:lpstr>Arial</vt:lpstr>
      <vt:lpstr>Calibri</vt:lpstr>
      <vt:lpstr>Calibri Light</vt:lpstr>
      <vt:lpstr>Microsoft YaHei</vt:lpstr>
      <vt:lpstr>Arial Unicode MS</vt:lpstr>
      <vt:lpstr>Calibri</vt:lpstr>
      <vt:lpstr>Office Theme</vt:lpstr>
      <vt:lpstr>FACE RECOGNITION ATTENDANCE  </vt:lpstr>
      <vt:lpstr>                            ABSTRACT</vt:lpstr>
      <vt:lpstr>                    EXISTING SYSTEM </vt:lpstr>
      <vt:lpstr>                     PROPOSED SYSTEM </vt:lpstr>
      <vt:lpstr>    ADVANTAGES OF PROPOSED     SYSTEM  </vt:lpstr>
      <vt:lpstr>HARDWARE SPECIFICATIONS </vt:lpstr>
      <vt:lpstr>SOFTWARE SPECIFICATIONS </vt:lpstr>
      <vt:lpstr>MODULES</vt:lpstr>
      <vt:lpstr>SYSTEM FLOW DIAGRAM</vt:lpstr>
      <vt:lpstr>PowerPoint 演示文稿</vt:lpstr>
      <vt:lpstr>PowerPoint 演示文稿</vt:lpstr>
      <vt:lpstr>FUTURE SCOPE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ATTENDANCE </dc:title>
  <dc:creator>19MSS033_Rishikeshan NS</dc:creator>
  <cp:lastModifiedBy>Rishikeshan</cp:lastModifiedBy>
  <cp:revision>5</cp:revision>
  <dcterms:created xsi:type="dcterms:W3CDTF">2024-01-13T09:26:00Z</dcterms:created>
  <dcterms:modified xsi:type="dcterms:W3CDTF">2024-02-21T15:42:31Z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A8FB8C142C804272B0D1AD370299E611_12</vt:lpwstr>
  </property>
  <property fmtid="{D5CDD505-2E9C-101B-9397-08002B2CF9AE}" pid="3" name="KSOProductBuildVer">
    <vt:lpwstr>1033-12.2.0.13431</vt:lpwstr>
  </property>
</Properties>
</file>