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3798720" cy="1492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297440" y="1972440"/>
            <a:ext cx="379872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297440" y="3234240"/>
            <a:ext cx="379872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3798720" cy="1492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97440" y="1972440"/>
            <a:ext cx="185364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44320" y="1972440"/>
            <a:ext cx="185364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297440" y="3234240"/>
            <a:ext cx="185364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244320" y="3234240"/>
            <a:ext cx="185364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3798720" cy="1492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97440" y="1972440"/>
            <a:ext cx="122292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2581920" y="1972440"/>
            <a:ext cx="122292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3866400" y="1972440"/>
            <a:ext cx="122292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297440" y="3234240"/>
            <a:ext cx="122292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2581920" y="3234240"/>
            <a:ext cx="122292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3866400" y="3234240"/>
            <a:ext cx="122292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3798720" cy="1492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297440" y="1972440"/>
            <a:ext cx="3798720" cy="24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3798720" cy="1492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97440" y="1972440"/>
            <a:ext cx="379872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3798720" cy="1492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97440" y="1972440"/>
            <a:ext cx="185364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244320" y="1972440"/>
            <a:ext cx="185364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3798720" cy="1492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3798720" cy="6921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3798720" cy="1492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97440" y="1972440"/>
            <a:ext cx="185364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244320" y="1972440"/>
            <a:ext cx="185364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297440" y="3234240"/>
            <a:ext cx="185364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3798720" cy="1492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297440" y="1972440"/>
            <a:ext cx="3798720" cy="24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3798720" cy="1492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97440" y="1972440"/>
            <a:ext cx="185364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244320" y="1972440"/>
            <a:ext cx="185364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244320" y="3234240"/>
            <a:ext cx="185364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3798720" cy="1492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97440" y="1972440"/>
            <a:ext cx="185364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244320" y="1972440"/>
            <a:ext cx="185364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297440" y="3234240"/>
            <a:ext cx="379872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3798720" cy="1492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97440" y="1972440"/>
            <a:ext cx="379872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297440" y="3234240"/>
            <a:ext cx="379872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3798720" cy="1492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297440" y="1972440"/>
            <a:ext cx="185364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44320" y="1972440"/>
            <a:ext cx="185364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297440" y="3234240"/>
            <a:ext cx="185364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244320" y="3234240"/>
            <a:ext cx="185364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3798720" cy="1492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297440" y="1972440"/>
            <a:ext cx="122292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2581920" y="1972440"/>
            <a:ext cx="122292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3866400" y="1972440"/>
            <a:ext cx="122292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297440" y="3234240"/>
            <a:ext cx="122292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2581920" y="3234240"/>
            <a:ext cx="122292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3866400" y="3234240"/>
            <a:ext cx="122292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3798720" cy="1492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97440" y="1972440"/>
            <a:ext cx="379872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3798720" cy="1492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97440" y="1972440"/>
            <a:ext cx="185364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3244320" y="1972440"/>
            <a:ext cx="185364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3798720" cy="1492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3798720" cy="6921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3798720" cy="1492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97440" y="1972440"/>
            <a:ext cx="185364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244320" y="1972440"/>
            <a:ext cx="185364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297440" y="3234240"/>
            <a:ext cx="185364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3798720" cy="1492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97440" y="1972440"/>
            <a:ext cx="185364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244320" y="1972440"/>
            <a:ext cx="185364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244320" y="3234240"/>
            <a:ext cx="185364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3798720" cy="14929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97440" y="1972440"/>
            <a:ext cx="185364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244320" y="1972440"/>
            <a:ext cx="185364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97440" y="3234240"/>
            <a:ext cx="379872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0" y="1080"/>
            <a:ext cx="5153400" cy="5133960"/>
            <a:chOff x="0" y="1080"/>
            <a:chExt cx="5153400" cy="51339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9720" y="-8280"/>
              <a:ext cx="5133960" cy="5153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7200" y="1135080"/>
              <a:ext cx="3981960" cy="39967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6200000">
              <a:off x="5760" y="-2880"/>
              <a:ext cx="2291040" cy="22996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tIns="91440" bIns="91440"/>
          <a:p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E925B95-A6B1-4F2D-8C81-4907F19011EB}" type="slidenum">
              <a:rPr b="0" lang="en-IN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46" name="CustomShape 2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3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1297440" y="393840"/>
            <a:ext cx="3798720" cy="1492920"/>
          </a:xfrm>
          <a:prstGeom prst="rect">
            <a:avLst/>
          </a:prstGeom>
        </p:spPr>
        <p:txBody>
          <a:bodyPr tIns="91440" bIns="91440"/>
          <a:p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297440" y="1972440"/>
            <a:ext cx="3798720" cy="241560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6A27066-1D47-458C-860A-1105B49F9985}" type="slidenum">
              <a:rPr b="0" lang="en-IN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057840" y="1092960"/>
            <a:ext cx="5017320" cy="161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IN" sz="3000" spc="-1" strike="noStrike">
                <a:solidFill>
                  <a:srgbClr val="ffffff"/>
                </a:solidFill>
                <a:latin typeface="Merriweather"/>
                <a:ea typeface="Merriweather"/>
              </a:rPr>
              <a:t>EMAAR RECOMMENDATION ENGINE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391000" y="3708000"/>
            <a:ext cx="3316320" cy="881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Lato"/>
                <a:ea typeface="Lato"/>
              </a:rPr>
              <a:t>Presented by: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Lato"/>
                <a:ea typeface="Lato"/>
              </a:rPr>
              <a:t>Thirupathi Jadi</a:t>
            </a: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, </a:t>
            </a:r>
            <a:r>
              <a:rPr b="0" lang="en-IN" sz="900" spc="-1" strike="noStrike">
                <a:solidFill>
                  <a:srgbClr val="ffffff"/>
                </a:solidFill>
                <a:latin typeface="Lato"/>
                <a:ea typeface="Lato"/>
              </a:rPr>
              <a:t>MBA-IT, B.Tech</a:t>
            </a:r>
            <a:endParaRPr b="0" lang="en-IN" sz="9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Lato"/>
                <a:ea typeface="Lato"/>
              </a:rPr>
              <a:t>Lead Data Scientist, India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297440" y="393840"/>
            <a:ext cx="3798720" cy="691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Task 1: Create Database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773280" y="1474920"/>
            <a:ext cx="3798720" cy="2021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Lato"/>
                <a:ea typeface="Lato"/>
              </a:rPr>
              <a:t>Solution: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Lato"/>
              <a:buAutoNum type="arabicPeriod"/>
            </a:pPr>
            <a:r>
              <a:rPr b="0" lang="en-IN" sz="1400" spc="-1" strike="noStrike">
                <a:solidFill>
                  <a:srgbClr val="ffffff"/>
                </a:solidFill>
                <a:latin typeface="Lato"/>
                <a:ea typeface="Lato"/>
              </a:rPr>
              <a:t>Installed MySql database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en-IN" sz="1400" spc="-1" strike="noStrike">
                <a:solidFill>
                  <a:srgbClr val="ffffff"/>
                </a:solidFill>
                <a:latin typeface="Lato"/>
                <a:ea typeface="Lato"/>
              </a:rPr>
              <a:t>Created Emaar database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en-IN" sz="1400" spc="-1" strike="noStrike">
                <a:solidFill>
                  <a:srgbClr val="ffffff"/>
                </a:solidFill>
                <a:latin typeface="Lato"/>
                <a:ea typeface="Lato"/>
              </a:rPr>
              <a:t>Created Movies data table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en-IN" sz="1400" spc="-1" strike="noStrike">
                <a:solidFill>
                  <a:srgbClr val="ffffff"/>
                </a:solidFill>
                <a:latin typeface="Lato"/>
                <a:ea typeface="Lato"/>
              </a:rPr>
              <a:t>Created 3 columns: 1. CustomerID, 2.Ratings,  3. Date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en-IN" sz="1400" spc="-1" strike="noStrike">
                <a:solidFill>
                  <a:srgbClr val="ffffff"/>
                </a:solidFill>
                <a:latin typeface="Lato"/>
                <a:ea typeface="Lato"/>
              </a:rPr>
              <a:t>Stored the data into tables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Google Shape;142;p14" descr=""/>
          <p:cNvPicPr/>
          <p:nvPr/>
        </p:nvPicPr>
        <p:blipFill>
          <a:blip r:embed="rId1"/>
          <a:stretch/>
        </p:blipFill>
        <p:spPr>
          <a:xfrm>
            <a:off x="4028040" y="923400"/>
            <a:ext cx="4925880" cy="33588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4409640" y="4402440"/>
            <a:ext cx="431208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efefef"/>
                </a:solidFill>
                <a:latin typeface="Lato"/>
                <a:ea typeface="Lato"/>
              </a:rPr>
              <a:t>Figure1: MySql Database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297440" y="393840"/>
            <a:ext cx="7776360" cy="691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Task 2: Fetch data from database and perform analysis on top of the data and understand if there are any relationships between variables</a:t>
            </a:r>
            <a:br/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773280" y="1474920"/>
            <a:ext cx="3798720" cy="2021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Solution: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Lato"/>
              <a:buAutoNum type="arabicPeriod"/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EDA on train data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Distribution of Ratings in train data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Number of Ratings per month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Day of week VS Number of Ratings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409640" y="4402440"/>
            <a:ext cx="431208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efefef"/>
                </a:solidFill>
                <a:latin typeface="Lato"/>
                <a:ea typeface="Lato"/>
              </a:rPr>
              <a:t>Figure 2: EDA Analysis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96" name="Google Shape;151;p15" descr=""/>
          <p:cNvPicPr/>
          <p:nvPr/>
        </p:nvPicPr>
        <p:blipFill>
          <a:blip r:embed="rId1"/>
          <a:srcRect l="22630" t="31388" r="19469" b="19010"/>
          <a:stretch/>
        </p:blipFill>
        <p:spPr>
          <a:xfrm>
            <a:off x="4409640" y="1572120"/>
            <a:ext cx="4364640" cy="269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297440" y="393840"/>
            <a:ext cx="7776360" cy="691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Task 3: Machine learning model to recommend movies</a:t>
            </a:r>
            <a:br/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773280" y="1474920"/>
            <a:ext cx="3798720" cy="2021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Solution: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Lato"/>
              <a:buAutoNum type="arabicPeriod"/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XGBoost Machine learning model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Evaluation metric: RMSE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4409640" y="4402440"/>
            <a:ext cx="431208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efefef"/>
                </a:solidFill>
                <a:latin typeface="Lato"/>
                <a:ea typeface="Lato"/>
              </a:rPr>
              <a:t>Figure 3: XGBoost machine learning model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00" name="Google Shape;159;p16" descr=""/>
          <p:cNvPicPr/>
          <p:nvPr/>
        </p:nvPicPr>
        <p:blipFill>
          <a:blip r:embed="rId1"/>
          <a:srcRect l="27886" t="38873" r="19472" b="10590"/>
          <a:stretch/>
        </p:blipFill>
        <p:spPr>
          <a:xfrm>
            <a:off x="4140360" y="1040760"/>
            <a:ext cx="4581720" cy="316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297440" y="393840"/>
            <a:ext cx="7776360" cy="691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Task 3.1: Machine learning model to recommend movies</a:t>
            </a:r>
            <a:br/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73280" y="1474920"/>
            <a:ext cx="3798720" cy="2021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Solution: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Lato"/>
              <a:buAutoNum type="arabicPeriod"/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Turi Create Model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Recommendations based on: user_id, movie_id,score,rank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Font typeface="Lato"/>
              <a:buAutoNum type="arabicPeriod"/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Evaluation metric: RMSE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409640" y="4402440"/>
            <a:ext cx="431208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efefef"/>
                </a:solidFill>
                <a:latin typeface="Lato"/>
                <a:ea typeface="Lato"/>
              </a:rPr>
              <a:t>Figure 4: Turi Create model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04" name="Google Shape;167;p17" descr=""/>
          <p:cNvPicPr/>
          <p:nvPr/>
        </p:nvPicPr>
        <p:blipFill>
          <a:blip r:embed="rId1"/>
          <a:srcRect l="22976" t="30457" r="19120" b="20875"/>
          <a:stretch/>
        </p:blipFill>
        <p:spPr>
          <a:xfrm>
            <a:off x="4140360" y="980640"/>
            <a:ext cx="4581720" cy="321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297440" y="393840"/>
            <a:ext cx="7776360" cy="691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Task 4: Store up to 5 recommendations</a:t>
            </a:r>
            <a:br/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238480" y="4387320"/>
            <a:ext cx="431208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efefef"/>
                </a:solidFill>
                <a:latin typeface="Lato"/>
                <a:ea typeface="Lato"/>
              </a:rPr>
              <a:t>Figure 5: Results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07" name="Google Shape;174;p18" descr=""/>
          <p:cNvPicPr/>
          <p:nvPr/>
        </p:nvPicPr>
        <p:blipFill>
          <a:blip r:embed="rId1"/>
          <a:srcRect l="22976" t="30457" r="19120" b="20875"/>
          <a:stretch/>
        </p:blipFill>
        <p:spPr>
          <a:xfrm>
            <a:off x="1063080" y="980640"/>
            <a:ext cx="7658640" cy="321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297440" y="393840"/>
            <a:ext cx="7776360" cy="691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Montserrat"/>
                <a:ea typeface="Montserrat"/>
              </a:rPr>
              <a:t>Task 5: Technology Stock</a:t>
            </a:r>
            <a:br/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190520" y="1340280"/>
            <a:ext cx="5779440" cy="13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17160">
              <a:lnSpc>
                <a:spcPct val="100000"/>
              </a:lnSpc>
              <a:buClr>
                <a:srgbClr val="f3f3f3"/>
              </a:buClr>
              <a:buFont typeface="Lato"/>
              <a:buAutoNum type="arabicPeriod"/>
            </a:pPr>
            <a:r>
              <a:rPr b="0" lang="en-IN" sz="1400" spc="-1" strike="noStrike">
                <a:solidFill>
                  <a:srgbClr val="f3f3f3"/>
                </a:solidFill>
                <a:latin typeface="Lato"/>
                <a:ea typeface="Lato"/>
              </a:rPr>
              <a:t>Programming language: Python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f3f3f3"/>
              </a:buClr>
              <a:buFont typeface="Lato"/>
              <a:buAutoNum type="arabicPeriod"/>
            </a:pPr>
            <a:r>
              <a:rPr b="0" lang="en-IN" sz="1400" spc="-1" strike="noStrike">
                <a:solidFill>
                  <a:srgbClr val="f3f3f3"/>
                </a:solidFill>
                <a:latin typeface="Lato"/>
                <a:ea typeface="Lato"/>
              </a:rPr>
              <a:t>Machine learning algorithms: XGBoost, Turi Create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f3f3f3"/>
              </a:buClr>
              <a:buFont typeface="Lato"/>
              <a:buAutoNum type="arabicPeriod"/>
            </a:pPr>
            <a:r>
              <a:rPr b="0" lang="en-IN" sz="1400" spc="-1" strike="noStrike">
                <a:solidFill>
                  <a:srgbClr val="f3f3f3"/>
                </a:solidFill>
                <a:latin typeface="Lato"/>
                <a:ea typeface="Lato"/>
              </a:rPr>
              <a:t>Evaluation metric: RMSE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f3f3f3"/>
              </a:buClr>
              <a:buFont typeface="Lato"/>
              <a:buAutoNum type="arabicPeriod"/>
            </a:pPr>
            <a:r>
              <a:rPr b="0" lang="en-IN" sz="1400" spc="-1" strike="noStrike">
                <a:solidFill>
                  <a:srgbClr val="f3f3f3"/>
                </a:solidFill>
                <a:latin typeface="Lato"/>
                <a:ea typeface="Lato"/>
              </a:rPr>
              <a:t>Database: MySql database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f3f3f3"/>
              </a:buClr>
              <a:buFont typeface="Lato"/>
              <a:buAutoNum type="arabicPeriod"/>
            </a:pPr>
            <a:r>
              <a:rPr b="0" lang="en-IN" sz="1400" spc="-1" strike="noStrike">
                <a:solidFill>
                  <a:srgbClr val="f3f3f3"/>
                </a:solidFill>
                <a:latin typeface="Lato"/>
                <a:ea typeface="Lato"/>
              </a:rPr>
              <a:t>Visualization: Matplotlib, Seaborn, Pandas, Numpy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2884680" y="1927800"/>
            <a:ext cx="3798720" cy="2415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r>
              <a:rPr b="0" lang="en-IN" sz="2400" spc="-1" strike="noStrike" u="sng">
                <a:solidFill>
                  <a:srgbClr val="ffffff"/>
                </a:solidFill>
                <a:uFillTx/>
                <a:latin typeface="Lato"/>
                <a:ea typeface="Lato"/>
              </a:rPr>
              <a:t>Thank You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Lato"/>
                <a:ea typeface="Lato"/>
              </a:rPr>
              <a:t>Thirupathi Jadi</a:t>
            </a: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, </a:t>
            </a:r>
            <a:r>
              <a:rPr b="0" lang="en-IN" sz="900" spc="-1" strike="noStrike">
                <a:solidFill>
                  <a:srgbClr val="ffffff"/>
                </a:solidFill>
                <a:latin typeface="Lato"/>
                <a:ea typeface="Lato"/>
              </a:rPr>
              <a:t>MBA-IT, B.Tech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Lato"/>
                <a:ea typeface="Lato"/>
              </a:rPr>
              <a:t>Lead Data Scientist, India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2020-09-07T18:40:24Z</dcterms:modified>
  <cp:revision>1</cp:revision>
  <dc:subject/>
  <dc:title/>
</cp:coreProperties>
</file>