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8" r:id="rId4"/>
    <p:sldId id="270" r:id="rId5"/>
    <p:sldId id="271" r:id="rId6"/>
    <p:sldId id="272" r:id="rId7"/>
    <p:sldId id="273" r:id="rId8"/>
    <p:sldId id="258" r:id="rId9"/>
    <p:sldId id="262" r:id="rId10"/>
    <p:sldId id="263" r:id="rId11"/>
    <p:sldId id="264" r:id="rId12"/>
    <p:sldId id="277" r:id="rId13"/>
    <p:sldId id="278" r:id="rId14"/>
    <p:sldId id="259" r:id="rId15"/>
    <p:sldId id="260" r:id="rId16"/>
    <p:sldId id="267" r:id="rId17"/>
    <p:sldId id="261" r:id="rId18"/>
    <p:sldId id="265" r:id="rId19"/>
    <p:sldId id="269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9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9"/>
    <p:restoredTop sz="94719" autoAdjust="0"/>
  </p:normalViewPr>
  <p:slideViewPr>
    <p:cSldViewPr snapToGrid="0" snapToObjects="1" showGuides="1">
      <p:cViewPr varScale="1">
        <p:scale>
          <a:sx n="152" d="100"/>
          <a:sy n="152" d="100"/>
        </p:scale>
        <p:origin x="2504" y="168"/>
      </p:cViewPr>
      <p:guideLst>
        <p:guide orient="horz" pos="2124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1660-DD44-FD4E-AC5D-7A43B184272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03C73-E3B0-9C40-8763-79DD9CE2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2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F99CB-945E-ED4C-A552-AE2CA97AE922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DDF59-2456-FF4F-816D-41B1D43D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1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5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90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5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2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75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6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5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ctr">
              <a:defRPr sz="36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198" y="3534398"/>
            <a:ext cx="6400800" cy="1752600"/>
          </a:xfrm>
        </p:spPr>
        <p:txBody>
          <a:bodyPr/>
          <a:lstStyle>
            <a:lvl1pPr marL="0" indent="0" algn="ctr">
              <a:buNone/>
              <a:defRPr b="1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16" descr="1-lineWordmark_GoldOnCard_NoBG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7700" y="6457796"/>
            <a:ext cx="1822126" cy="154821"/>
          </a:xfrm>
          <a:prstGeom prst="rect">
            <a:avLst/>
          </a:prstGeom>
        </p:spPr>
      </p:pic>
      <p:pic>
        <p:nvPicPr>
          <p:cNvPr id="18" name="Picture 17" descr="Formal_Marshall_GoldOnCard_NoBG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0229" y="6138496"/>
            <a:ext cx="1841968" cy="4337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190A9B-4B27-A44E-AE70-C5F6ACDC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B30E0C8-02A3-2A40-B230-6267DA97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FFF18DD-30FC-AE4A-B2EA-5EE92F15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 sz="2800"/>
            </a:lvl1pPr>
            <a:lvl2pPr marL="45720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 sz="2400"/>
            </a:lvl2pPr>
            <a:lvl3pPr marL="73152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90000"/>
              <a:buFont typeface="Arial" pitchFamily="34" charset="0"/>
              <a:buChar char="•"/>
              <a:tabLst/>
              <a:defRPr sz="2000"/>
            </a:lvl3pPr>
            <a:lvl4pPr marL="100584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Tx/>
              <a:buFont typeface="Arial" pitchFamily="34" charset="0"/>
              <a:buChar char="•"/>
              <a:tabLst/>
              <a:defRPr sz="1800"/>
            </a:lvl4pPr>
            <a:lvl5pPr marL="1188720" marR="0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 charset="0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73152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00584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188720" marR="0" lvl="4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385186A-9BB9-0647-8984-330D07D9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 sz="2400"/>
            </a:lvl1pPr>
            <a:lvl2pPr marL="45720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 sz="2000"/>
            </a:lvl2pPr>
            <a:lvl3pPr marL="73152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90000"/>
              <a:buFont typeface="Arial" pitchFamily="34" charset="0"/>
              <a:buChar char="•"/>
              <a:tabLst/>
              <a:defRPr sz="1800"/>
            </a:lvl3pPr>
            <a:lvl4pPr marL="100584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Tx/>
              <a:buFont typeface="Arial" pitchFamily="34" charset="0"/>
              <a:buChar char="•"/>
              <a:tabLst/>
              <a:defRPr sz="1600"/>
            </a:lvl4pPr>
            <a:lvl5pPr marL="1188720" marR="0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 charset="0"/>
              <a:buChar char="•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73152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00584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188720" marR="0" lvl="4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5EB618D-00C8-F840-AC2F-BD76608E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A32B80A-4B9D-4545-8046-95E4EA34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BF7861-55AE-5A4A-9EA7-AD9F8D26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D86E454-50AA-5744-AC42-E41B2650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BC4098A-AB12-ED4C-AB3A-67756CF2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BUAD 425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hyperlink" Target="https://www.mysql.com/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ronline.com/what-is/what-is-a-database-4917209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searchdatamanagement.techtarget.com/definition/relational-databa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0" dirty="0"/>
              <a:t>Instructor: Yu Chen</a:t>
            </a:r>
          </a:p>
          <a:p>
            <a:r>
              <a:rPr lang="en-US" i="0" dirty="0"/>
              <a:t>TA: Shubham </a:t>
            </a:r>
            <a:r>
              <a:rPr lang="en-US" i="0" dirty="0" err="1"/>
              <a:t>Rishishwar</a:t>
            </a:r>
            <a:endParaRPr lang="en-US" i="0" dirty="0"/>
          </a:p>
          <a:p>
            <a:r>
              <a:rPr lang="en-US" i="0" dirty="0"/>
              <a:t>Fall 2020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DSO 552</a:t>
            </a:r>
            <a:br>
              <a:rPr lang="en-US" dirty="0"/>
            </a:br>
            <a:r>
              <a:rPr lang="en-US" dirty="0"/>
              <a:t>SQL Databases for Business Analysts</a:t>
            </a:r>
          </a:p>
        </p:txBody>
      </p:sp>
    </p:spTree>
    <p:extLst>
      <p:ext uri="{BB962C8B-B14F-4D97-AF65-F5344CB8AC3E}">
        <p14:creationId xmlns:p14="http://schemas.microsoft.com/office/powerpoint/2010/main" val="314639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3C4B-7E74-7D40-9F3E-BF3E67E1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59B4-CBAF-FC48-90F1-18CC0A3F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Main structure in a database</a:t>
            </a:r>
          </a:p>
          <a:p>
            <a:pPr lvl="1"/>
            <a:r>
              <a:rPr lang="en-US" dirty="0"/>
              <a:t>Has at least </a:t>
            </a:r>
            <a:r>
              <a:rPr lang="en-US" b="1" dirty="0"/>
              <a:t>1 field: Primary Key</a:t>
            </a:r>
          </a:p>
          <a:p>
            <a:pPr lvl="1"/>
            <a:r>
              <a:rPr lang="en-US" dirty="0"/>
              <a:t> Represents:</a:t>
            </a:r>
          </a:p>
          <a:p>
            <a:pPr lvl="2"/>
            <a:r>
              <a:rPr lang="en-US" dirty="0"/>
              <a:t>Object: Customers</a:t>
            </a:r>
          </a:p>
          <a:p>
            <a:pPr lvl="2"/>
            <a:r>
              <a:rPr lang="en-US" dirty="0"/>
              <a:t>Event: Orders or Patient Visits</a:t>
            </a:r>
          </a:p>
          <a:p>
            <a:r>
              <a:rPr lang="en-US" b="1" dirty="0"/>
              <a:t>Fields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Columns (Vertical) that represent characteristics of the object or event</a:t>
            </a:r>
          </a:p>
          <a:p>
            <a:r>
              <a:rPr lang="en-US" b="1" dirty="0"/>
              <a:t>Records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Rows (Horizontal) that represent a unique instance of a 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21337-0C55-9A4B-AB51-4417D03E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96FAA-4467-A64A-A8A4-EF4AAB72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2" descr="Fig-01-01">
            <a:extLst>
              <a:ext uri="{FF2B5EF4-FFF2-40B4-BE49-F238E27FC236}">
                <a16:creationId xmlns:a16="http://schemas.microsoft.com/office/drawing/2014/main" id="{572B3FDE-9251-B34E-8560-C4E02DC98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634" y="5181600"/>
            <a:ext cx="7114366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Fig-01-02">
            <a:extLst>
              <a:ext uri="{FF2B5EF4-FFF2-40B4-BE49-F238E27FC236}">
                <a16:creationId xmlns:a16="http://schemas.microsoft.com/office/drawing/2014/main" id="{AB74A2DB-0B30-E144-A1E2-5B794C38A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182" y="1524001"/>
            <a:ext cx="460381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9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8424-E4A9-1E43-A3A3-ABC88DB9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Relational Databases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EA1A-2BFF-1640-8D8B-CCF013E3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Keys:</a:t>
            </a:r>
            <a:endParaRPr lang="en-US" dirty="0"/>
          </a:p>
          <a:p>
            <a:pPr lvl="1"/>
            <a:r>
              <a:rPr lang="en-US" dirty="0"/>
              <a:t>Special fields within a table</a:t>
            </a:r>
          </a:p>
          <a:p>
            <a:pPr lvl="1"/>
            <a:r>
              <a:rPr lang="en-US" b="1" dirty="0"/>
              <a:t>Primary Keys (PK): </a:t>
            </a:r>
            <a:r>
              <a:rPr lang="en-US" dirty="0"/>
              <a:t>Unique identifier for a record in the table e.g. USC ID, Social Security Number, etc. </a:t>
            </a:r>
          </a:p>
          <a:p>
            <a:pPr lvl="1"/>
            <a:r>
              <a:rPr lang="en-US" b="1" dirty="0"/>
              <a:t>Foreign Keys (FK)</a:t>
            </a:r>
            <a:r>
              <a:rPr lang="en-US" dirty="0"/>
              <a:t>: Helps establish relationships between tables; it is usually a primary key in a different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31CC4-5FCA-9548-BFD5-91143C38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BE638-F667-DD4C-80A9-A91F889E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2" descr="Fig-01-03">
            <a:extLst>
              <a:ext uri="{FF2B5EF4-FFF2-40B4-BE49-F238E27FC236}">
                <a16:creationId xmlns:a16="http://schemas.microsoft.com/office/drawing/2014/main" id="{4E9EDE67-A3AF-304D-855A-0C781EE9C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77" y="3739469"/>
            <a:ext cx="8235950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73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7E66-755F-764D-9828-828F1F8FC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Primary Keys and Foreign Keys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F8599-FC2C-D34D-8BA9-DC968199D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6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21E1-9284-C142-858C-CA04C8DC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PK of the Country table?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D4D475-9421-BA4E-A10B-B3DF1FCBE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2668" y="1836442"/>
            <a:ext cx="6437332" cy="257317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97D69-FB86-6B47-BF47-7204078E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AF5452-CE8A-5044-BD43-0A0A11EC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256A6-915C-5442-A5D4-14DD36158F56}"/>
              </a:ext>
            </a:extLst>
          </p:cNvPr>
          <p:cNvSpPr txBox="1">
            <a:spLocks/>
          </p:cNvSpPr>
          <p:nvPr/>
        </p:nvSpPr>
        <p:spPr>
          <a:xfrm>
            <a:off x="3477126" y="5159828"/>
            <a:ext cx="2740794" cy="1307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Answer: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err="1"/>
              <a:t>Country.countryid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98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21E1-9284-C142-858C-CA04C8DC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PK of the State table?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D4D475-9421-BA4E-A10B-B3DF1FCBE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2668" y="1836442"/>
            <a:ext cx="6437332" cy="257317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97D69-FB86-6B47-BF47-7204078E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AF5452-CE8A-5044-BD43-0A0A11EC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E4563D-6147-564A-868B-AFFD34B320B6}"/>
              </a:ext>
            </a:extLst>
          </p:cNvPr>
          <p:cNvSpPr txBox="1">
            <a:spLocks/>
          </p:cNvSpPr>
          <p:nvPr/>
        </p:nvSpPr>
        <p:spPr>
          <a:xfrm>
            <a:off x="3477126" y="5159828"/>
            <a:ext cx="2189748" cy="1307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Answer: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err="1"/>
              <a:t>state.stateid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275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21E1-9284-C142-858C-CA04C8DC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the FK that could be used to join both tables?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30EB-F797-F74F-9643-FF168365A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77126" y="5159828"/>
            <a:ext cx="2189748" cy="130759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Answer: </a:t>
            </a:r>
          </a:p>
          <a:p>
            <a:pPr marL="0" indent="0">
              <a:buNone/>
            </a:pPr>
            <a:r>
              <a:rPr lang="en-US" b="1" dirty="0" err="1"/>
              <a:t>state.countryid</a:t>
            </a:r>
            <a:endParaRPr lang="en-US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D4D475-9421-BA4E-A10B-B3DF1FCBE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2668" y="1836442"/>
            <a:ext cx="6437332" cy="257317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97D69-FB86-6B47-BF47-7204078E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AF5452-CE8A-5044-BD43-0A0A11EC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9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820F-722C-BA47-9CF3-5EB76E0E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Relational Databases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5930-1569-AF4C-ABF9-AA66908EC0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Views: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u="sng" dirty="0"/>
              <a:t>virtual</a:t>
            </a:r>
            <a:r>
              <a:rPr lang="en-US" dirty="0"/>
              <a:t> table composed of columns from one or more tables in the database. </a:t>
            </a:r>
          </a:p>
          <a:p>
            <a:pPr lvl="1"/>
            <a:r>
              <a:rPr lang="en-US" dirty="0"/>
              <a:t>It does not store data on its own, but it draws data from the original tables in the database</a:t>
            </a:r>
          </a:p>
          <a:p>
            <a:pPr lvl="1"/>
            <a:r>
              <a:rPr lang="en-US" dirty="0"/>
              <a:t>It provides flexibility for working with data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17791-7F0F-D44A-A21F-9031B30B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852C6D-C482-1B48-9F4F-7B0BBCF9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pic>
        <p:nvPicPr>
          <p:cNvPr id="7" name="Picture 2" descr="Fig-01-04">
            <a:extLst>
              <a:ext uri="{FF2B5EF4-FFF2-40B4-BE49-F238E27FC236}">
                <a16:creationId xmlns:a16="http://schemas.microsoft.com/office/drawing/2014/main" id="{11A5EFBB-D5F0-4E46-9FA4-36F936648DB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26771"/>
            <a:ext cx="4038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883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EE55-3166-1346-A04E-B4BB89E8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DBMS and RDBMS?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381F-910A-1445-8D47-3A807CE4A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DBMS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Database Management System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RDBMS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Relational Database Management System</a:t>
            </a:r>
          </a:p>
          <a:p>
            <a:pPr lvl="1"/>
            <a:r>
              <a:rPr lang="en-US" dirty="0"/>
              <a:t>A software application program you use to create, maintain, and manipulate a relational database</a:t>
            </a:r>
          </a:p>
          <a:p>
            <a:pPr lvl="1"/>
            <a:r>
              <a:rPr lang="en-US" dirty="0"/>
              <a:t>Models a real-world </a:t>
            </a:r>
            <a:r>
              <a:rPr lang="en-US" i="1" u="sng" dirty="0"/>
              <a:t>enterprise</a:t>
            </a:r>
          </a:p>
          <a:p>
            <a:pPr lvl="2"/>
            <a:r>
              <a:rPr lang="en-US" i="1" dirty="0"/>
              <a:t>Entities </a:t>
            </a:r>
            <a:r>
              <a:rPr lang="en-US" dirty="0"/>
              <a:t>(e.g., Students, Courses)</a:t>
            </a:r>
          </a:p>
          <a:p>
            <a:pPr lvl="2"/>
            <a:r>
              <a:rPr lang="en-US" i="1" dirty="0"/>
              <a:t>Relationships </a:t>
            </a:r>
            <a:r>
              <a:rPr lang="en-US" dirty="0"/>
              <a:t>(e.g.,</a:t>
            </a:r>
            <a:r>
              <a:rPr lang="en-US" i="1" dirty="0"/>
              <a:t> </a:t>
            </a:r>
            <a:r>
              <a:rPr lang="en-US" dirty="0"/>
              <a:t>Alice is enrolled in 145)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9A32EA-D424-EA47-A9B3-4A2BD4F608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62500" y="2000250"/>
            <a:ext cx="3810000" cy="4064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BE5F4-A8D6-C84F-BBAA-4C070584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71278F-C218-1642-86B2-3CA50183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2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374A-F810-4B42-87B4-B0812B95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83" y="470674"/>
            <a:ext cx="8229600" cy="990600"/>
          </a:xfrm>
        </p:spPr>
        <p:txBody>
          <a:bodyPr/>
          <a:lstStyle/>
          <a:p>
            <a:r>
              <a:rPr lang="en-US" dirty="0"/>
              <a:t>In this class, we will use both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5FC5A-82F1-774E-96B7-7E9060BE8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PostgreSQL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C902E3-8E28-7D48-B055-780E83B6A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48569" y="3531394"/>
            <a:ext cx="2349500" cy="17653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097E3-5CBC-204B-9298-B5AF8EA7E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hlinkClick r:id="rId5"/>
              </a:rPr>
              <a:t>MySQL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D00D646-4888-B04A-B6B9-E082D0F327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4754563" y="3308102"/>
            <a:ext cx="3932237" cy="221188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20ECD-D310-C544-910C-4C3FCD43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18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4DFC28F-90B2-F444-B6E0-8A32E2D0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16CDAF-39C6-5244-A6B6-299B6EF1ED61}"/>
              </a:ext>
            </a:extLst>
          </p:cNvPr>
          <p:cNvSpPr txBox="1">
            <a:spLocks/>
          </p:cNvSpPr>
          <p:nvPr/>
        </p:nvSpPr>
        <p:spPr>
          <a:xfrm rot="20546735">
            <a:off x="2758280" y="2557417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spc="-100" baseline="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All RDBMS uses SQL!</a:t>
            </a:r>
          </a:p>
        </p:txBody>
      </p:sp>
    </p:spTree>
    <p:extLst>
      <p:ext uri="{BB962C8B-B14F-4D97-AF65-F5344CB8AC3E}">
        <p14:creationId xmlns:p14="http://schemas.microsoft.com/office/powerpoint/2010/main" val="2599292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6CC2-5923-854A-9E01-43990E77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93992A-EB7D-A546-8089-46D948E86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37306"/>
            <a:ext cx="8229600" cy="32025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EA7C-37A5-0E45-B1A4-DFB8A1A0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CBBAA-60F1-5849-AD79-7EE33A5D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6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879A-EBCA-B545-8226-942BD0F7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246F-E314-2147-BA99-79BB40F2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 </a:t>
            </a:r>
            <a:r>
              <a:rPr lang="en-US" dirty="0">
                <a:hlinkClick r:id="rId3"/>
              </a:rPr>
              <a:t>database</a:t>
            </a:r>
            <a:r>
              <a:rPr lang="en-US" dirty="0"/>
              <a:t> is a collection of information that is organized so that a business can access, manage, and update it.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most common type of database is a </a:t>
            </a:r>
            <a:r>
              <a:rPr lang="en-US" b="1" dirty="0"/>
              <a:t>relational one</a:t>
            </a:r>
            <a:r>
              <a:rPr lang="en-US" dirty="0"/>
              <a:t>; this is a database that is structured to recognize relations among data items as a set of formally-described </a:t>
            </a:r>
            <a:r>
              <a:rPr lang="en-US"/>
              <a:t>tables.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FB20-6DF7-ED4A-AEAD-440AB9D0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DD72A-E487-2E46-88E9-D836E1C4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63BE3-5ACC-DF45-ABDE-BD905CB8D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942" y="4432842"/>
            <a:ext cx="3990521" cy="160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4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82D8-52B3-FC46-82A4-EC35082E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9C74-DCC7-5748-955C-3BFFC608A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lvl="1"/>
            <a:r>
              <a:rPr lang="en-US" dirty="0"/>
              <a:t>SELECT, FROM, AS</a:t>
            </a:r>
          </a:p>
          <a:p>
            <a:pPr lvl="1"/>
            <a:r>
              <a:rPr lang="en-US" dirty="0"/>
              <a:t>WHERE, BETWEEN, IN, NOT</a:t>
            </a:r>
          </a:p>
          <a:p>
            <a:pPr lvl="1"/>
            <a:r>
              <a:rPr lang="en-US" dirty="0"/>
              <a:t>ORDER BY</a:t>
            </a:r>
          </a:p>
          <a:p>
            <a:pPr lvl="1"/>
            <a:r>
              <a:rPr lang="en-US" dirty="0"/>
              <a:t>LIMIT</a:t>
            </a:r>
          </a:p>
          <a:p>
            <a:r>
              <a:rPr lang="en-US" dirty="0"/>
              <a:t>Primary keys / foreign keys</a:t>
            </a:r>
          </a:p>
          <a:p>
            <a:r>
              <a:rPr lang="en-US" dirty="0"/>
              <a:t>DDL / DML</a:t>
            </a:r>
          </a:p>
          <a:p>
            <a:r>
              <a:rPr lang="en-US" dirty="0"/>
              <a:t>Entities and Entity Relationship Diagrams (ERDs)</a:t>
            </a:r>
          </a:p>
          <a:p>
            <a:r>
              <a:rPr lang="en-US" dirty="0"/>
              <a:t>Tables vs. Views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AFF2-8D91-FF45-99E3-C1761CF6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6E74C-5D3C-554B-86F6-3132B154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2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013C-9348-484A-938D-A70A19DC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6F39-D1C4-E947-8F9D-87569E6D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standard language for querying and manipulating data</a:t>
            </a:r>
          </a:p>
          <a:p>
            <a:endParaRPr lang="en-US" dirty="0"/>
          </a:p>
          <a:p>
            <a:r>
              <a:rPr lang="en-US" b="1" u="sng" dirty="0"/>
              <a:t>SQL</a:t>
            </a:r>
            <a:r>
              <a:rPr lang="en-US" dirty="0"/>
              <a:t> stands for </a:t>
            </a:r>
            <a:r>
              <a:rPr lang="en-US" b="1" u="sng" dirty="0"/>
              <a:t>S</a:t>
            </a:r>
            <a:r>
              <a:rPr lang="en-US" dirty="0"/>
              <a:t>tructured </a:t>
            </a:r>
            <a:r>
              <a:rPr lang="en-US" b="1" u="sng" dirty="0"/>
              <a:t>Q</a:t>
            </a:r>
            <a:r>
              <a:rPr lang="en-US" dirty="0"/>
              <a:t>uery </a:t>
            </a:r>
            <a:r>
              <a:rPr lang="en-US" b="1" u="sng" dirty="0"/>
              <a:t>L</a:t>
            </a:r>
            <a:r>
              <a:rPr lang="en-US" dirty="0"/>
              <a:t>anguage</a:t>
            </a:r>
          </a:p>
          <a:p>
            <a:endParaRPr lang="en-US" dirty="0"/>
          </a:p>
          <a:p>
            <a:r>
              <a:rPr lang="en-US" b="1" dirty="0"/>
              <a:t>Data Definition Language (DDL)</a:t>
            </a:r>
          </a:p>
          <a:p>
            <a:pPr lvl="1"/>
            <a:r>
              <a:rPr lang="en-US" dirty="0"/>
              <a:t>Define relational </a:t>
            </a:r>
            <a:r>
              <a:rPr lang="en-US" i="1" dirty="0"/>
              <a:t>schema</a:t>
            </a:r>
            <a:endParaRPr lang="en-US" dirty="0"/>
          </a:p>
          <a:p>
            <a:pPr lvl="1"/>
            <a:r>
              <a:rPr lang="en-US" dirty="0"/>
              <a:t>Create/alter/delete tables and their attributes</a:t>
            </a:r>
          </a:p>
          <a:p>
            <a:endParaRPr lang="en-US" dirty="0"/>
          </a:p>
          <a:p>
            <a:r>
              <a:rPr lang="en-US" b="1" dirty="0"/>
              <a:t>Data Manipulation Language (DML)</a:t>
            </a:r>
          </a:p>
          <a:p>
            <a:pPr lvl="1"/>
            <a:r>
              <a:rPr lang="en-US" dirty="0"/>
              <a:t>Insert/delete/modify tuples in tables</a:t>
            </a:r>
          </a:p>
          <a:p>
            <a:pPr lvl="1"/>
            <a:r>
              <a:rPr lang="en-US" dirty="0"/>
              <a:t>Query one or more tables – </a:t>
            </a:r>
            <a:r>
              <a:rPr lang="en-US" dirty="0">
                <a:solidFill>
                  <a:srgbClr val="FF0000"/>
                </a:solidFill>
              </a:rPr>
              <a:t>discussed next!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D8842-0379-174F-8102-3F935BA8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B1EBD-1509-7146-BE1B-70BE7213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043D-9935-2448-8F31-088C283E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 with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AC91-DFF8-054E-8E5C-533A0CC1C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pgAdmin</a:t>
            </a:r>
            <a:r>
              <a:rPr lang="en-US" dirty="0"/>
              <a:t> 4.</a:t>
            </a:r>
          </a:p>
          <a:p>
            <a:r>
              <a:rPr lang="en-US" dirty="0"/>
              <a:t>Connect to the </a:t>
            </a:r>
            <a:r>
              <a:rPr lang="en-US" b="1" dirty="0"/>
              <a:t>class database server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Host: </a:t>
            </a:r>
            <a:r>
              <a:rPr lang="en-US" b="1" dirty="0" err="1"/>
              <a:t>database.ychennay.com</a:t>
            </a:r>
            <a:endParaRPr lang="en-US" b="1" dirty="0"/>
          </a:p>
          <a:p>
            <a:pPr lvl="1"/>
            <a:r>
              <a:rPr lang="en-US" dirty="0"/>
              <a:t>User: </a:t>
            </a:r>
            <a:r>
              <a:rPr lang="en-US" b="1" dirty="0" err="1"/>
              <a:t>dso</a:t>
            </a:r>
            <a:r>
              <a:rPr lang="en-US" b="1" dirty="0"/>
              <a:t>-student-</a:t>
            </a:r>
            <a:r>
              <a:rPr lang="en-US" b="1" dirty="0" err="1"/>
              <a:t>ro</a:t>
            </a:r>
            <a:endParaRPr lang="en-US" b="1" dirty="0"/>
          </a:p>
          <a:p>
            <a:pPr lvl="1"/>
            <a:r>
              <a:rPr lang="en-US" dirty="0"/>
              <a:t>Database</a:t>
            </a:r>
            <a:r>
              <a:rPr lang="en-US" b="1" dirty="0"/>
              <a:t>: </a:t>
            </a:r>
            <a:r>
              <a:rPr lang="en-US" b="1" dirty="0" err="1"/>
              <a:t>parch_and_posey_example</a:t>
            </a:r>
            <a:endParaRPr lang="en-US" b="1" dirty="0"/>
          </a:p>
          <a:p>
            <a:pPr lvl="1"/>
            <a:r>
              <a:rPr lang="en-US" dirty="0"/>
              <a:t>PW: (see Slack Channel)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9339-9BB2-2E44-B0F2-6A825D62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6BB0D-0FEF-D248-9F56-30C7D6CC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3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82AF-3DBC-E24B-9BF4-5CB5A800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Parch &amp; Posey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FCB58-87F3-1840-BCC5-8066B08C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Parch &amp; Posey is a fabricated non-real company that sells paper.</a:t>
            </a:r>
          </a:p>
          <a:p>
            <a:r>
              <a:rPr lang="en-US" dirty="0"/>
              <a:t>There are 50 sales reps spread across the United States in 4 regions.</a:t>
            </a:r>
          </a:p>
          <a:p>
            <a:r>
              <a:rPr lang="en-US" dirty="0"/>
              <a:t>There are 3 types of paper. Regular, Poster and Glossy. </a:t>
            </a:r>
          </a:p>
          <a:p>
            <a:r>
              <a:rPr lang="en-US" dirty="0"/>
              <a:t>The clients are primarily large Fortune's 100 companies whom are attracted by Google, Facebook and Twitter. </a:t>
            </a:r>
          </a:p>
          <a:p>
            <a:r>
              <a:rPr lang="en-US" dirty="0"/>
              <a:t>Questions answered using Parch &amp; Posey data are meant to simulate real word problems. Using SQL, we will help Parch &amp; Posey answer tricky questions like:</a:t>
            </a:r>
          </a:p>
          <a:p>
            <a:pPr lvl="1"/>
            <a:r>
              <a:rPr lang="en-US" i="1" dirty="0"/>
              <a:t>Which of their product lines is worst performing? </a:t>
            </a:r>
          </a:p>
          <a:p>
            <a:pPr lvl="1"/>
            <a:r>
              <a:rPr lang="en-US" i="1" dirty="0"/>
              <a:t>Which of their market channels they should make a great investment in. </a:t>
            </a:r>
          </a:p>
          <a:p>
            <a:r>
              <a:rPr lang="en-US" dirty="0"/>
              <a:t>In the Parch &amp; Posey database there are five tables (essentially 5 spreadsheets):</a:t>
            </a:r>
          </a:p>
          <a:p>
            <a:r>
              <a:rPr lang="en-US" b="1" dirty="0" err="1"/>
              <a:t>web_events</a:t>
            </a:r>
            <a:r>
              <a:rPr lang="en-US" b="1" dirty="0"/>
              <a:t>, accounts,  orders, </a:t>
            </a:r>
            <a:r>
              <a:rPr lang="en-US" b="1" dirty="0" err="1"/>
              <a:t>sales_reps</a:t>
            </a:r>
            <a:r>
              <a:rPr lang="en-US" b="1" dirty="0"/>
              <a:t>, region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5027-DCD2-CE41-A895-0385F48C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F16EE-5A6C-CE46-B9FF-C51EF294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6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FA05-811A-7647-9018-F54A037C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Parch and Posey ERD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143E4C-0F4E-D94D-B916-9AC0928A4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457" y="1655975"/>
            <a:ext cx="7750629" cy="473862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ECD72-BA86-3941-A165-19CCD027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28BCC-FE3B-C941-A5EE-B33E40F4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3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84DF-F8C0-6B41-ACAB-7CB37341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169C-34E8-A34E-82B3-34B4BA73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SELECT statement is used to query the database and retrieve selected data that match the criteria that you specify</a:t>
            </a:r>
          </a:p>
          <a:p>
            <a:endParaRPr lang="en-US" dirty="0"/>
          </a:p>
          <a:p>
            <a:r>
              <a:rPr lang="en-US" dirty="0"/>
              <a:t>The SELECT statement has five main clauses to choose from, although, FROM is the only required clause. Each of the clauses have a vast selection of options, parameters, etc. The clauses will be listed below, but each of them will be covered in more detail later in the tutorial.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D806-8E4C-3F48-9BA5-46435674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88107-7E2D-3140-BBBD-E3142E5C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461D2-70B2-1546-A183-514506257641}"/>
              </a:ext>
            </a:extLst>
          </p:cNvPr>
          <p:cNvSpPr txBox="1"/>
          <p:nvPr/>
        </p:nvSpPr>
        <p:spPr>
          <a:xfrm>
            <a:off x="566057" y="4343400"/>
            <a:ext cx="8414658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SELECT</a:t>
            </a:r>
            <a:r>
              <a:rPr lang="en-US" sz="2400" dirty="0"/>
              <a:t> [ALL | DISTINCT] </a:t>
            </a:r>
            <a:r>
              <a:rPr lang="en-US" sz="2400" i="1" dirty="0"/>
              <a:t>column1</a:t>
            </a:r>
            <a:r>
              <a:rPr lang="en-US" sz="2400" dirty="0"/>
              <a:t>[,</a:t>
            </a:r>
            <a:r>
              <a:rPr lang="en-US" sz="2400" i="1" dirty="0"/>
              <a:t>column2</a:t>
            </a:r>
            <a:r>
              <a:rPr lang="en-US" sz="2400" dirty="0"/>
              <a:t>] 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rgbClr val="C00000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i="1" dirty="0"/>
              <a:t>table1</a:t>
            </a:r>
            <a:r>
              <a:rPr lang="en-US" sz="2400" dirty="0"/>
              <a:t>[,</a:t>
            </a:r>
            <a:r>
              <a:rPr lang="en-US" sz="2400" i="1" dirty="0"/>
              <a:t>table2</a:t>
            </a:r>
            <a:r>
              <a:rPr lang="en-US" sz="2400" dirty="0"/>
              <a:t>] </a:t>
            </a:r>
          </a:p>
          <a:p>
            <a:r>
              <a:rPr lang="en-US" sz="2400" dirty="0"/>
              <a:t>   [</a:t>
            </a:r>
            <a:r>
              <a:rPr lang="en-US" sz="2400" dirty="0">
                <a:solidFill>
                  <a:srgbClr val="C00000"/>
                </a:solidFill>
              </a:rPr>
              <a:t>WHERE</a:t>
            </a:r>
            <a:r>
              <a:rPr lang="en-US" sz="2400" dirty="0"/>
              <a:t> "conditions"] </a:t>
            </a:r>
          </a:p>
          <a:p>
            <a:r>
              <a:rPr lang="en-US" sz="2400" dirty="0"/>
              <a:t>   [</a:t>
            </a:r>
            <a:r>
              <a:rPr lang="en-US" sz="2400" dirty="0">
                <a:solidFill>
                  <a:srgbClr val="C00000"/>
                </a:solidFill>
              </a:rPr>
              <a:t>GROUP BY</a:t>
            </a:r>
            <a:r>
              <a:rPr lang="en-US" sz="2400" dirty="0"/>
              <a:t> "column-list"]</a:t>
            </a:r>
          </a:p>
          <a:p>
            <a:r>
              <a:rPr lang="en-US" sz="2400" dirty="0"/>
              <a:t>   [</a:t>
            </a:r>
            <a:r>
              <a:rPr lang="en-US" sz="2400" dirty="0">
                <a:solidFill>
                  <a:srgbClr val="C00000"/>
                </a:solidFill>
              </a:rPr>
              <a:t>HAVING</a:t>
            </a:r>
            <a:r>
              <a:rPr lang="en-US" sz="2400" dirty="0"/>
              <a:t> "conditions] </a:t>
            </a:r>
          </a:p>
          <a:p>
            <a:r>
              <a:rPr lang="en-US" sz="2400" dirty="0"/>
              <a:t>   [</a:t>
            </a:r>
            <a:r>
              <a:rPr lang="en-US" sz="2400" dirty="0">
                <a:solidFill>
                  <a:srgbClr val="C00000"/>
                </a:solidFill>
              </a:rPr>
              <a:t>ORDER BY </a:t>
            </a:r>
            <a:r>
              <a:rPr lang="en-US" sz="2400" dirty="0"/>
              <a:t>"column-list" [ASC | DESC] ]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A42F292A-34D2-C740-8190-9FCC2D829DAB}"/>
              </a:ext>
            </a:extLst>
          </p:cNvPr>
          <p:cNvSpPr/>
          <p:nvPr/>
        </p:nvSpPr>
        <p:spPr>
          <a:xfrm>
            <a:off x="6890657" y="5497562"/>
            <a:ext cx="1796143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8A35EDD-D817-364E-AC4D-DF1F688E9EFC}"/>
              </a:ext>
            </a:extLst>
          </p:cNvPr>
          <p:cNvSpPr/>
          <p:nvPr/>
        </p:nvSpPr>
        <p:spPr>
          <a:xfrm rot="10800000">
            <a:off x="6557879" y="5301066"/>
            <a:ext cx="169491" cy="12521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3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C4F5-FC2B-A74C-A616-C07FF17A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Relational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9033-723D-0444-8C1B-A306790C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hlinkClick r:id="rId2"/>
              </a:rPr>
              <a:t>relational database</a:t>
            </a:r>
            <a:r>
              <a:rPr lang="en-US" dirty="0"/>
              <a:t> is a set of formally described tables from which data can be accessed or reassembled in many different ways without having to reorganize the database tables.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7F13-AA93-9D45-B87C-D67DC947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58390-D77B-BA46-80CD-8CF77E8D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7A295-CD0A-9A47-AF6B-6C401AE97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3113315"/>
            <a:ext cx="4889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8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A592-7B56-D94F-B0B8-D49B1C70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Database Entity Relationship Diagrams (ERD) for Sales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82AA-4EC5-694B-A6EE-4EA38CDF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58D03-E035-9C46-A3E9-FE220628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2" descr="Fig-ZB-02">
            <a:extLst>
              <a:ext uri="{FF2B5EF4-FFF2-40B4-BE49-F238E27FC236}">
                <a16:creationId xmlns:a16="http://schemas.microsoft.com/office/drawing/2014/main" id="{6FA9A70E-7729-D74B-8AE3-D6CC718730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7"/>
          <a:stretch/>
        </p:blipFill>
        <p:spPr bwMode="auto">
          <a:xfrm>
            <a:off x="1798847" y="1524000"/>
            <a:ext cx="5821154" cy="483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4F0F40-FD0F-CD44-A4A1-F4DA22445B0C}"/>
              </a:ext>
            </a:extLst>
          </p:cNvPr>
          <p:cNvSpPr/>
          <p:nvPr/>
        </p:nvSpPr>
        <p:spPr>
          <a:xfrm>
            <a:off x="1798847" y="5214257"/>
            <a:ext cx="1858753" cy="39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4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8288</TotalTime>
  <Words>989</Words>
  <Application>Microsoft Macintosh PowerPoint</Application>
  <PresentationFormat>On-screen Show (4:3)</PresentationFormat>
  <Paragraphs>153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Clarity</vt:lpstr>
      <vt:lpstr> DSO 552 SQL Databases for Business Analysts</vt:lpstr>
      <vt:lpstr>What is a Database?</vt:lpstr>
      <vt:lpstr>What is SQL?</vt:lpstr>
      <vt:lpstr>Let’s get started with SQL</vt:lpstr>
      <vt:lpstr>Parch &amp; Posey Database</vt:lpstr>
      <vt:lpstr>Parch and Posey ERD</vt:lpstr>
      <vt:lpstr>SELECT Statement</vt:lpstr>
      <vt:lpstr>What is a Relational Database?</vt:lpstr>
      <vt:lpstr>Relational Database Entity Relationship Diagrams (ERD) for Sales Data</vt:lpstr>
      <vt:lpstr>Anatomy of Relational Databases</vt:lpstr>
      <vt:lpstr>Anatomy of Relational Databases (2)</vt:lpstr>
      <vt:lpstr>Primary Keys and Foreign Keys</vt:lpstr>
      <vt:lpstr>What’s the PK of the Country table?</vt:lpstr>
      <vt:lpstr>What’s the PK of the State table?</vt:lpstr>
      <vt:lpstr>What’s the FK that could be used to join both tables?</vt:lpstr>
      <vt:lpstr>Anatomy of Relational Databases (3)</vt:lpstr>
      <vt:lpstr>What is a DBMS and RDBMS?</vt:lpstr>
      <vt:lpstr>In this class, we will use both</vt:lpstr>
      <vt:lpstr>SQL Overview</vt:lpstr>
      <vt:lpstr>What You Should Know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BuAD 425</dc:title>
  <dc:creator>Vishal Gupta</dc:creator>
  <cp:lastModifiedBy>Yu Chen</cp:lastModifiedBy>
  <cp:revision>151</cp:revision>
  <cp:lastPrinted>2015-08-25T00:52:29Z</cp:lastPrinted>
  <dcterms:created xsi:type="dcterms:W3CDTF">2015-06-11T06:40:52Z</dcterms:created>
  <dcterms:modified xsi:type="dcterms:W3CDTF">2020-10-05T22:06:19Z</dcterms:modified>
</cp:coreProperties>
</file>