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117" d="100"/>
          <a:sy n="117" d="100"/>
        </p:scale>
        <p:origin x="-318"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133600" y="318691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4038600" y="2133600"/>
            <a:ext cx="7334250" cy="774065"/>
          </a:xfrm>
          <a:prstGeom prst="rect">
            <a:avLst/>
          </a:prstGeom>
        </p:spPr>
        <p:txBody>
          <a:bodyPr vert="horz" wrap="square" lIns="0" tIns="12700" rIns="0" bIns="0" rtlCol="0">
            <a:noAutofit/>
          </a:bodyPr>
          <a:lstStyle/>
          <a:p>
            <a:pPr marL="12700">
              <a:spcBef>
                <a:spcPts val="100"/>
              </a:spcBef>
            </a:pPr>
            <a:r>
              <a:rPr lang="en-US" sz="3600" dirty="0" smtClean="0">
                <a:latin typeface="Arial Black" panose="020B0A04020102020204" pitchFamily="34" charset="0"/>
              </a:rPr>
              <a:t>RISHI KUMAR MR</a:t>
            </a:r>
            <a:endParaRPr lang="en-IN" sz="3600" dirty="0">
              <a:latin typeface="Arial Black" panose="020B0A04020102020204" pitchFamily="34" charset="0"/>
            </a:endParaRPr>
          </a:p>
          <a:p>
            <a:pPr marL="12700">
              <a:lnSpc>
                <a:spcPct val="100000"/>
              </a:lnSpc>
              <a:spcBef>
                <a:spcPts val="100"/>
              </a:spcBef>
            </a:pPr>
            <a:endParaRPr sz="24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p:cNvSpPr txBox="1"/>
          <p:nvPr/>
        </p:nvSpPr>
        <p:spPr>
          <a:xfrm>
            <a:off x="5867400" y="3810000"/>
            <a:ext cx="6369050" cy="930275"/>
          </a:xfrm>
          <a:prstGeom prst="rect">
            <a:avLst/>
          </a:prstGeom>
          <a:noFill/>
        </p:spPr>
        <p:txBody>
          <a:bodyPr wrap="square" rtlCol="0" anchor="ctr">
            <a:noAutofit/>
          </a:bodyPr>
          <a:lstStyle/>
          <a:p>
            <a:r>
              <a:rPr lang="en-IN" sz="2800" b="1" spc="10" dirty="0">
                <a:solidFill>
                  <a:srgbClr val="2D936B"/>
                </a:solidFill>
                <a:latin typeface="Trebuchet MS" panose="020B0603020202020204"/>
                <a:cs typeface="Trebuchet MS" panose="020B0603020202020204"/>
              </a:rPr>
              <a:t>Final</a:t>
            </a:r>
            <a:r>
              <a:rPr lang="en-IN" sz="2800" b="1" spc="-165" dirty="0">
                <a:solidFill>
                  <a:srgbClr val="2D936B"/>
                </a:solidFill>
                <a:latin typeface="Trebuchet MS" panose="020B0603020202020204"/>
                <a:cs typeface="Trebuchet MS" panose="020B0603020202020204"/>
              </a:rPr>
              <a:t> </a:t>
            </a:r>
            <a:r>
              <a:rPr lang="en-IN" sz="2800" b="1" spc="-5" dirty="0">
                <a:solidFill>
                  <a:srgbClr val="2D936B"/>
                </a:solidFill>
                <a:latin typeface="Trebuchet MS" panose="020B0603020202020204"/>
                <a:cs typeface="Trebuchet MS" panose="020B0603020202020204"/>
              </a:rPr>
              <a:t>Project</a:t>
            </a:r>
            <a:endParaRPr lang="en-IN" sz="2800" dirty="0">
              <a:latin typeface="Trebuchet MS" panose="020B0603020202020204"/>
              <a:cs typeface="Trebuchet MS" panose="020B0603020202020204"/>
            </a:endParaRPr>
          </a:p>
          <a:p>
            <a:endParaRPr lang="en-IN" sz="2800" dirty="0"/>
          </a:p>
        </p:txBody>
      </p:sp>
      <p:sp>
        <p:nvSpPr>
          <p:cNvPr id="7" name="Text Box 6"/>
          <p:cNvSpPr txBox="1"/>
          <p:nvPr/>
        </p:nvSpPr>
        <p:spPr>
          <a:xfrm>
            <a:off x="4524375" y="3088005"/>
            <a:ext cx="4064000" cy="721995"/>
          </a:xfrm>
          <a:prstGeom prst="rect">
            <a:avLst/>
          </a:prstGeom>
          <a:noFill/>
        </p:spPr>
        <p:txBody>
          <a:bodyPr wrap="square" rtlCol="0">
            <a:spAutoFit/>
          </a:bodyPr>
          <a:lstStyle/>
          <a:p>
            <a:r>
              <a:rPr lang="en-IN" altLang="en-US" sz="2300" dirty="0" smtClean="0">
                <a:latin typeface="Arial Black" panose="020B0A04020102020204" pitchFamily="34" charset="0"/>
                <a:cs typeface="Arial Black" panose="020B0A04020102020204" pitchFamily="34" charset="0"/>
              </a:rPr>
              <a:t>AU211521243127</a:t>
            </a:r>
            <a:endParaRPr lang="en-IN" altLang="en-US" dirty="0"/>
          </a:p>
          <a:p>
            <a:endParaRPr lang="en-I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543800" y="6227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57200" y="61594"/>
            <a:ext cx="9764395" cy="752129"/>
          </a:xfrm>
          <a:prstGeom prst="rect">
            <a:avLst/>
          </a:prstGeom>
        </p:spPr>
        <p:txBody>
          <a:bodyPr vert="horz" wrap="square" lIns="0" tIns="13335" rIns="0" bIns="0" rtlCol="0">
            <a:spAutoFit/>
          </a:bodyPr>
          <a:lstStyle/>
          <a:p>
            <a:pPr marL="209550">
              <a:lnSpc>
                <a:spcPct val="100000"/>
              </a:lnSpc>
              <a:spcBef>
                <a:spcPts val="105"/>
              </a:spcBef>
            </a:pPr>
            <a:r>
              <a:rPr spc="-60" dirty="0" smtClean="0"/>
              <a:t>RESULTS</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panose="020B0603020202020204"/>
                <a:cs typeface="Trebuchet MS" panose="020B0603020202020204"/>
                <a:hlinkClick r:id="rId3"/>
              </a:rPr>
              <a:t>Demo</a:t>
            </a:r>
            <a:r>
              <a:rPr sz="2000" u="sng" spc="10" dirty="0">
                <a:solidFill>
                  <a:srgbClr val="006FC0"/>
                </a:solidFill>
                <a:uFill>
                  <a:solidFill>
                    <a:srgbClr val="006FC0"/>
                  </a:solidFill>
                </a:uFill>
                <a:latin typeface="Trebuchet MS" panose="020B0603020202020204"/>
                <a:cs typeface="Trebuchet MS" panose="020B0603020202020204"/>
                <a:hlinkClick r:id="rId3"/>
              </a:rPr>
              <a:t> </a:t>
            </a:r>
            <a:r>
              <a:rPr sz="2000" u="sng" spc="-20" dirty="0">
                <a:solidFill>
                  <a:srgbClr val="006FC0"/>
                </a:solidFill>
                <a:uFill>
                  <a:solidFill>
                    <a:srgbClr val="006FC0"/>
                  </a:solidFill>
                </a:uFill>
                <a:latin typeface="Trebuchet MS" panose="020B0603020202020204"/>
                <a:cs typeface="Trebuchet MS" panose="020B0603020202020204"/>
                <a:hlinkClick r:id="rId3"/>
              </a:rPr>
              <a:t>Link</a:t>
            </a:r>
            <a:endParaRPr sz="2000">
              <a:latin typeface="Trebuchet MS" panose="020B0603020202020204"/>
              <a:cs typeface="Trebuchet MS" panose="020B0603020202020204"/>
            </a:endParaRPr>
          </a:p>
        </p:txBody>
      </p:sp>
      <p:sp>
        <p:nvSpPr>
          <p:cNvPr id="11" name="Rectangle 1"/>
          <p:cNvSpPr>
            <a:spLocks noChangeArrowheads="1"/>
          </p:cNvSpPr>
          <p:nvPr/>
        </p:nvSpPr>
        <p:spPr bwMode="auto">
          <a:xfrm>
            <a:off x="272143" y="753162"/>
            <a:ext cx="10751295"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r>
              <a:rPr lang="en-US" sz="1600" dirty="0" smtClean="0"/>
              <a:t>1.Performance </a:t>
            </a:r>
            <a:r>
              <a:rPr lang="en-US" sz="1600" dirty="0"/>
              <a:t>Evaluation:</a:t>
            </a:r>
          </a:p>
          <a:p>
            <a:pPr marL="285750" lvl="1" indent="-285750">
              <a:buFont typeface="Arial" pitchFamily="34" charset="0"/>
              <a:buChar char="•"/>
            </a:pPr>
            <a:r>
              <a:rPr lang="en-US" sz="1600" dirty="0"/>
              <a:t>The summarization system was evaluated using standard metrics such as ROUGE scores (ROUGE-1, ROUGE-2, ROUGE-L) to assess the quality of generated summaries.</a:t>
            </a:r>
          </a:p>
          <a:p>
            <a:pPr marL="285750" lvl="1" indent="-285750">
              <a:buFont typeface="Arial" pitchFamily="34" charset="0"/>
              <a:buChar char="•"/>
            </a:pPr>
            <a:r>
              <a:rPr lang="en-US" sz="1600" dirty="0"/>
              <a:t>Results showed that the system achieved competitive performance compared to state-of-the-art methods, demonstrating its effectiveness in generating concise and informative summaries.</a:t>
            </a:r>
          </a:p>
          <a:p>
            <a:r>
              <a:rPr lang="en-US" sz="1600" dirty="0" smtClean="0"/>
              <a:t>2.Comparative </a:t>
            </a:r>
            <a:r>
              <a:rPr lang="en-US" sz="1600" dirty="0"/>
              <a:t>Analysis:</a:t>
            </a:r>
          </a:p>
          <a:p>
            <a:pPr marL="285750" lvl="1" indent="-285750">
              <a:buFont typeface="Arial" pitchFamily="34" charset="0"/>
              <a:buChar char="•"/>
            </a:pPr>
            <a:r>
              <a:rPr lang="en-US" sz="1600" dirty="0"/>
              <a:t>Comparative analysis was conducted to compare the performance of different summarization techniques, including traditional methods (TF-IDF, </a:t>
            </a:r>
            <a:r>
              <a:rPr lang="en-US" sz="1600" dirty="0" err="1"/>
              <a:t>TextRank</a:t>
            </a:r>
            <a:r>
              <a:rPr lang="en-US" sz="1600" dirty="0"/>
              <a:t>) and deep learning-based approaches (LSTM, Transformer).</a:t>
            </a:r>
          </a:p>
          <a:p>
            <a:pPr marL="285750" lvl="1" indent="-285750">
              <a:buFont typeface="Arial" pitchFamily="34" charset="0"/>
              <a:buChar char="•"/>
            </a:pPr>
            <a:r>
              <a:rPr lang="en-US" sz="1600" dirty="0"/>
              <a:t>Findings revealed that deep learning-based models generally outperformed traditional methods, particularly in generating abstractive summaries with higher levels of coherence and readability.</a:t>
            </a:r>
          </a:p>
          <a:p>
            <a:r>
              <a:rPr lang="en-US" sz="1600" dirty="0" smtClean="0"/>
              <a:t>3.Human </a:t>
            </a:r>
            <a:r>
              <a:rPr lang="en-US" sz="1600" dirty="0"/>
              <a:t>Evaluation:</a:t>
            </a:r>
          </a:p>
          <a:p>
            <a:pPr marL="285750" lvl="1" indent="-285750">
              <a:buFont typeface="Arial" pitchFamily="34" charset="0"/>
              <a:buChar char="•"/>
            </a:pPr>
            <a:r>
              <a:rPr lang="en-US" sz="1600" dirty="0"/>
              <a:t>Human evaluators assessed the quality and coherence of the generated summaries through manual inspection and subjective judgment.</a:t>
            </a:r>
          </a:p>
          <a:p>
            <a:pPr marL="285750" lvl="1" indent="-285750">
              <a:buFont typeface="Arial" pitchFamily="34" charset="0"/>
              <a:buChar char="•"/>
            </a:pPr>
            <a:r>
              <a:rPr lang="en-US" sz="1600" dirty="0"/>
              <a:t>Feedback from human evaluators provided valuable insights into the strengths and weaknesses of the summarization system, helping to identify areas for improvement</a:t>
            </a:r>
            <a:r>
              <a:rPr lang="en-US" sz="1600" dirty="0" smtClean="0"/>
              <a:t>.</a:t>
            </a:r>
          </a:p>
          <a:p>
            <a:r>
              <a:rPr lang="en-US" sz="1600" dirty="0" smtClean="0"/>
              <a:t>4.Future </a:t>
            </a:r>
            <a:r>
              <a:rPr lang="en-US" sz="1600" dirty="0"/>
              <a:t>Directions:</a:t>
            </a:r>
          </a:p>
          <a:p>
            <a:pPr marL="285750" indent="-285750">
              <a:buFont typeface="Arial" pitchFamily="34" charset="0"/>
              <a:buChar char="•"/>
            </a:pPr>
            <a:r>
              <a:rPr lang="en-US" sz="1600" dirty="0"/>
              <a:t>Based on the results and insights gained from the project, several directions for future work were identified, including domain-specific summarization, multi-document summarization, interactive summarization, and integration with real-world applications.</a:t>
            </a:r>
          </a:p>
          <a:p>
            <a:pPr marL="285750" indent="-285750">
              <a:buFont typeface="Arial" pitchFamily="34" charset="0"/>
              <a:buChar char="•"/>
            </a:pPr>
            <a:r>
              <a:rPr lang="en-US" sz="1600" dirty="0"/>
              <a:t>These future directions aim to further enhance the summarization system's capabilities and address emerging challenges in the field of automatic article summarization.</a:t>
            </a:r>
          </a:p>
          <a:p>
            <a:pPr lvl="1"/>
            <a:endParaRPr lang="en-US" sz="1600" dirty="0"/>
          </a:p>
        </p:txBody>
      </p:sp>
      <p:sp>
        <p:nvSpPr>
          <p:cNvPr id="12" name="Rectangle 2"/>
          <p:cNvSpPr>
            <a:spLocks noChangeArrowheads="1"/>
          </p:cNvSpPr>
          <p:nvPr/>
        </p:nvSpPr>
        <p:spPr bwMode="auto">
          <a:xfrm>
            <a:off x="558165" y="2019300"/>
            <a:ext cx="4032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305800" y="1447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980950" y="2217390"/>
            <a:ext cx="9110788" cy="707886"/>
          </a:xfrm>
          <a:prstGeom prst="rect">
            <a:avLst/>
          </a:prstGeom>
          <a:noFill/>
        </p:spPr>
        <p:txBody>
          <a:bodyPr wrap="square" rtlCol="0">
            <a:spAutoFit/>
          </a:bodyPr>
          <a:lstStyle/>
          <a:p>
            <a:r>
              <a:rPr lang="en-US" sz="4000" dirty="0" smtClean="0"/>
              <a:t>ARTICLE SUMMARIZATION</a:t>
            </a:r>
            <a:endParaRPr lang="en-IN" sz="4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535426" y="-780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32" name="Rectangle 3"/>
          <p:cNvSpPr>
            <a:spLocks noChangeArrowheads="1"/>
          </p:cNvSpPr>
          <p:nvPr/>
        </p:nvSpPr>
        <p:spPr bwMode="auto">
          <a:xfrm rot="9769837">
            <a:off x="-4984336" y="4479477"/>
            <a:ext cx="17960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TextBox 34"/>
          <p:cNvSpPr txBox="1"/>
          <p:nvPr/>
        </p:nvSpPr>
        <p:spPr>
          <a:xfrm>
            <a:off x="1394733" y="1370746"/>
            <a:ext cx="9047798"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smtClean="0">
                <a:latin typeface="Bahnschrift" panose="020B0502040204020203" pitchFamily="34" charset="0"/>
              </a:rPr>
              <a:t>INTRODUCTION</a:t>
            </a:r>
          </a:p>
          <a:p>
            <a:pPr marL="285750" indent="-285750">
              <a:buFont typeface="Arial" panose="020B0604020202020204" pitchFamily="34" charset="0"/>
              <a:buChar char="•"/>
            </a:pPr>
            <a:r>
              <a:rPr lang="en-US" sz="3200" dirty="0" smtClean="0">
                <a:latin typeface="Bahnschrift" panose="020B0502040204020203" pitchFamily="34" charset="0"/>
              </a:rPr>
              <a:t>PROBLEM DEFENITION</a:t>
            </a:r>
          </a:p>
          <a:p>
            <a:pPr marL="285750" indent="-285750">
              <a:buFont typeface="Arial" panose="020B0604020202020204" pitchFamily="34" charset="0"/>
              <a:buChar char="•"/>
            </a:pPr>
            <a:r>
              <a:rPr lang="en-US" sz="3200" dirty="0" smtClean="0">
                <a:latin typeface="Bahnschrift" panose="020B0502040204020203" pitchFamily="34" charset="0"/>
              </a:rPr>
              <a:t>METHODOLGY</a:t>
            </a:r>
          </a:p>
          <a:p>
            <a:pPr marL="285750" indent="-285750">
              <a:buFont typeface="Arial" panose="020B0604020202020204" pitchFamily="34" charset="0"/>
              <a:buChar char="•"/>
            </a:pPr>
            <a:r>
              <a:rPr lang="en-US" sz="3200" dirty="0" smtClean="0">
                <a:latin typeface="Bahnschrift" panose="020B0502040204020203" pitchFamily="34" charset="0"/>
              </a:rPr>
              <a:t>IMPLEMENTATION</a:t>
            </a:r>
            <a:endParaRPr lang="en-US" sz="3200" dirty="0">
              <a:latin typeface="Bahnschrift" panose="020B0502040204020203" pitchFamily="34" charset="0"/>
            </a:endParaRPr>
          </a:p>
          <a:p>
            <a:pPr marL="285750" indent="-285750">
              <a:buFont typeface="Arial" panose="020B0604020202020204" pitchFamily="34" charset="0"/>
              <a:buChar char="•"/>
            </a:pPr>
            <a:r>
              <a:rPr lang="en-US" sz="3200" dirty="0" smtClean="0">
                <a:latin typeface="Bahnschrift" panose="020B0502040204020203" pitchFamily="34" charset="0"/>
              </a:rPr>
              <a:t>EVALUATION</a:t>
            </a:r>
          </a:p>
          <a:p>
            <a:pPr marL="285750" indent="-285750">
              <a:buFont typeface="Arial" panose="020B0604020202020204" pitchFamily="34" charset="0"/>
              <a:buChar char="•"/>
            </a:pPr>
            <a:r>
              <a:rPr lang="en-US" sz="3200" dirty="0" smtClean="0">
                <a:latin typeface="Bahnschrift" panose="020B0502040204020203" pitchFamily="34" charset="0"/>
              </a:rPr>
              <a:t>FUTURE WORK</a:t>
            </a:r>
            <a:endParaRPr lang="en-US" sz="3200" dirty="0">
              <a:latin typeface="Bahnschrift" panose="020B0502040204020203" pitchFamily="34" charset="0"/>
            </a:endParaRPr>
          </a:p>
          <a:p>
            <a:pPr marL="285750" indent="-285750">
              <a:buFont typeface="Arial" panose="020B0604020202020204" pitchFamily="34" charset="0"/>
              <a:buChar char="•"/>
            </a:pPr>
            <a:r>
              <a:rPr lang="en-US" sz="3200" dirty="0">
                <a:latin typeface="Bahnschrift" panose="020B0502040204020203" pitchFamily="34" charset="0"/>
              </a:rPr>
              <a:t>RESULT</a:t>
            </a:r>
            <a:endParaRPr lang="en-IN" sz="3200" dirty="0">
              <a:latin typeface="Bahnschrift" panose="020B0502040204020203"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534400" y="212876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3755" y="575310"/>
            <a:ext cx="7657465" cy="66992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4250" spc="-10" dirty="0" smtClean="0"/>
              <a:t>INTRODUCTION</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685800" y="1668288"/>
            <a:ext cx="5259773" cy="461665"/>
          </a:xfrm>
          <a:prstGeom prst="rect">
            <a:avLst/>
          </a:prstGeom>
          <a:noFill/>
        </p:spPr>
        <p:txBody>
          <a:bodyPr wrap="none" rtlCol="0">
            <a:spAutoFit/>
          </a:bodyPr>
          <a:lstStyle/>
          <a:p>
            <a:pPr algn="l"/>
            <a:r>
              <a:rPr lang="en-US" sz="2400" dirty="0" smtClean="0"/>
              <a:t>TOPIC: ARTICLE SUMMARIZATION</a:t>
            </a:r>
            <a:endParaRPr lang="en-US" sz="2400" b="0" i="0" dirty="0">
              <a:solidFill>
                <a:srgbClr val="444444"/>
              </a:solidFill>
              <a:effectLst/>
              <a:latin typeface="Georgia" panose="02040502050405020303" pitchFamily="18" charset="0"/>
            </a:endParaRPr>
          </a:p>
        </p:txBody>
      </p:sp>
      <p:sp>
        <p:nvSpPr>
          <p:cNvPr id="13" name="Rectangle 12"/>
          <p:cNvSpPr/>
          <p:nvPr/>
        </p:nvSpPr>
        <p:spPr>
          <a:xfrm>
            <a:off x="200025" y="2482632"/>
            <a:ext cx="9153525" cy="3108543"/>
          </a:xfrm>
          <a:prstGeom prst="rect">
            <a:avLst/>
          </a:prstGeom>
        </p:spPr>
        <p:txBody>
          <a:bodyPr wrap="square">
            <a:spAutoFit/>
          </a:bodyPr>
          <a:lstStyle/>
          <a:p>
            <a:r>
              <a:rPr lang="en-US" sz="1400" dirty="0"/>
              <a:t>In the digital age, we are inundated with vast amounts of information on a daily basis. From news articles to research papers, blogs to social media posts, the sheer volume of textual content available can be overwhelming. In such a scenario, the ability to distill the most important insights and key points from lengthy articles becomes essential for efficient information retrieval and consumption.</a:t>
            </a:r>
          </a:p>
          <a:p>
            <a:r>
              <a:rPr lang="en-US" sz="1400" dirty="0"/>
              <a:t>Automatic article summarization addresses this need by providing condensed representations of longer texts while preserving the essential meaning and context. By generating succinct summaries, this technology enables users to quickly grasp the main ideas of an article without having to read through the entire text.</a:t>
            </a:r>
          </a:p>
          <a:p>
            <a:r>
              <a:rPr lang="en-US" sz="1400" dirty="0"/>
              <a:t>The purpose of this project is to delve into the realm of automatic article summarization, exploring various techniques and methodologies employed to achieve this task. From traditional methods like TF-IDF and </a:t>
            </a:r>
            <a:r>
              <a:rPr lang="en-US" sz="1400" dirty="0" err="1"/>
              <a:t>TextRank</a:t>
            </a:r>
            <a:r>
              <a:rPr lang="en-US" sz="1400" dirty="0"/>
              <a:t> to more advanced deep learning approaches such as LSTM-based models, the project aims to investigate a spectrum of techniques and evaluate their effectiveness in generating accurate and coherent summaries.</a:t>
            </a:r>
          </a:p>
          <a:p>
            <a:r>
              <a:rPr lang="en-US" sz="1400" dirty="0"/>
              <a:t>Beyond merely exploring existing approaches, the project involves the practical implementation of a summarization system. By developing a working system capable of generating summaries from input articles, we aim to gain deeper insights into the challenges and intricacies of automatic article summarization.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305800" y="1219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77875" y="504276"/>
            <a:ext cx="5264785" cy="1324722"/>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smtClean="0"/>
              <a:t>P</a:t>
            </a:r>
            <a:r>
              <a:rPr lang="en-US" sz="4250" spc="-10" dirty="0" smtClean="0"/>
              <a:t>ROBLEM DEFENITION</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533625" y="1828998"/>
            <a:ext cx="7659400" cy="4708981"/>
          </a:xfrm>
          <a:prstGeom prst="rect">
            <a:avLst/>
          </a:prstGeom>
          <a:noFill/>
        </p:spPr>
        <p:txBody>
          <a:bodyPr wrap="square" rtlCol="0">
            <a:spAutoFit/>
          </a:bodyPr>
          <a:lstStyle/>
          <a:p>
            <a:r>
              <a:rPr lang="en-US" dirty="0"/>
              <a:t>The problem at hand revolves around the task of automatic article summarization, which involves condensing lengthy articles into shorter, coherent summaries while preserving the essential information and meaning. </a:t>
            </a:r>
            <a:endParaRPr lang="en-US" dirty="0" smtClean="0"/>
          </a:p>
          <a:p>
            <a:endParaRPr lang="en-US" dirty="0"/>
          </a:p>
          <a:p>
            <a:r>
              <a:rPr lang="en-US" sz="1600" dirty="0" smtClean="0"/>
              <a:t>1.Text </a:t>
            </a:r>
            <a:r>
              <a:rPr lang="en-US" sz="1600" dirty="0"/>
              <a:t>Compression: The primary objective of automatic article summarization is to compress the original text into a shorter form while retaining its essential meaning and context. This involves identifying the most important sentences or phrases within the article and incorporating them into the summary.</a:t>
            </a:r>
          </a:p>
          <a:p>
            <a:r>
              <a:rPr lang="en-US" sz="1600" dirty="0" smtClean="0"/>
              <a:t>2.Information </a:t>
            </a:r>
            <a:r>
              <a:rPr lang="en-US" sz="1600" dirty="0"/>
              <a:t>Preservation: While condensing the text, it is crucial to ensure that important information is not lost in the summarization process. The summary should capture the main ideas, key arguments, and relevant details presented in the original article.</a:t>
            </a:r>
          </a:p>
          <a:p>
            <a:r>
              <a:rPr lang="en-US" sz="1600" dirty="0" smtClean="0"/>
              <a:t>3.Coherence </a:t>
            </a:r>
            <a:r>
              <a:rPr lang="en-US" sz="1600" dirty="0"/>
              <a:t>and Readability: The generated summary should be coherent and readable, presenting the information in a logical and organized manner. This requires maintaining the flow of ideas and ensuring that the summary is comprehensible to readers.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924800" y="1066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1020407"/>
          </a:xfrm>
          <a:prstGeom prst="rect">
            <a:avLst/>
          </a:prstGeom>
        </p:spPr>
        <p:txBody>
          <a:bodyPr vert="horz" wrap="square" lIns="0" tIns="522858" rIns="0" bIns="0" rtlCol="0">
            <a:spAutoFit/>
          </a:bodyPr>
          <a:lstStyle/>
          <a:p>
            <a:pPr marL="153670">
              <a:lnSpc>
                <a:spcPct val="100000"/>
              </a:lnSpc>
              <a:spcBef>
                <a:spcPts val="130"/>
              </a:spcBef>
            </a:pPr>
            <a:r>
              <a:rPr lang="en-US" sz="3200" dirty="0" smtClean="0"/>
              <a:t>METHODOLOGY</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p:cNvSpPr txBox="1"/>
          <p:nvPr/>
        </p:nvSpPr>
        <p:spPr>
          <a:xfrm>
            <a:off x="392158" y="1447800"/>
            <a:ext cx="7519035" cy="5693866"/>
          </a:xfrm>
          <a:prstGeom prst="rect">
            <a:avLst/>
          </a:prstGeom>
          <a:noFill/>
        </p:spPr>
        <p:txBody>
          <a:bodyPr wrap="square" rtlCol="0">
            <a:spAutoFit/>
          </a:bodyPr>
          <a:lstStyle/>
          <a:p>
            <a:endParaRPr lang="en-US" sz="1400" dirty="0">
              <a:solidFill>
                <a:schemeClr val="tx1">
                  <a:lumMod val="95000"/>
                  <a:lumOff val="5000"/>
                </a:schemeClr>
              </a:solidFill>
            </a:endParaRPr>
          </a:p>
          <a:p>
            <a:r>
              <a:rPr lang="en-US" sz="1400" dirty="0" smtClean="0"/>
              <a:t>1.Data </a:t>
            </a:r>
            <a:r>
              <a:rPr lang="en-US" sz="1400" dirty="0"/>
              <a:t>Collection and Preprocessing:</a:t>
            </a:r>
          </a:p>
          <a:p>
            <a:pPr marL="285750" lvl="1" indent="-285750">
              <a:buFont typeface="Arial" pitchFamily="34" charset="0"/>
              <a:buChar char="•"/>
            </a:pPr>
            <a:r>
              <a:rPr lang="en-US" sz="1400" dirty="0"/>
              <a:t>Gather a diverse collection of articles from various sources such as news websites, academic journals, blogs, and online publications.</a:t>
            </a:r>
          </a:p>
          <a:p>
            <a:pPr marL="285750" lvl="1" indent="-285750">
              <a:buFont typeface="Arial" pitchFamily="34" charset="0"/>
              <a:buChar char="•"/>
            </a:pPr>
            <a:r>
              <a:rPr lang="en-US" sz="1400" dirty="0"/>
              <a:t>Preprocess the collected data to clean and standardize the text, including tasks such as lowercasing, removing stop words, punctuation, and special characters, tokenization, and stemming or lemmatization.</a:t>
            </a:r>
          </a:p>
          <a:p>
            <a:r>
              <a:rPr lang="en-US" sz="1400" dirty="0" smtClean="0"/>
              <a:t>2.Exploration </a:t>
            </a:r>
            <a:r>
              <a:rPr lang="en-US" sz="1400" dirty="0"/>
              <a:t>of Traditional Techniques:</a:t>
            </a:r>
          </a:p>
          <a:p>
            <a:pPr marL="285750" lvl="1" indent="-285750">
              <a:buFont typeface="Arial" pitchFamily="34" charset="0"/>
              <a:buChar char="•"/>
            </a:pPr>
            <a:r>
              <a:rPr lang="en-US" sz="1400" dirty="0"/>
              <a:t>Investigate traditional extractive methods such as TF-IDF (Term Frequency-Inverse Document Frequency) and </a:t>
            </a:r>
            <a:r>
              <a:rPr lang="en-US" sz="1400" dirty="0" err="1"/>
              <a:t>TextRank</a:t>
            </a:r>
            <a:r>
              <a:rPr lang="en-US" sz="1400" dirty="0"/>
              <a:t>.</a:t>
            </a:r>
          </a:p>
          <a:p>
            <a:pPr marL="285750" lvl="1" indent="-285750">
              <a:buFont typeface="Arial" pitchFamily="34" charset="0"/>
              <a:buChar char="•"/>
            </a:pPr>
            <a:r>
              <a:rPr lang="en-US" sz="1400" dirty="0"/>
              <a:t>Implement these techniques to extract important sentences from the preprocessed articles.</a:t>
            </a:r>
          </a:p>
          <a:p>
            <a:pPr marL="285750" lvl="1" indent="-285750">
              <a:buFont typeface="Arial" pitchFamily="34" charset="0"/>
              <a:buChar char="•"/>
            </a:pPr>
            <a:r>
              <a:rPr lang="en-US" sz="1400" dirty="0"/>
              <a:t>Explore different variations and parameter settings to optimize performance.</a:t>
            </a:r>
          </a:p>
          <a:p>
            <a:r>
              <a:rPr lang="en-US" sz="1400" dirty="0" smtClean="0"/>
              <a:t>3.Implementation </a:t>
            </a:r>
            <a:r>
              <a:rPr lang="en-US" sz="1400" dirty="0"/>
              <a:t>of Deep Learning Models:</a:t>
            </a:r>
          </a:p>
          <a:p>
            <a:pPr marL="285750" lvl="1" indent="-285750">
              <a:buFont typeface="Arial" pitchFamily="34" charset="0"/>
              <a:buChar char="•"/>
            </a:pPr>
            <a:r>
              <a:rPr lang="en-US" sz="1400" dirty="0"/>
              <a:t>Experiment with deep learning-based approaches for automatic article summarization.</a:t>
            </a:r>
          </a:p>
          <a:p>
            <a:pPr marL="285750" lvl="1" indent="-285750">
              <a:buFont typeface="Arial" pitchFamily="34" charset="0"/>
              <a:buChar char="•"/>
            </a:pPr>
            <a:r>
              <a:rPr lang="en-US" sz="1400" dirty="0"/>
              <a:t>Explore recurrent neural network (RNN) architectures such as Long Short-Term Memory (LSTM) networks and Gated Recurrent Units (GRUs) for sequence-to-sequence modeling.</a:t>
            </a:r>
          </a:p>
          <a:p>
            <a:pPr marL="285750" lvl="1" indent="-285750">
              <a:buFont typeface="Arial" pitchFamily="34" charset="0"/>
              <a:buChar char="•"/>
            </a:pPr>
            <a:r>
              <a:rPr lang="en-US" sz="1400" dirty="0"/>
              <a:t>Train and fine-tune the models using the preprocessed article data.</a:t>
            </a:r>
          </a:p>
          <a:p>
            <a:r>
              <a:rPr lang="en-US" sz="1400" dirty="0" smtClean="0"/>
              <a:t>4.Abstractive </a:t>
            </a:r>
            <a:r>
              <a:rPr lang="en-US" sz="1400" dirty="0"/>
              <a:t>Summarization Techniques:</a:t>
            </a:r>
          </a:p>
          <a:p>
            <a:pPr marL="285750" lvl="1" indent="-285750">
              <a:buFont typeface="Arial" pitchFamily="34" charset="0"/>
              <a:buChar char="•"/>
            </a:pPr>
            <a:r>
              <a:rPr lang="en-US" sz="1400" dirty="0"/>
              <a:t>Investigate abstractive summarization methods, which involve generating summaries by paraphrasing and rephrasing the original content.</a:t>
            </a:r>
          </a:p>
          <a:p>
            <a:pPr marL="285750" lvl="1" indent="-285750">
              <a:buFont typeface="Arial" pitchFamily="34" charset="0"/>
              <a:buChar char="•"/>
            </a:pPr>
            <a:r>
              <a:rPr lang="en-US" sz="1400" dirty="0"/>
              <a:t>Explore sequence-to-sequence models with attention mechanisms, such as the Transformer architecture.</a:t>
            </a:r>
          </a:p>
          <a:p>
            <a:pPr lvl="1"/>
            <a:r>
              <a:rPr lang="en-US" sz="1400" dirty="0" smtClean="0"/>
              <a:t>.</a:t>
            </a:r>
            <a:endParaRPr lang="en-US" sz="1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1584960"/>
            <a:ext cx="314325" cy="26352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1044517"/>
          </a:xfrm>
          <a:prstGeom prst="rect">
            <a:avLst/>
          </a:prstGeom>
        </p:spPr>
        <p:txBody>
          <a:bodyPr vert="horz" wrap="square" lIns="0" tIns="485775" rIns="0" bIns="0" rtlCol="0">
            <a:spAutoFit/>
          </a:bodyPr>
          <a:lstStyle/>
          <a:p>
            <a:pPr marL="12700">
              <a:lnSpc>
                <a:spcPct val="100000"/>
              </a:lnSpc>
              <a:spcBef>
                <a:spcPts val="105"/>
              </a:spcBef>
            </a:pPr>
            <a:r>
              <a:rPr lang="en-US" sz="3600" dirty="0" smtClean="0"/>
              <a:t>IMPLEMENTATION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p:cNvSpPr txBox="1"/>
          <p:nvPr/>
        </p:nvSpPr>
        <p:spPr>
          <a:xfrm>
            <a:off x="2133600" y="1840321"/>
            <a:ext cx="6691888" cy="369332"/>
          </a:xfrm>
          <a:prstGeom prst="rect">
            <a:avLst/>
          </a:prstGeom>
          <a:noFill/>
        </p:spPr>
        <p:txBody>
          <a:bodyPr wrap="square" rtlCol="0">
            <a:spAutoFit/>
          </a:bodyPr>
          <a:lstStyle/>
          <a:p>
            <a:endParaRPr lang="en-IN" dirty="0">
              <a:solidFill>
                <a:schemeClr val="bg2">
                  <a:lumMod val="10000"/>
                </a:schemeClr>
              </a:solidFill>
            </a:endParaRPr>
          </a:p>
        </p:txBody>
      </p:sp>
      <p:sp>
        <p:nvSpPr>
          <p:cNvPr id="13" name="Rectangle 12"/>
          <p:cNvSpPr/>
          <p:nvPr/>
        </p:nvSpPr>
        <p:spPr>
          <a:xfrm>
            <a:off x="228600" y="1447800"/>
            <a:ext cx="9753600" cy="5663089"/>
          </a:xfrm>
          <a:prstGeom prst="rect">
            <a:avLst/>
          </a:prstGeom>
        </p:spPr>
        <p:txBody>
          <a:bodyPr wrap="square">
            <a:spAutoFit/>
          </a:bodyPr>
          <a:lstStyle/>
          <a:p>
            <a:r>
              <a:rPr lang="en-US" sz="1400" dirty="0" smtClean="0"/>
              <a:t>1</a:t>
            </a:r>
            <a:r>
              <a:rPr lang="en-US" sz="1600" dirty="0" smtClean="0"/>
              <a:t>.Data </a:t>
            </a:r>
            <a:r>
              <a:rPr lang="en-US" sz="1600" dirty="0"/>
              <a:t>Collection and Preprocessing:</a:t>
            </a:r>
          </a:p>
          <a:p>
            <a:pPr marL="285750" indent="-285750">
              <a:buFont typeface="Arial" pitchFamily="34" charset="0"/>
              <a:buChar char="•"/>
            </a:pPr>
            <a:r>
              <a:rPr lang="en-US" sz="1600" dirty="0"/>
              <a:t>Collect a diverse dataset of articles from various sources, including news websites, academic journals, blogs, etc.</a:t>
            </a:r>
          </a:p>
          <a:p>
            <a:pPr marL="285750" indent="-285750">
              <a:buFont typeface="Arial" pitchFamily="34" charset="0"/>
              <a:buChar char="•"/>
            </a:pPr>
            <a:r>
              <a:rPr lang="en-US" sz="1600" dirty="0"/>
              <a:t>Preprocess the articles by removing stop words, punctuation, and special characters, tokenizing the text, and applying stemming or lemmatization</a:t>
            </a:r>
            <a:r>
              <a:rPr lang="en-US" sz="1600" dirty="0" smtClean="0"/>
              <a:t>.</a:t>
            </a:r>
          </a:p>
          <a:p>
            <a:r>
              <a:rPr lang="en-US" sz="1600" dirty="0" smtClean="0"/>
              <a:t>2.Traditional </a:t>
            </a:r>
            <a:r>
              <a:rPr lang="en-US" sz="1600" dirty="0"/>
              <a:t>Techniques Implementation:</a:t>
            </a:r>
          </a:p>
          <a:p>
            <a:pPr marL="285750" indent="-285750">
              <a:buFont typeface="Arial" pitchFamily="34" charset="0"/>
              <a:buChar char="•"/>
            </a:pPr>
            <a:r>
              <a:rPr lang="en-US" sz="1600" dirty="0"/>
              <a:t>Implement TF-IDF and </a:t>
            </a:r>
            <a:r>
              <a:rPr lang="en-US" sz="1600" dirty="0" err="1"/>
              <a:t>TextRank</a:t>
            </a:r>
            <a:r>
              <a:rPr lang="en-US" sz="1600" dirty="0"/>
              <a:t> algorithms for extractive summarization.</a:t>
            </a:r>
          </a:p>
          <a:p>
            <a:pPr marL="285750" indent="-285750">
              <a:buFont typeface="Arial" pitchFamily="34" charset="0"/>
              <a:buChar char="•"/>
            </a:pPr>
            <a:r>
              <a:rPr lang="en-US" sz="1600" dirty="0"/>
              <a:t>Calculate TF-IDF scores for each word in the articles and select sentences with the highest scores as summary candidates</a:t>
            </a:r>
            <a:r>
              <a:rPr lang="en-US" sz="1600" dirty="0" smtClean="0"/>
              <a:t>.</a:t>
            </a:r>
          </a:p>
          <a:p>
            <a:r>
              <a:rPr lang="en-US" sz="1600" dirty="0" smtClean="0"/>
              <a:t>3.Deep </a:t>
            </a:r>
            <a:r>
              <a:rPr lang="en-US" sz="1600" dirty="0"/>
              <a:t>Learning Models Implementation:</a:t>
            </a:r>
          </a:p>
          <a:p>
            <a:pPr marL="285750" indent="-285750">
              <a:buFont typeface="Arial" pitchFamily="34" charset="0"/>
              <a:buChar char="•"/>
            </a:pPr>
            <a:r>
              <a:rPr lang="en-US" sz="1600" dirty="0"/>
              <a:t>Implement recurrent neural network (RNN) architectures, such as LSTM and GRU, for sequence-to-sequence modeling.</a:t>
            </a:r>
          </a:p>
          <a:p>
            <a:pPr marL="285750" indent="-285750">
              <a:buFont typeface="Arial" pitchFamily="34" charset="0"/>
              <a:buChar char="•"/>
            </a:pPr>
            <a:r>
              <a:rPr lang="en-US" sz="1600" dirty="0"/>
              <a:t>Train the models using the preprocessed article data, where the input sequences are the article sentences, and the output sequences are the corresponding summaries</a:t>
            </a:r>
            <a:r>
              <a:rPr lang="en-US" sz="1600" dirty="0" smtClean="0"/>
              <a:t>.</a:t>
            </a:r>
          </a:p>
          <a:p>
            <a:r>
              <a:rPr lang="en-US" sz="1600" dirty="0" smtClean="0"/>
              <a:t>4.Abstractive </a:t>
            </a:r>
            <a:r>
              <a:rPr lang="en-US" sz="1600" dirty="0"/>
              <a:t>Summarization Techniques Implementation:</a:t>
            </a:r>
          </a:p>
          <a:p>
            <a:pPr marL="285750" indent="-285750">
              <a:buFont typeface="Arial" pitchFamily="34" charset="0"/>
              <a:buChar char="•"/>
            </a:pPr>
            <a:r>
              <a:rPr lang="en-US" sz="1600" dirty="0"/>
              <a:t>Implement advanced sequence-to-sequence models with attention mechanisms, such as the Transformer architecture (e.g., BERT, GPT).</a:t>
            </a:r>
          </a:p>
          <a:p>
            <a:pPr marL="285750" indent="-285750">
              <a:buFont typeface="Arial" pitchFamily="34" charset="0"/>
              <a:buChar char="•"/>
            </a:pPr>
            <a:r>
              <a:rPr lang="en-US" sz="1600" dirty="0"/>
              <a:t>Fine-tune pre-trained language models on summarization-specific tasks using transfer learning.</a:t>
            </a:r>
          </a:p>
          <a:p>
            <a:pPr marL="285750" indent="-285750">
              <a:buFont typeface="Arial" pitchFamily="34" charset="0"/>
              <a:buChar char="•"/>
            </a:pPr>
            <a:r>
              <a:rPr lang="en-US" sz="1600" dirty="0"/>
              <a:t>Generate abstractive summaries by decoding the model outputs while ensuring coherence and relevance to the input articles.</a:t>
            </a:r>
          </a:p>
          <a:p>
            <a:endParaRPr lang="en-US" sz="1400" dirty="0"/>
          </a:p>
          <a:p>
            <a:endParaRPr lang="en-US" sz="1400" dirty="0"/>
          </a:p>
          <a:p>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01000" y="1447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558165" y="385444"/>
            <a:ext cx="9764395" cy="842795"/>
          </a:xfrm>
          <a:prstGeom prst="rect">
            <a:avLst/>
          </a:prstGeom>
        </p:spPr>
        <p:txBody>
          <a:bodyPr vert="horz" wrap="square" lIns="0" tIns="286004" rIns="0" bIns="0" rtlCol="0">
            <a:spAutoFit/>
          </a:bodyPr>
          <a:lstStyle/>
          <a:p>
            <a:pPr marL="193675">
              <a:lnSpc>
                <a:spcPct val="100000"/>
              </a:lnSpc>
              <a:spcBef>
                <a:spcPts val="130"/>
              </a:spcBef>
            </a:pPr>
            <a:r>
              <a:rPr lang="en-US" sz="3600" dirty="0" smtClean="0"/>
              <a:t>EVALUATION</a:t>
            </a:r>
            <a:endParaRPr sz="36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304800" y="1436462"/>
            <a:ext cx="10134600" cy="4862870"/>
          </a:xfrm>
          <a:prstGeom prst="rect">
            <a:avLst/>
          </a:prstGeom>
          <a:noFill/>
        </p:spPr>
        <p:txBody>
          <a:bodyPr wrap="square" rtlCol="0">
            <a:spAutoFit/>
          </a:bodyPr>
          <a:lstStyle/>
          <a:p>
            <a:endParaRPr lang="en-US" dirty="0"/>
          </a:p>
          <a:p>
            <a:r>
              <a:rPr lang="en-US" sz="1600" dirty="0" smtClean="0"/>
              <a:t>1.Metric </a:t>
            </a:r>
            <a:r>
              <a:rPr lang="en-US" sz="1600" dirty="0"/>
              <a:t>Selection:</a:t>
            </a:r>
          </a:p>
          <a:p>
            <a:pPr marL="285750" indent="-285750">
              <a:buFont typeface="Arial" pitchFamily="34" charset="0"/>
              <a:buChar char="•"/>
            </a:pPr>
            <a:r>
              <a:rPr lang="en-US" sz="1600" dirty="0"/>
              <a:t>Utilize standard evaluation metrics such as ROUGE (Recall-Oriented Understudy for </a:t>
            </a:r>
            <a:r>
              <a:rPr lang="en-US" sz="1600" dirty="0" err="1"/>
              <a:t>Gisting</a:t>
            </a:r>
            <a:r>
              <a:rPr lang="en-US" sz="1600" dirty="0"/>
              <a:t> Evaluation) scores, including ROUGE-1 (unigram overlap), ROUGE-2 (bigram overlap), and ROUGE-L (longest common subsequence), to assess the quality of the generated summaries.</a:t>
            </a:r>
          </a:p>
          <a:p>
            <a:pPr marL="285750" indent="-285750">
              <a:buFont typeface="Arial" pitchFamily="34" charset="0"/>
              <a:buChar char="•"/>
            </a:pPr>
            <a:r>
              <a:rPr lang="en-US" sz="1600" dirty="0"/>
              <a:t>Additionally, consider other metrics like BLEU (Bilingual Evaluation Understudy) and METEOR (Metric for Evaluation of Translation with Explicit Ordering) for a comprehensive evalua</a:t>
            </a:r>
            <a:r>
              <a:rPr lang="en-US" sz="2000" dirty="0"/>
              <a:t>tion</a:t>
            </a:r>
            <a:r>
              <a:rPr lang="en-US" sz="2000" dirty="0" smtClean="0"/>
              <a:t>.</a:t>
            </a:r>
          </a:p>
          <a:p>
            <a:r>
              <a:rPr lang="en-US" sz="1600" dirty="0" smtClean="0"/>
              <a:t>2.Data </a:t>
            </a:r>
            <a:r>
              <a:rPr lang="en-US" sz="1600" dirty="0"/>
              <a:t>Splitting:</a:t>
            </a:r>
          </a:p>
          <a:p>
            <a:pPr marL="285750" indent="-285750">
              <a:buFont typeface="Arial" pitchFamily="34" charset="0"/>
              <a:buChar char="•"/>
            </a:pPr>
            <a:r>
              <a:rPr lang="en-US" sz="1600" dirty="0"/>
              <a:t>Split the dataset into training, validation, and test sets to ensure unbiased evaluation.</a:t>
            </a:r>
          </a:p>
          <a:p>
            <a:pPr marL="285750" indent="-285750">
              <a:buFont typeface="Arial" pitchFamily="34" charset="0"/>
              <a:buChar char="•"/>
            </a:pPr>
            <a:r>
              <a:rPr lang="en-US" sz="1600" dirty="0"/>
              <a:t>Use the training set to train the summarization models, the validation set to tune </a:t>
            </a:r>
            <a:r>
              <a:rPr lang="en-US" sz="1600" dirty="0" err="1"/>
              <a:t>hyperparameters</a:t>
            </a:r>
            <a:r>
              <a:rPr lang="en-US" sz="1600" dirty="0"/>
              <a:t> and monitor training progress, and the test set for final evaluation</a:t>
            </a:r>
            <a:r>
              <a:rPr lang="en-US" sz="2000" dirty="0" smtClean="0"/>
              <a:t>.</a:t>
            </a:r>
          </a:p>
          <a:p>
            <a:r>
              <a:rPr lang="en-US" sz="1600" dirty="0" smtClean="0"/>
              <a:t>3.Human </a:t>
            </a:r>
            <a:r>
              <a:rPr lang="en-US" sz="1600" dirty="0"/>
              <a:t>Evaluation:</a:t>
            </a:r>
          </a:p>
          <a:p>
            <a:pPr marL="285750" indent="-285750">
              <a:buFont typeface="Arial" pitchFamily="34" charset="0"/>
              <a:buChar char="•"/>
            </a:pPr>
            <a:r>
              <a:rPr lang="en-US" sz="1600" dirty="0"/>
              <a:t>Conduct human evaluation studies where human annotators assess the quality and coherence of the generated summaries.</a:t>
            </a:r>
          </a:p>
          <a:p>
            <a:pPr marL="285750" indent="-285750">
              <a:buFont typeface="Arial" pitchFamily="34" charset="0"/>
              <a:buChar char="•"/>
            </a:pPr>
            <a:r>
              <a:rPr lang="en-US" sz="1600" dirty="0"/>
              <a:t>Provide annotators with guidelines for evaluating aspects such as relevance, fluency, coherence, and </a:t>
            </a:r>
            <a:r>
              <a:rPr lang="en-US" sz="1600" dirty="0" err="1"/>
              <a:t>informativeness</a:t>
            </a:r>
            <a:r>
              <a:rPr lang="en-US" sz="2000" dirty="0"/>
              <a:t>.</a:t>
            </a:r>
          </a:p>
          <a:p>
            <a:endParaRPr lang="en-US" sz="2000"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6200" y="1600200"/>
            <a:ext cx="10972800" cy="3903633"/>
          </a:xfrm>
          <a:prstGeom prst="rect">
            <a:avLst/>
          </a:prstGeom>
        </p:spPr>
        <p:txBody>
          <a:bodyPr vert="horz" wrap="square" lIns="0" tIns="12700" rIns="0" bIns="0" rtlCol="0">
            <a:spAutoFit/>
          </a:bodyPr>
          <a:lstStyle/>
          <a:p>
            <a:r>
              <a:rPr lang="en-US" sz="1600" dirty="0" smtClean="0"/>
              <a:t>1.Domain-Specific </a:t>
            </a:r>
            <a:r>
              <a:rPr lang="en-US" sz="1600" dirty="0"/>
              <a:t>Summarization: Explore techniques for domain-specific summarization tailored to specific industries or subject areas, such as medical literature, legal documents, or financial reports. This could involve adapting existing models or developing specialized architectures trained on domain-specific datasets</a:t>
            </a:r>
            <a:r>
              <a:rPr lang="en-US" sz="1600" dirty="0" smtClean="0"/>
              <a:t>.</a:t>
            </a:r>
          </a:p>
          <a:p>
            <a:endParaRPr lang="en-US" sz="1600" dirty="0"/>
          </a:p>
          <a:p>
            <a:r>
              <a:rPr lang="en-US" sz="1600" dirty="0" smtClean="0"/>
              <a:t>2.Multi-Document </a:t>
            </a:r>
            <a:r>
              <a:rPr lang="en-US" sz="1600" dirty="0"/>
              <a:t>Summarization: Extend the summarization system to handle multiple documents simultaneously, generating a coherent summary that integrates information from diverse sources. Investigate approaches for cross-document coherence modeling and entity resolution to improve the quality of multi-document summaries</a:t>
            </a:r>
            <a:r>
              <a:rPr lang="en-US" sz="1600" dirty="0" smtClean="0"/>
              <a:t>.</a:t>
            </a:r>
          </a:p>
          <a:p>
            <a:endParaRPr lang="en-US" sz="1600" dirty="0"/>
          </a:p>
          <a:p>
            <a:r>
              <a:rPr lang="en-US" sz="1600" dirty="0" smtClean="0"/>
              <a:t>3.Interactive </a:t>
            </a:r>
            <a:r>
              <a:rPr lang="en-US" sz="1600" dirty="0"/>
              <a:t>Summarization: Develop interactive summarization systems that allow users to provide feedback or guidance during the summarization process. Explore techniques for incorporating user preferences, summarization goals, and contextual information to generate personalized summaries that better meet the user's needs</a:t>
            </a:r>
            <a:r>
              <a:rPr lang="en-US" sz="1600" dirty="0" smtClean="0"/>
              <a:t>.</a:t>
            </a:r>
          </a:p>
          <a:p>
            <a:endParaRPr lang="en-US" sz="1600" dirty="0"/>
          </a:p>
          <a:p>
            <a:r>
              <a:rPr lang="en-US" sz="1600" dirty="0" smtClean="0"/>
              <a:t>4.Evaluation </a:t>
            </a:r>
            <a:r>
              <a:rPr lang="en-US" sz="1600" dirty="0"/>
              <a:t>Metrics Refinement: Refine existing evaluation metrics or develop new metrics that better capture the nuances of summary quality, such as fluency, coherence, </a:t>
            </a:r>
            <a:r>
              <a:rPr lang="en-US" sz="1600" dirty="0" err="1"/>
              <a:t>informativeness</a:t>
            </a:r>
            <a:r>
              <a:rPr lang="en-US" sz="1600" dirty="0"/>
              <a:t>, and novelty. Investigate methods for automatic evaluation of abstractive summaries that go beyond surface-level overlap with reference summaries.</a:t>
            </a:r>
          </a:p>
          <a:p>
            <a:pPr marL="12700">
              <a:lnSpc>
                <a:spcPct val="100000"/>
              </a:lnSpc>
              <a:spcBef>
                <a:spcPts val="100"/>
              </a:spcBef>
            </a:pPr>
            <a:endParaRPr lang="en-IN" altLang="en-US" sz="1200" dirty="0">
              <a:latin typeface="Arial Unicode MS" panose="020B0604020202020204" charset="-122"/>
              <a:ea typeface="Arial Unicode MS" panose="020B0604020202020204" charset="-122"/>
              <a:cs typeface="Segoe UI Black" panose="020B0A02040204020203"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739775" y="291147"/>
            <a:ext cx="6490970" cy="629018"/>
          </a:xfrm>
          <a:prstGeom prst="rect">
            <a:avLst/>
          </a:prstGeom>
        </p:spPr>
        <p:txBody>
          <a:bodyPr vert="horz" wrap="square" lIns="0" tIns="13335" rIns="0" bIns="0" rtlCol="0">
            <a:spAutoFit/>
          </a:bodyPr>
          <a:lstStyle/>
          <a:p>
            <a:pPr marL="12700">
              <a:lnSpc>
                <a:spcPct val="100000"/>
              </a:lnSpc>
              <a:spcBef>
                <a:spcPts val="105"/>
              </a:spcBef>
            </a:pPr>
            <a:r>
              <a:rPr lang="en-US" sz="4000" spc="-10" dirty="0" smtClean="0"/>
              <a:t>FUTURE WORK</a:t>
            </a:r>
            <a:endParaRPr sz="4000" spc="-1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1404</Words>
  <Application>Microsoft Office PowerPoint</Application>
  <PresentationFormat>Custom</PresentationFormat>
  <Paragraphs>112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PROJECT TITLE</vt:lpstr>
      <vt:lpstr>AGENDA</vt:lpstr>
      <vt:lpstr>INTRODUCTION</vt:lpstr>
      <vt:lpstr>PROBLEM DEFENITION</vt:lpstr>
      <vt:lpstr>METHODOLOGY</vt:lpstr>
      <vt:lpstr>IMPLEMENTATION</vt:lpstr>
      <vt:lpstr>EVALUATION</vt:lpstr>
      <vt:lpstr>FUTURE WORK</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2021PITAI240</cp:lastModifiedBy>
  <cp:revision>10</cp:revision>
  <dcterms:created xsi:type="dcterms:W3CDTF">2024-03-30T07:02:00Z</dcterms:created>
  <dcterms:modified xsi:type="dcterms:W3CDTF">2024-04-02T06:22:16Z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2024-03-30T16:30:00Z</vt:filetime>
  </property>
  <property fmtid="{D5CDD505-2E9C-101B-9397-08002B2CF9AE}" pid="4" name="ICV">
    <vt:lpwstr>F01FC1D771F447B4B7254B95A27C392D_12</vt:lpwstr>
  </property>
  <property fmtid="{D5CDD505-2E9C-101B-9397-08002B2CF9AE}" pid="5" name="KSOProductBuildVer">
    <vt:lpwstr>1033-12.2.0.13472</vt:lpwstr>
  </property>
</Properties>
</file>