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0" r:id="rId4"/>
    <p:sldId id="264" r:id="rId5"/>
    <p:sldId id="259" r:id="rId6"/>
    <p:sldId id="262" r:id="rId7"/>
    <p:sldId id="266" r:id="rId8"/>
    <p:sldId id="263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792"/>
    <p:restoredTop sz="94731"/>
  </p:normalViewPr>
  <p:slideViewPr>
    <p:cSldViewPr snapToGrid="0" snapToObjects="1">
      <p:cViewPr varScale="1">
        <p:scale>
          <a:sx n="149" d="100"/>
          <a:sy n="149" d="100"/>
        </p:scale>
        <p:origin x="372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BA9358-E714-DE49-9DCB-42EBDE2996F1}" type="datetimeFigureOut">
              <a:rPr lang="en-US" smtClean="0"/>
              <a:t>4/22/22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BD4753-4B64-8A4B-A568-8DDA8EC8D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903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D4753-4B64-8A4B-A568-8DDA8EC8D84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7245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A9788-0526-D24B-AF52-4F40CCB491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96895F-A1A9-4249-8CB6-CD3A2E92FE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0D6A1-98A6-234B-A405-5307A702B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2225F-7275-504F-A56A-CB609CD72E4C}" type="datetimeFigureOut">
              <a:rPr lang="en-US" smtClean="0"/>
              <a:t>4/22/22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BC27F-F68A-4D4E-8090-91AAAB37A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4C8534-4103-5F4B-AF83-4B9684619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4EF50-6693-3349-B4DC-B489E65F4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085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FD684-C858-6149-9B45-EBDE60F89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34C9CD-FA02-8745-AD44-1FD9FA069B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4B15B6-76AA-AE43-A2E5-7AD113A14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2225F-7275-504F-A56A-CB609CD72E4C}" type="datetimeFigureOut">
              <a:rPr lang="en-US" smtClean="0"/>
              <a:t>4/22/22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61FCB6-804B-DE43-8421-F2D96BE5D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81890-F220-A149-A0C4-40FA4D1B0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4EF50-6693-3349-B4DC-B489E65F4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816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CC29A5-66DE-FF44-BA89-7E7EE6012D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2A9C82-6CFA-C74F-B6FA-FABD69C6AA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5831CE-CE61-EB49-A1FA-9DF195DAD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2225F-7275-504F-A56A-CB609CD72E4C}" type="datetimeFigureOut">
              <a:rPr lang="en-US" smtClean="0"/>
              <a:t>4/22/22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2202EB-11D0-C343-93A8-8C5D830F5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F82320-B119-634F-936C-C2B5EBE85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4EF50-6693-3349-B4DC-B489E65F4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926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959EC-127F-1A42-B4D1-20AE6B97D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CEC0E-7805-7B4A-86C4-9E68E5BD32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FA4670-988F-8F4D-93F0-70E3766D8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2225F-7275-504F-A56A-CB609CD72E4C}" type="datetimeFigureOut">
              <a:rPr lang="en-US" smtClean="0"/>
              <a:t>4/22/22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772CE-FD20-E341-8955-A2B621CCB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ED6981-B71C-244D-9245-1C54A7634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4EF50-6693-3349-B4DC-B489E65F4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120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1012A-134F-9B49-8471-45B52CACA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53CB9E-DA3A-FA4C-A1FB-DCE330E232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25C100-0BA2-DB40-92C6-5629C4D52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2225F-7275-504F-A56A-CB609CD72E4C}" type="datetimeFigureOut">
              <a:rPr lang="en-US" smtClean="0"/>
              <a:t>4/22/22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96C46E-8C73-2744-BECC-D14CDE675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0483B0-F6F2-A74B-A8CB-AE18014AB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4EF50-6693-3349-B4DC-B489E65F4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231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FD929-3D7D-CA42-B999-33EA44151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D9C025-00DA-7942-8251-23FCE4A627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7F31FF-9D30-0F40-B167-2F324AF371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1ABB79-399D-2F47-B0A8-2DB71907F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2225F-7275-504F-A56A-CB609CD72E4C}" type="datetimeFigureOut">
              <a:rPr lang="en-US" smtClean="0"/>
              <a:t>4/22/22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07886D-2A0A-BE47-AEEA-9BF2DFB7B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0205F4-0704-B341-8A83-06A71067C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4EF50-6693-3349-B4DC-B489E65F4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094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82146-C42E-AE47-88E2-E07A2A472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BC7816-E943-0F49-8A3C-109CB6C763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FD61E8-4279-054F-A613-B51806C032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8A660A-2C25-7441-88DB-A09A8B7FB6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28D65B-735D-794E-8A3C-4F470219D0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D24667-DE1D-4047-AA75-C4634698F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2225F-7275-504F-A56A-CB609CD72E4C}" type="datetimeFigureOut">
              <a:rPr lang="en-US" smtClean="0"/>
              <a:t>4/22/22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9C310E-BA24-7A4E-97A7-525A1A47C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64B64D-6612-8148-9316-11EE781E7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4EF50-6693-3349-B4DC-B489E65F4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760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338A5-EEA3-FC4E-9DA9-854A14A19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107A20-9914-284A-83AF-91E91C57B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2225F-7275-504F-A56A-CB609CD72E4C}" type="datetimeFigureOut">
              <a:rPr lang="en-US" smtClean="0"/>
              <a:t>4/22/22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33E041-7AA6-7E45-8659-78CD09032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33D13B-3852-5249-B944-FC8B791A8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4EF50-6693-3349-B4DC-B489E65F4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180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28111F-F729-9A4E-B8AB-9977D34C4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2225F-7275-504F-A56A-CB609CD72E4C}" type="datetimeFigureOut">
              <a:rPr lang="en-US" smtClean="0"/>
              <a:t>4/22/22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755E3B-E8C7-7440-BA6A-6EB15BB60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50310E-7E4C-BA4F-A074-D91DB3A30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4EF50-6693-3349-B4DC-B489E65F4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278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EC4CE-7462-1643-8E57-63B4EAADD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ED725-2D85-B64B-9E86-F80ED4D1A8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9A019E-05CA-2441-BBD3-40583DC652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1A9952-F940-F746-B482-AC0A2F9ED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2225F-7275-504F-A56A-CB609CD72E4C}" type="datetimeFigureOut">
              <a:rPr lang="en-US" smtClean="0"/>
              <a:t>4/22/22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99B77D-3F9F-4049-BF07-05F4E169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6F305-FA80-E341-8E7C-064B9B62B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4EF50-6693-3349-B4DC-B489E65F4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125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A4A89-BABF-4845-BADF-49228D47C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785460-3D79-474E-A8F9-78487FF39B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32FB84-55D2-394C-B533-63F7CF4D12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9C1896-EE49-C342-88F7-9A1373D4C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2225F-7275-504F-A56A-CB609CD72E4C}" type="datetimeFigureOut">
              <a:rPr lang="en-US" smtClean="0"/>
              <a:t>4/22/22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054001-4C47-0B45-B1E9-AEFF11A00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E6DFA-6AD7-944B-A2C9-86DF65D7B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4EF50-6693-3349-B4DC-B489E65F4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761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6CAAA2-3396-BA4E-BDC5-296C783F0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A3E70F-98B1-864D-BDA1-5554C3670E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B9277F-D9AB-724B-B982-B603DD4FCA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82225F-7275-504F-A56A-CB609CD72E4C}" type="datetimeFigureOut">
              <a:rPr lang="en-US" smtClean="0"/>
              <a:t>4/22/22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8D2649-914A-E34F-A8E4-1E0758435E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E935D-7EA3-2642-ABB0-F8392F791B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34EF50-6693-3349-B4DC-B489E65F4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859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81324BB1-10CF-CD4D-A75D-7564A54C96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053" t="30985" r="35802" b="31344"/>
          <a:stretch/>
        </p:blipFill>
        <p:spPr>
          <a:xfrm>
            <a:off x="3984808" y="2309286"/>
            <a:ext cx="2314240" cy="2238999"/>
          </a:xfrm>
          <a:prstGeom prst="rect">
            <a:avLst/>
          </a:prstGeom>
          <a:noFill/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3EB8E23-F28A-5F42-8854-0FA29A3CEBC2}"/>
              </a:ext>
            </a:extLst>
          </p:cNvPr>
          <p:cNvSpPr txBox="1"/>
          <p:nvPr/>
        </p:nvSpPr>
        <p:spPr>
          <a:xfrm>
            <a:off x="6215261" y="1699757"/>
            <a:ext cx="1399042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900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BDA435-FA51-3E4E-B461-F3918330E00E}"/>
              </a:ext>
            </a:extLst>
          </p:cNvPr>
          <p:cNvSpPr txBox="1"/>
          <p:nvPr/>
        </p:nvSpPr>
        <p:spPr>
          <a:xfrm>
            <a:off x="10636665" y="6417892"/>
            <a:ext cx="1555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By Rishi Ahuja</a:t>
            </a:r>
          </a:p>
        </p:txBody>
      </p:sp>
    </p:spTree>
    <p:extLst>
      <p:ext uri="{BB962C8B-B14F-4D97-AF65-F5344CB8AC3E}">
        <p14:creationId xmlns:p14="http://schemas.microsoft.com/office/powerpoint/2010/main" val="1869108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943A87B-CE9D-2142-B28E-A9ECB264EE35}"/>
              </a:ext>
            </a:extLst>
          </p:cNvPr>
          <p:cNvSpPr/>
          <p:nvPr/>
        </p:nvSpPr>
        <p:spPr>
          <a:xfrm>
            <a:off x="0" y="0"/>
            <a:ext cx="4349809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B09940-4887-2D4A-A30C-89C214F8B139}"/>
              </a:ext>
            </a:extLst>
          </p:cNvPr>
          <p:cNvSpPr txBox="1"/>
          <p:nvPr/>
        </p:nvSpPr>
        <p:spPr>
          <a:xfrm>
            <a:off x="1495512" y="3013501"/>
            <a:ext cx="13587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Goal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E8F0B6-4BAC-2F4F-9219-E57C56263F76}"/>
              </a:ext>
            </a:extLst>
          </p:cNvPr>
          <p:cNvSpPr txBox="1"/>
          <p:nvPr/>
        </p:nvSpPr>
        <p:spPr>
          <a:xfrm>
            <a:off x="4527040" y="2644169"/>
            <a:ext cx="71371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What do you have to spend to make the most money?</a:t>
            </a:r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A9490EF0-A707-A74E-BCF2-0DCDA91E09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053" t="30985" r="35802" b="31344"/>
          <a:stretch/>
        </p:blipFill>
        <p:spPr>
          <a:xfrm>
            <a:off x="11372977" y="6265990"/>
            <a:ext cx="536825" cy="519372"/>
          </a:xfrm>
          <a:prstGeom prst="rect">
            <a:avLst/>
          </a:prstGeom>
          <a:noFill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9F25686-B8C9-1E45-BA05-08D329096E4D}"/>
              </a:ext>
            </a:extLst>
          </p:cNvPr>
          <p:cNvSpPr txBox="1"/>
          <p:nvPr/>
        </p:nvSpPr>
        <p:spPr>
          <a:xfrm>
            <a:off x="11841435" y="6262142"/>
            <a:ext cx="2966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915000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943A87B-CE9D-2142-B28E-A9ECB264EE35}"/>
              </a:ext>
            </a:extLst>
          </p:cNvPr>
          <p:cNvSpPr/>
          <p:nvPr/>
        </p:nvSpPr>
        <p:spPr>
          <a:xfrm>
            <a:off x="0" y="0"/>
            <a:ext cx="4349809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B09940-4887-2D4A-A30C-89C214F8B139}"/>
              </a:ext>
            </a:extLst>
          </p:cNvPr>
          <p:cNvSpPr txBox="1"/>
          <p:nvPr/>
        </p:nvSpPr>
        <p:spPr>
          <a:xfrm>
            <a:off x="1486967" y="3013501"/>
            <a:ext cx="13758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E8F0B6-4BAC-2F4F-9219-E57C56263F76}"/>
              </a:ext>
            </a:extLst>
          </p:cNvPr>
          <p:cNvSpPr txBox="1"/>
          <p:nvPr/>
        </p:nvSpPr>
        <p:spPr>
          <a:xfrm>
            <a:off x="4587667" y="2332795"/>
            <a:ext cx="71371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We used data provided by IMDB and The Numbers database to compare Production Budgets to World-Wide Gross</a:t>
            </a:r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07D5379A-A43E-A145-BAC0-6674B731E4D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053" t="30985" r="35802" b="31344"/>
          <a:stretch/>
        </p:blipFill>
        <p:spPr>
          <a:xfrm>
            <a:off x="11372977" y="6265990"/>
            <a:ext cx="536825" cy="519372"/>
          </a:xfrm>
          <a:prstGeom prst="rect">
            <a:avLst/>
          </a:prstGeom>
          <a:noFill/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BEFCA4F-ED66-2E4D-8D18-B320EBAFAEF0}"/>
              </a:ext>
            </a:extLst>
          </p:cNvPr>
          <p:cNvSpPr txBox="1"/>
          <p:nvPr/>
        </p:nvSpPr>
        <p:spPr>
          <a:xfrm>
            <a:off x="11841435" y="6262142"/>
            <a:ext cx="2966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150888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943A87B-CE9D-2142-B28E-A9ECB264EE35}"/>
              </a:ext>
            </a:extLst>
          </p:cNvPr>
          <p:cNvSpPr/>
          <p:nvPr/>
        </p:nvSpPr>
        <p:spPr>
          <a:xfrm>
            <a:off x="0" y="0"/>
            <a:ext cx="4349809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B09940-4887-2D4A-A30C-89C214F8B139}"/>
              </a:ext>
            </a:extLst>
          </p:cNvPr>
          <p:cNvSpPr txBox="1"/>
          <p:nvPr/>
        </p:nvSpPr>
        <p:spPr>
          <a:xfrm>
            <a:off x="927218" y="3013501"/>
            <a:ext cx="24953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Methods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E8F0B6-4BAC-2F4F-9219-E57C56263F76}"/>
              </a:ext>
            </a:extLst>
          </p:cNvPr>
          <p:cNvSpPr txBox="1"/>
          <p:nvPr/>
        </p:nvSpPr>
        <p:spPr>
          <a:xfrm>
            <a:off x="4613304" y="1859339"/>
            <a:ext cx="713716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Font typeface="Wingdings" pitchFamily="2" charset="2"/>
              <a:buChar char="Ø"/>
            </a:pPr>
            <a:r>
              <a:rPr lang="en-US" sz="3600" dirty="0"/>
              <a:t>Are movies more profitable with a budget: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dirty="0"/>
              <a:t>over $200 million?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dirty="0"/>
              <a:t>between $100 and $200 million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dirty="0"/>
              <a:t>between $50 and $100 million</a:t>
            </a:r>
          </a:p>
          <a:p>
            <a:endParaRPr lang="en-US" sz="3600" dirty="0"/>
          </a:p>
          <a:p>
            <a:endParaRPr lang="en-US" sz="3600" dirty="0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07D5379A-A43E-A145-BAC0-6674B731E4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053" t="30985" r="35802" b="31344"/>
          <a:stretch/>
        </p:blipFill>
        <p:spPr>
          <a:xfrm>
            <a:off x="11372977" y="6265990"/>
            <a:ext cx="536825" cy="519372"/>
          </a:xfrm>
          <a:prstGeom prst="rect">
            <a:avLst/>
          </a:prstGeom>
          <a:noFill/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BEFCA4F-ED66-2E4D-8D18-B320EBAFAEF0}"/>
              </a:ext>
            </a:extLst>
          </p:cNvPr>
          <p:cNvSpPr txBox="1"/>
          <p:nvPr/>
        </p:nvSpPr>
        <p:spPr>
          <a:xfrm>
            <a:off x="11841435" y="6262142"/>
            <a:ext cx="2966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4223283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126" name="Picture 6">
            <a:extLst>
              <a:ext uri="{FF2B5EF4-FFF2-40B4-BE49-F238E27FC236}">
                <a16:creationId xmlns:a16="http://schemas.microsoft.com/office/drawing/2014/main" id="{643D9143-7A7B-B14A-94DB-0E44614020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3387" y="1722694"/>
            <a:ext cx="5150380" cy="3646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1" name="Isosceles Triangle 80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776F4A81-5E3F-0048-9AD0-18A105F5BD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7663" y="1677509"/>
            <a:ext cx="5150380" cy="36465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Isosceles Triangle 82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DA1B19-F5A6-FD4E-BB43-140ED5138484}"/>
              </a:ext>
            </a:extLst>
          </p:cNvPr>
          <p:cNvSpPr txBox="1"/>
          <p:nvPr/>
        </p:nvSpPr>
        <p:spPr>
          <a:xfrm>
            <a:off x="2117267" y="5062959"/>
            <a:ext cx="225818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Production Budget ($)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215443D-4FCC-5641-AF17-47ECB2F97B6A}"/>
              </a:ext>
            </a:extLst>
          </p:cNvPr>
          <p:cNvSpPr txBox="1"/>
          <p:nvPr/>
        </p:nvSpPr>
        <p:spPr>
          <a:xfrm>
            <a:off x="8361057" y="5077216"/>
            <a:ext cx="238955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Production Budget ($)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90B74F5-9EE1-1346-923C-D41470B679A9}"/>
              </a:ext>
            </a:extLst>
          </p:cNvPr>
          <p:cNvSpPr txBox="1"/>
          <p:nvPr/>
        </p:nvSpPr>
        <p:spPr>
          <a:xfrm rot="16200000">
            <a:off x="-181920" y="3244333"/>
            <a:ext cx="151046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Net Profit ($)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02F8CAE-A336-154B-821E-2CC344776F50}"/>
              </a:ext>
            </a:extLst>
          </p:cNvPr>
          <p:cNvSpPr txBox="1"/>
          <p:nvPr/>
        </p:nvSpPr>
        <p:spPr>
          <a:xfrm rot="16200000">
            <a:off x="5712819" y="3244334"/>
            <a:ext cx="151046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Net Profit ($)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44DBCBC-84B8-2E4E-B7C2-25D7399A4E03}"/>
              </a:ext>
            </a:extLst>
          </p:cNvPr>
          <p:cNvSpPr txBox="1"/>
          <p:nvPr/>
        </p:nvSpPr>
        <p:spPr>
          <a:xfrm>
            <a:off x="2117267" y="1425709"/>
            <a:ext cx="225818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Budget &gt; $200 Million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E9B853-C6F8-AA4C-A300-950075E00F04}"/>
              </a:ext>
            </a:extLst>
          </p:cNvPr>
          <p:cNvSpPr txBox="1"/>
          <p:nvPr/>
        </p:nvSpPr>
        <p:spPr>
          <a:xfrm>
            <a:off x="8145398" y="1244666"/>
            <a:ext cx="2389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Budget &gt;= $100 Million &amp; &lt;= 200 Million</a:t>
            </a:r>
          </a:p>
        </p:txBody>
      </p:sp>
    </p:spTree>
    <p:extLst>
      <p:ext uri="{BB962C8B-B14F-4D97-AF65-F5344CB8AC3E}">
        <p14:creationId xmlns:p14="http://schemas.microsoft.com/office/powerpoint/2010/main" val="44861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943A87B-CE9D-2142-B28E-A9ECB264EE35}"/>
              </a:ext>
            </a:extLst>
          </p:cNvPr>
          <p:cNvSpPr/>
          <p:nvPr/>
        </p:nvSpPr>
        <p:spPr>
          <a:xfrm>
            <a:off x="0" y="0"/>
            <a:ext cx="4349809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B09940-4887-2D4A-A30C-89C214F8B139}"/>
              </a:ext>
            </a:extLst>
          </p:cNvPr>
          <p:cNvSpPr txBox="1"/>
          <p:nvPr/>
        </p:nvSpPr>
        <p:spPr>
          <a:xfrm>
            <a:off x="530062" y="3013499"/>
            <a:ext cx="32896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</a:rPr>
              <a:t>Conclusions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E8F0B6-4BAC-2F4F-9219-E57C56263F76}"/>
              </a:ext>
            </a:extLst>
          </p:cNvPr>
          <p:cNvSpPr txBox="1"/>
          <p:nvPr/>
        </p:nvSpPr>
        <p:spPr>
          <a:xfrm>
            <a:off x="4609651" y="398998"/>
            <a:ext cx="713716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800" dirty="0"/>
              <a:t>Budget &gt; $200 million ~ Net Profit Increase of 234%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800" dirty="0"/>
              <a:t>Budget between $100 million and $200 Million ~  Net Profit increase of 204%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800" dirty="0"/>
              <a:t>Budget between $50 million and $100 Million ~  Net Profit increase of 154%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800" dirty="0"/>
              <a:t>More likely for a movie with a budget between $50 and $100 million to not make it to theaters at all</a:t>
            </a:r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07D5379A-A43E-A145-BAC0-6674B731E4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053" t="30985" r="35802" b="31344"/>
          <a:stretch/>
        </p:blipFill>
        <p:spPr>
          <a:xfrm>
            <a:off x="11372977" y="6265990"/>
            <a:ext cx="536825" cy="519372"/>
          </a:xfrm>
          <a:prstGeom prst="rect">
            <a:avLst/>
          </a:prstGeom>
          <a:noFill/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BEFCA4F-ED66-2E4D-8D18-B320EBAFAEF0}"/>
              </a:ext>
            </a:extLst>
          </p:cNvPr>
          <p:cNvSpPr txBox="1"/>
          <p:nvPr/>
        </p:nvSpPr>
        <p:spPr>
          <a:xfrm>
            <a:off x="11841435" y="6262142"/>
            <a:ext cx="2966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388483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943A87B-CE9D-2142-B28E-A9ECB264EE35}"/>
              </a:ext>
            </a:extLst>
          </p:cNvPr>
          <p:cNvSpPr/>
          <p:nvPr/>
        </p:nvSpPr>
        <p:spPr>
          <a:xfrm>
            <a:off x="0" y="0"/>
            <a:ext cx="4349809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B09940-4887-2D4A-A30C-89C214F8B139}"/>
              </a:ext>
            </a:extLst>
          </p:cNvPr>
          <p:cNvSpPr txBox="1"/>
          <p:nvPr/>
        </p:nvSpPr>
        <p:spPr>
          <a:xfrm>
            <a:off x="0" y="3076654"/>
            <a:ext cx="434980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</a:rPr>
              <a:t>Recommendation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E8F0B6-4BAC-2F4F-9219-E57C56263F76}"/>
              </a:ext>
            </a:extLst>
          </p:cNvPr>
          <p:cNvSpPr txBox="1"/>
          <p:nvPr/>
        </p:nvSpPr>
        <p:spPr>
          <a:xfrm>
            <a:off x="4704271" y="2984320"/>
            <a:ext cx="71371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800" dirty="0"/>
              <a:t>Create Movies with only a budget over $200 Million</a:t>
            </a:r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07D5379A-A43E-A145-BAC0-6674B731E4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053" t="30985" r="35802" b="31344"/>
          <a:stretch/>
        </p:blipFill>
        <p:spPr>
          <a:xfrm>
            <a:off x="11372977" y="6265990"/>
            <a:ext cx="536825" cy="519372"/>
          </a:xfrm>
          <a:prstGeom prst="rect">
            <a:avLst/>
          </a:prstGeom>
          <a:noFill/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BEFCA4F-ED66-2E4D-8D18-B320EBAFAEF0}"/>
              </a:ext>
            </a:extLst>
          </p:cNvPr>
          <p:cNvSpPr txBox="1"/>
          <p:nvPr/>
        </p:nvSpPr>
        <p:spPr>
          <a:xfrm>
            <a:off x="11841435" y="6262142"/>
            <a:ext cx="2966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9227943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943A87B-CE9D-2142-B28E-A9ECB264EE35}"/>
              </a:ext>
            </a:extLst>
          </p:cNvPr>
          <p:cNvSpPr/>
          <p:nvPr/>
        </p:nvSpPr>
        <p:spPr>
          <a:xfrm>
            <a:off x="0" y="0"/>
            <a:ext cx="4349809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B09940-4887-2D4A-A30C-89C214F8B139}"/>
              </a:ext>
            </a:extLst>
          </p:cNvPr>
          <p:cNvSpPr txBox="1"/>
          <p:nvPr/>
        </p:nvSpPr>
        <p:spPr>
          <a:xfrm>
            <a:off x="717845" y="2936589"/>
            <a:ext cx="29141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Next Steps</a:t>
            </a:r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07D5379A-A43E-A145-BAC0-6674B731E4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053" t="30985" r="35802" b="31344"/>
          <a:stretch/>
        </p:blipFill>
        <p:spPr>
          <a:xfrm>
            <a:off x="11372977" y="6265990"/>
            <a:ext cx="536825" cy="519372"/>
          </a:xfrm>
          <a:prstGeom prst="rect">
            <a:avLst/>
          </a:prstGeom>
          <a:noFill/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BEFCA4F-ED66-2E4D-8D18-B320EBAFAEF0}"/>
              </a:ext>
            </a:extLst>
          </p:cNvPr>
          <p:cNvSpPr txBox="1"/>
          <p:nvPr/>
        </p:nvSpPr>
        <p:spPr>
          <a:xfrm>
            <a:off x="11841435" y="6262142"/>
            <a:ext cx="2966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+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C5E217-19C4-C34F-BBF2-0B6C447A67E0}"/>
              </a:ext>
            </a:extLst>
          </p:cNvPr>
          <p:cNvSpPr txBox="1"/>
          <p:nvPr/>
        </p:nvSpPr>
        <p:spPr>
          <a:xfrm>
            <a:off x="4704271" y="2428758"/>
            <a:ext cx="71371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Sort movies with a budget of over $200 million by director, genre, and runtime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Analyze by studio to see which employees we need to poach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643048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943A87B-CE9D-2142-B28E-A9ECB264EE35}"/>
              </a:ext>
            </a:extLst>
          </p:cNvPr>
          <p:cNvSpPr/>
          <p:nvPr/>
        </p:nvSpPr>
        <p:spPr>
          <a:xfrm>
            <a:off x="0" y="0"/>
            <a:ext cx="4349809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B09940-4887-2D4A-A30C-89C214F8B139}"/>
              </a:ext>
            </a:extLst>
          </p:cNvPr>
          <p:cNvSpPr txBox="1"/>
          <p:nvPr/>
        </p:nvSpPr>
        <p:spPr>
          <a:xfrm>
            <a:off x="717845" y="2936589"/>
            <a:ext cx="29141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</a:rPr>
              <a:t>Thanks</a:t>
            </a:r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07D5379A-A43E-A145-BAC0-6674B731E4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053" t="30985" r="35802" b="31344"/>
          <a:stretch/>
        </p:blipFill>
        <p:spPr>
          <a:xfrm>
            <a:off x="11372977" y="6265990"/>
            <a:ext cx="536825" cy="519372"/>
          </a:xfrm>
          <a:prstGeom prst="rect">
            <a:avLst/>
          </a:prstGeom>
          <a:noFill/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BEFCA4F-ED66-2E4D-8D18-B320EBAFAEF0}"/>
              </a:ext>
            </a:extLst>
          </p:cNvPr>
          <p:cNvSpPr txBox="1"/>
          <p:nvPr/>
        </p:nvSpPr>
        <p:spPr>
          <a:xfrm>
            <a:off x="11841435" y="6262142"/>
            <a:ext cx="2966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+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904331-20E8-D64C-8BFD-CEBE05B5CBF4}"/>
              </a:ext>
            </a:extLst>
          </p:cNvPr>
          <p:cNvSpPr txBox="1"/>
          <p:nvPr/>
        </p:nvSpPr>
        <p:spPr>
          <a:xfrm>
            <a:off x="4935815" y="3028921"/>
            <a:ext cx="616579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effectLst/>
                <a:latin typeface="-apple-system"/>
              </a:rPr>
              <a:t>For additional info, contact Rishi Ahuja at </a:t>
            </a:r>
            <a:r>
              <a:rPr lang="en-US" b="0" i="0" u="none" strike="noStrike" dirty="0">
                <a:effectLst/>
                <a:latin typeface="-apple-system"/>
              </a:rPr>
              <a:t>rishiahuja515@gmail.com</a:t>
            </a:r>
            <a:endParaRPr lang="en-US" b="0" i="0" dirty="0"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56419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</TotalTime>
  <Words>220</Words>
  <Application>Microsoft Macintosh PowerPoint</Application>
  <PresentationFormat>Widescreen</PresentationFormat>
  <Paragraphs>41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-apple-system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Rishi Ahuja</dc:creator>
  <cp:lastModifiedBy>Rishi Ahuja</cp:lastModifiedBy>
  <cp:revision>19</cp:revision>
  <dcterms:created xsi:type="dcterms:W3CDTF">2022-04-22T15:07:04Z</dcterms:created>
  <dcterms:modified xsi:type="dcterms:W3CDTF">2022-04-22T19:22:39Z</dcterms:modified>
</cp:coreProperties>
</file>