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5.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5A8E339-BB33-47B4-A865-E9F97A76C2DB}" type="slidenum">
              <a:t>&lt;#&gt;</a:t>
            </a:fld>
          </a:p>
        </p:txBody>
      </p:sp>
      <p:sp>
        <p:nvSpPr>
          <p:cNvPr id="4" name="PlaceHolder 3"/>
          <p:cNvSpPr>
            <a:spLocks noGrp="1"/>
          </p:cNvSpPr>
          <p:nvPr>
            <p:ph type="dt" idx="3"/>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04A51FF6-2930-4BE1-974A-8F5B837F61B0}"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6EA1932C-0DCC-4DFA-9E50-2CBD8D2E09F2}" type="slidenum">
              <a:t>&lt;#&gt;</a:t>
            </a:fld>
          </a:p>
        </p:txBody>
      </p:sp>
      <p:sp>
        <p:nvSpPr>
          <p:cNvPr id="9" name="PlaceHolder 8"/>
          <p:cNvSpPr>
            <a:spLocks noGrp="1"/>
          </p:cNvSpPr>
          <p:nvPr>
            <p:ph type="dt" idx="3"/>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3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4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E76F4888-B1C7-4153-BBDE-2AEAA06357D3}" type="slidenum">
              <a:t>&lt;#&gt;</a:t>
            </a:fld>
          </a:p>
        </p:txBody>
      </p:sp>
      <p:sp>
        <p:nvSpPr>
          <p:cNvPr id="11" name="PlaceHolder 10"/>
          <p:cNvSpPr>
            <a:spLocks noGrp="1"/>
          </p:cNvSpPr>
          <p:nvPr>
            <p:ph type="dt" idx="3"/>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EE940694-4450-4687-B004-C69910E76348}" type="slidenum">
              <a:t>&lt;#&gt;</a:t>
            </a:fld>
          </a:p>
        </p:txBody>
      </p:sp>
      <p:sp>
        <p:nvSpPr>
          <p:cNvPr id="4" name="PlaceHolder 3"/>
          <p:cNvSpPr>
            <a:spLocks noGrp="1"/>
          </p:cNvSpPr>
          <p:nvPr>
            <p:ph type="dt" idx="6"/>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48"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6425B56E-E704-487F-BB65-925EB3C8FB3A}"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0"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5AD98768-2CA1-4B84-B352-8AE669A87152}" type="slidenum">
              <a:t>&lt;#&gt;</a:t>
            </a:fld>
          </a:p>
        </p:txBody>
      </p:sp>
      <p:sp>
        <p:nvSpPr>
          <p:cNvPr id="6" name="PlaceHolder 5"/>
          <p:cNvSpPr>
            <a:spLocks noGrp="1"/>
          </p:cNvSpPr>
          <p:nvPr>
            <p:ph type="dt" idx="6"/>
          </p:nvPr>
        </p:nvSpPr>
        <p:spPr/>
        <p:txBody>
          <a:bodyPr/>
          <a:p>
            <a:r>
              <a:rPr lang="en-IN"/>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CF1BF41-BC54-4FFF-915A-0F743E3F9516}"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3867DFE6-F8B5-418B-A8E7-92B41AC82443}"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79B25568-3710-46DE-9FFC-C748B441AEFD}" type="slidenum">
              <a:t>&lt;#&gt;</a:t>
            </a:fld>
          </a:p>
        </p:txBody>
      </p:sp>
      <p:sp>
        <p:nvSpPr>
          <p:cNvPr id="5" name="PlaceHolder 4"/>
          <p:cNvSpPr>
            <a:spLocks noGrp="1"/>
          </p:cNvSpPr>
          <p:nvPr>
            <p:ph type="dt" idx="6"/>
          </p:nvPr>
        </p:nvSpPr>
        <p:spPr/>
        <p:txBody>
          <a:bodyPr/>
          <a:p>
            <a:r>
              <a:rPr lang="en-IN"/>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5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8C065EE4-EA73-435F-9E14-20806BAFBB46}"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B2D363C7-1D84-4BA8-9A5A-A1E58296FBB8}"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6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3"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B4517A6-2AC5-4EE3-ABD2-4847AC2EC4C5}"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3E8C078-2C15-4A20-A2FB-A1436398A1EC}" type="slidenum">
              <a:t>&lt;#&gt;</a:t>
            </a:fld>
          </a:p>
        </p:txBody>
      </p:sp>
      <p:sp>
        <p:nvSpPr>
          <p:cNvPr id="8" name="PlaceHolder 7"/>
          <p:cNvSpPr>
            <a:spLocks noGrp="1"/>
          </p:cNvSpPr>
          <p:nvPr>
            <p:ph type="dt" idx="6"/>
          </p:nvPr>
        </p:nvSpPr>
        <p:spPr/>
        <p:txBody>
          <a:bodyPr/>
          <a:p>
            <a:r>
              <a:rPr lang="en-IN"/>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69"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0"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BF575FA0-C779-4A9D-80E1-31BAD5B12D49}" type="slidenum">
              <a:t>&lt;#&gt;</a:t>
            </a:fld>
          </a:p>
        </p:txBody>
      </p:sp>
      <p:sp>
        <p:nvSpPr>
          <p:cNvPr id="7" name="PlaceHolder 6"/>
          <p:cNvSpPr>
            <a:spLocks noGrp="1"/>
          </p:cNvSpPr>
          <p:nvPr>
            <p:ph type="dt" idx="6"/>
          </p:nvPr>
        </p:nvSpPr>
        <p:spPr/>
        <p:txBody>
          <a:bodyPr/>
          <a:p>
            <a:r>
              <a:rPr lang="en-IN"/>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5"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D7498D48-93A2-498F-BED4-CF934EB298B0}" type="slidenum">
              <a:t>&lt;#&gt;</a:t>
            </a:fld>
          </a:p>
        </p:txBody>
      </p:sp>
      <p:sp>
        <p:nvSpPr>
          <p:cNvPr id="9" name="PlaceHolder 8"/>
          <p:cNvSpPr>
            <a:spLocks noGrp="1"/>
          </p:cNvSpPr>
          <p:nvPr>
            <p:ph type="dt" idx="6"/>
          </p:nvPr>
        </p:nvSpPr>
        <p:spPr/>
        <p:txBody>
          <a:bodyPr/>
          <a:p>
            <a:r>
              <a:rPr lang="en-IN"/>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77"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8"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9"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0"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1"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82"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FCC0054F-2EE6-4E95-8A68-866652D3D6C5}" type="slidenum">
              <a:t>&lt;#&gt;</a:t>
            </a:fld>
          </a:p>
        </p:txBody>
      </p:sp>
      <p:sp>
        <p:nvSpPr>
          <p:cNvPr id="11" name="PlaceHolder 10"/>
          <p:cNvSpPr>
            <a:spLocks noGrp="1"/>
          </p:cNvSpPr>
          <p:nvPr>
            <p:ph type="dt" idx="6"/>
          </p:nvPr>
        </p:nvSpPr>
        <p:spPr/>
        <p:txBody>
          <a:bodyPr/>
          <a:p>
            <a:r>
              <a:rPr lang="en-IN"/>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4E4C88D6-3C5C-4A16-A40F-1E662F96DD36}" type="slidenum">
              <a:t>&lt;#&gt;</a:t>
            </a:fld>
          </a:p>
        </p:txBody>
      </p:sp>
      <p:sp>
        <p:nvSpPr>
          <p:cNvPr id="4" name="PlaceHolder 3"/>
          <p:cNvSpPr>
            <a:spLocks noGrp="1"/>
          </p:cNvSpPr>
          <p:nvPr>
            <p:ph type="dt" idx="9"/>
          </p:nvPr>
        </p:nvSpPr>
        <p:spPr/>
        <p:txBody>
          <a:bodyPr/>
          <a:p>
            <a:r>
              <a:rPr lang="en-IN"/>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8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95379CD6-C31C-441D-BE6E-9D80BD833A20}"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2726B15-5B1D-45A5-A353-BD172A07D360}" type="slidenum">
              <a:t>&lt;#&gt;</a:t>
            </a:fld>
          </a:p>
        </p:txBody>
      </p:sp>
      <p:sp>
        <p:nvSpPr>
          <p:cNvPr id="6" name="PlaceHolder 5"/>
          <p:cNvSpPr>
            <a:spLocks noGrp="1"/>
          </p:cNvSpPr>
          <p:nvPr>
            <p:ph type="dt" idx="9"/>
          </p:nvPr>
        </p:nvSpPr>
        <p:spPr/>
        <p:txBody>
          <a:bodyPr/>
          <a:p>
            <a:r>
              <a:rPr lang="en-IN"/>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9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71AA632-26B0-4F8F-8D77-4B919F4E25FE}"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D3294CB5-1F08-418D-9548-8596FFF34C71}"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IN"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AEA5DC8-381D-4B0A-9162-0CB0D8F1EC6E}" type="slidenum">
              <a:t>&lt;#&gt;</a:t>
            </a:fld>
          </a:p>
        </p:txBody>
      </p:sp>
      <p:sp>
        <p:nvSpPr>
          <p:cNvPr id="6" name="PlaceHolder 5"/>
          <p:cNvSpPr>
            <a:spLocks noGrp="1"/>
          </p:cNvSpPr>
          <p:nvPr>
            <p:ph type="dt" idx="3"/>
          </p:nvPr>
        </p:nvSpPr>
        <p:spPr/>
        <p:txBody>
          <a:bodyPr/>
          <a:p>
            <a:r>
              <a:rPr lang="en-IN"/>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9DD34142-1681-42AF-A65E-457E2E600FDA}" type="slidenum">
              <a:t>&lt;#&gt;</a:t>
            </a:fld>
          </a:p>
        </p:txBody>
      </p:sp>
      <p:sp>
        <p:nvSpPr>
          <p:cNvPr id="5" name="PlaceHolder 4"/>
          <p:cNvSpPr>
            <a:spLocks noGrp="1"/>
          </p:cNvSpPr>
          <p:nvPr>
            <p:ph type="dt" idx="9"/>
          </p:nvPr>
        </p:nvSpPr>
        <p:spPr/>
        <p:txBody>
          <a:bodyPr/>
          <a:p>
            <a:r>
              <a:rPr lang="en-IN"/>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9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5230490A-7531-4912-AE9B-E89AF915383D}"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0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1F0A26F-74E3-49F4-A80E-42AC7B46C639}"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0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0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87D0B0E9-9D32-40D4-AA15-CC1FE77917A5}" type="slidenum">
              <a:t>&lt;#&gt;</a:t>
            </a:fld>
          </a:p>
        </p:txBody>
      </p:sp>
      <p:sp>
        <p:nvSpPr>
          <p:cNvPr id="8" name="PlaceHolder 7"/>
          <p:cNvSpPr>
            <a:spLocks noGrp="1"/>
          </p:cNvSpPr>
          <p:nvPr>
            <p:ph type="dt" idx="9"/>
          </p:nvPr>
        </p:nvSpPr>
        <p:spPr/>
        <p:txBody>
          <a:bodyPr/>
          <a:p>
            <a:r>
              <a:rPr lang="en-IN"/>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8002E13D-71CD-4807-823D-F186546E0753}" type="slidenum">
              <a:t>&lt;#&gt;</a:t>
            </a:fld>
          </a:p>
        </p:txBody>
      </p:sp>
      <p:sp>
        <p:nvSpPr>
          <p:cNvPr id="7" name="PlaceHolder 6"/>
          <p:cNvSpPr>
            <a:spLocks noGrp="1"/>
          </p:cNvSpPr>
          <p:nvPr>
            <p:ph type="dt" idx="9"/>
          </p:nvPr>
        </p:nvSpPr>
        <p:spPr/>
        <p:txBody>
          <a:bodyPr/>
          <a:p>
            <a:r>
              <a:rPr lang="en-IN"/>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61F7D40-6EBE-46CA-AEEF-2710387610A1}" type="slidenum">
              <a:t>&lt;#&gt;</a:t>
            </a:fld>
          </a:p>
        </p:txBody>
      </p:sp>
      <p:sp>
        <p:nvSpPr>
          <p:cNvPr id="9" name="PlaceHolder 8"/>
          <p:cNvSpPr>
            <a:spLocks noGrp="1"/>
          </p:cNvSpPr>
          <p:nvPr>
            <p:ph type="dt" idx="9"/>
          </p:nvPr>
        </p:nvSpPr>
        <p:spPr/>
        <p:txBody>
          <a:bodyPr/>
          <a:p>
            <a:r>
              <a:rPr lang="en-IN"/>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1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2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F056714B-6075-4551-A0A9-AFD7BF0AC7C5}" type="slidenum">
              <a:t>&lt;#&gt;</a:t>
            </a:fld>
          </a:p>
        </p:txBody>
      </p:sp>
      <p:sp>
        <p:nvSpPr>
          <p:cNvPr id="11" name="PlaceHolder 10"/>
          <p:cNvSpPr>
            <a:spLocks noGrp="1"/>
          </p:cNvSpPr>
          <p:nvPr>
            <p:ph type="dt" idx="9"/>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6321ED02-354E-43E1-A927-19F3525A9123}" type="slidenum">
              <a:t>&lt;#&gt;</a:t>
            </a:fld>
          </a:p>
        </p:txBody>
      </p:sp>
      <p:sp>
        <p:nvSpPr>
          <p:cNvPr id="7" name="PlaceHolder 6"/>
          <p:cNvSpPr>
            <a:spLocks noGrp="1"/>
          </p:cNvSpPr>
          <p:nvPr>
            <p:ph type="dt" idx="3"/>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43FB161-EBBA-475B-AECD-B79544F64696}"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IN"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08B9CDF-311B-439C-8408-B213334FBB3C}" type="slidenum">
              <a:t>&lt;#&gt;</a:t>
            </a:fld>
          </a:p>
        </p:txBody>
      </p:sp>
      <p:sp>
        <p:nvSpPr>
          <p:cNvPr id="5" name="PlaceHolder 4"/>
          <p:cNvSpPr>
            <a:spLocks noGrp="1"/>
          </p:cNvSpPr>
          <p:nvPr>
            <p:ph type="dt" idx="3"/>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1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1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3E741C0-34DD-4A9B-9996-0AFBA955C4A8}"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IN" sz="3200" spc="-1" strike="noStrike">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C220C95-9D22-46E3-AB96-83FC9A8C5C33}" type="slidenum">
              <a:t>&lt;#&gt;</a:t>
            </a:fld>
          </a:p>
        </p:txBody>
      </p:sp>
      <p:sp>
        <p:nvSpPr>
          <p:cNvPr id="8" name="PlaceHolder 7"/>
          <p:cNvSpPr>
            <a:spLocks noGrp="1"/>
          </p:cNvSpPr>
          <p:nvPr>
            <p:ph type="dt" idx="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IN" sz="4400" spc="-1" strike="noStrike">
              <a:latin typeface="Arial"/>
            </a:endParaRPr>
          </a:p>
        </p:txBody>
      </p:sp>
      <p:sp>
        <p:nvSpPr>
          <p:cNvPr id="2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IN" sz="3200" spc="-1" strike="noStrike">
              <a:latin typeface="Arial"/>
            </a:endParaRPr>
          </a:p>
        </p:txBody>
      </p:sp>
      <p:sp>
        <p:nvSpPr>
          <p:cNvPr id="2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IN"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A3B14782-9F28-4AD9-A444-4465BDD7707F}" type="slidenum">
              <a:t>&lt;#&gt;</a:t>
            </a:fld>
          </a:p>
        </p:txBody>
      </p:sp>
      <p:sp>
        <p:nvSpPr>
          <p:cNvPr id="8" name="PlaceHolder 7"/>
          <p:cNvSpPr>
            <a:spLocks noGrp="1"/>
          </p:cNvSpPr>
          <p:nvPr>
            <p:ph type="dt" idx="3"/>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2"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3" name="PlaceHolder 4"/>
          <p:cNvSpPr>
            <a:spLocks noGrp="1"/>
          </p:cNvSpPr>
          <p:nvPr>
            <p:ph type="ftr" idx="1"/>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&lt;footer&gt;</a:t>
            </a:r>
            <a:endParaRPr b="0" lang="en-IN" sz="1200" spc="-1" strike="noStrike">
              <a:latin typeface="Times New Roman"/>
            </a:endParaRPr>
          </a:p>
        </p:txBody>
      </p:sp>
      <p:sp>
        <p:nvSpPr>
          <p:cNvPr id="4" name="PlaceHolder 5"/>
          <p:cNvSpPr>
            <a:spLocks noGrp="1"/>
          </p:cNvSpPr>
          <p:nvPr>
            <p:ph type="sldNum" idx="2"/>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895C8FE2-65F5-4048-9503-85A7E7DE78FE}"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5" name="PlaceHolder 6"/>
          <p:cNvSpPr>
            <a:spLocks noGrp="1"/>
          </p:cNvSpPr>
          <p:nvPr>
            <p:ph type="dt" idx="3"/>
          </p:nvPr>
        </p:nvSpPr>
        <p:spPr>
          <a:xfrm>
            <a:off x="609480" y="635652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ftr" idx="4"/>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&lt;footer&gt;</a:t>
            </a:r>
            <a:endParaRPr b="0" lang="en-IN" sz="1200" spc="-1" strike="noStrike">
              <a:latin typeface="Times New Roman"/>
            </a:endParaRPr>
          </a:p>
        </p:txBody>
      </p:sp>
      <p:sp>
        <p:nvSpPr>
          <p:cNvPr id="43" name="PlaceHolder 2"/>
          <p:cNvSpPr>
            <a:spLocks noGrp="1"/>
          </p:cNvSpPr>
          <p:nvPr>
            <p:ph type="sldNum" idx="5"/>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F345D5A6-2E34-4B32-8313-34F04E6F44AA}"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44" name="PlaceHolder 3"/>
          <p:cNvSpPr>
            <a:spLocks noGrp="1"/>
          </p:cNvSpPr>
          <p:nvPr>
            <p:ph type="dt" idx="6"/>
          </p:nvPr>
        </p:nvSpPr>
        <p:spPr>
          <a:xfrm>
            <a:off x="609480" y="635652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4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4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ftr" idx="7"/>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&lt;footer&gt;</a:t>
            </a:r>
            <a:endParaRPr b="0" lang="en-IN" sz="1200" spc="-1" strike="noStrike">
              <a:latin typeface="Times New Roman"/>
            </a:endParaRPr>
          </a:p>
        </p:txBody>
      </p:sp>
      <p:sp>
        <p:nvSpPr>
          <p:cNvPr id="84" name="PlaceHolder 2"/>
          <p:cNvSpPr>
            <a:spLocks noGrp="1"/>
          </p:cNvSpPr>
          <p:nvPr>
            <p:ph type="sldNum" idx="8"/>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2DBFBBED-D577-49E0-930A-714AE4A2D727}"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85" name="PlaceHolder 3"/>
          <p:cNvSpPr>
            <a:spLocks noGrp="1"/>
          </p:cNvSpPr>
          <p:nvPr>
            <p:ph type="dt" idx="9"/>
          </p:nvPr>
        </p:nvSpPr>
        <p:spPr>
          <a:xfrm>
            <a:off x="609480" y="6356520"/>
            <a:ext cx="2843280" cy="363600"/>
          </a:xfrm>
          <a:prstGeom prst="rect">
            <a:avLst/>
          </a:prstGeom>
          <a:noFill/>
          <a:ln w="0">
            <a:noFill/>
          </a:ln>
        </p:spPr>
        <p:txBody>
          <a:bodyPr lIns="90000" rIns="90000" tIns="45000" bIns="45000" anchor="ctr">
            <a:noAutofit/>
          </a:bodyPr>
          <a:lstStyle>
            <a:lvl1pPr>
              <a:defRPr b="0" lang="en-IN" sz="1400" spc="-1" strike="noStrike">
                <a:latin typeface="Times New Roman"/>
              </a:defRPr>
            </a:lvl1pPr>
          </a:lstStyle>
          <a:p>
            <a:r>
              <a:rPr b="0" lang="en-IN" sz="1400" spc="-1" strike="noStrike">
                <a:latin typeface="Times New Roman"/>
              </a:rPr>
              <a:t>&lt;date/time&gt;</a:t>
            </a:r>
            <a:endParaRPr b="0" lang="en-IN" sz="1400" spc="-1" strike="noStrike">
              <a:latin typeface="Times New Roman"/>
            </a:endParaRPr>
          </a:p>
        </p:txBody>
      </p:sp>
      <p:sp>
        <p:nvSpPr>
          <p:cNvPr id="86"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IN" sz="4400" spc="-1" strike="noStrike">
                <a:latin typeface="Arial"/>
              </a:rPr>
              <a:t>Click to edit the title text format</a:t>
            </a:r>
            <a:endParaRPr b="0" lang="en-IN" sz="4400" spc="-1" strike="noStrike">
              <a:latin typeface="Arial"/>
            </a:endParaRPr>
          </a:p>
        </p:txBody>
      </p:sp>
      <p:sp>
        <p:nvSpPr>
          <p:cNvPr id="8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436320" y="2079000"/>
            <a:ext cx="11317680" cy="2165400"/>
          </a:xfrm>
          <a:prstGeom prst="rect">
            <a:avLst/>
          </a:prstGeom>
          <a:noFill/>
          <a:ln w="0">
            <a:noFill/>
          </a:ln>
        </p:spPr>
        <p:txBody>
          <a:bodyPr lIns="0" rIns="0" tIns="0" bIns="0" anchor="ctr">
            <a:noAutofit/>
          </a:bodyPr>
          <a:p>
            <a:pPr algn="ctr">
              <a:lnSpc>
                <a:spcPct val="150000"/>
              </a:lnSpc>
              <a:buNone/>
              <a:tabLst>
                <a:tab algn="l" pos="0"/>
              </a:tabLst>
            </a:pPr>
            <a:r>
              <a:rPr b="1" lang="en-US" sz="2400" spc="-1" strike="noStrike">
                <a:solidFill>
                  <a:srgbClr val="000000"/>
                </a:solidFill>
                <a:latin typeface="Times New Roman"/>
                <a:ea typeface="Times New Roman"/>
              </a:rPr>
              <a:t>JCS1832 PROJECT WORK PHASE - II</a:t>
            </a:r>
            <a:br>
              <a:rPr sz="2400"/>
            </a:br>
            <a:r>
              <a:rPr b="1" lang="en-US" sz="2400" spc="-1" strike="noStrike">
                <a:solidFill>
                  <a:srgbClr val="000000"/>
                </a:solidFill>
                <a:latin typeface="Times New Roman"/>
                <a:ea typeface="Times New Roman"/>
              </a:rPr>
              <a:t>PERCEIVING AND PREVENTING ATTACKS IN CLOUD ENVIRONMENT</a:t>
            </a:r>
            <a:br>
              <a:rPr sz="2400"/>
            </a:br>
            <a:r>
              <a:rPr b="1" lang="en-US" sz="2400" spc="-1" strike="noStrike">
                <a:solidFill>
                  <a:srgbClr val="000000"/>
                </a:solidFill>
                <a:latin typeface="Times New Roman"/>
                <a:ea typeface="Times New Roman"/>
              </a:rPr>
              <a:t>VIVA VOCE</a:t>
            </a:r>
            <a:br>
              <a:rPr sz="2400"/>
            </a:br>
            <a:r>
              <a:rPr b="1" lang="en-US" sz="2400" spc="-1" strike="noStrike">
                <a:solidFill>
                  <a:srgbClr val="000000"/>
                </a:solidFill>
                <a:latin typeface="Times New Roman"/>
                <a:ea typeface="Times New Roman"/>
              </a:rPr>
              <a:t>Date: 24-02-2025 </a:t>
            </a:r>
            <a:br>
              <a:rPr sz="2400"/>
            </a:br>
            <a:r>
              <a:rPr b="1" lang="en-US" sz="2400" spc="-1" strike="noStrike">
                <a:solidFill>
                  <a:srgbClr val="000000"/>
                </a:solidFill>
                <a:latin typeface="Times New Roman"/>
                <a:ea typeface="Times New Roman"/>
              </a:rPr>
              <a:t>BATCH NO: 06</a:t>
            </a:r>
            <a:endParaRPr b="0" lang="en-IN" sz="2400" spc="-1" strike="noStrike">
              <a:latin typeface="Arial"/>
            </a:endParaRPr>
          </a:p>
        </p:txBody>
      </p:sp>
      <p:sp>
        <p:nvSpPr>
          <p:cNvPr id="125" name="PlaceHolder 2"/>
          <p:cNvSpPr>
            <a:spLocks noGrp="1"/>
          </p:cNvSpPr>
          <p:nvPr>
            <p:ph/>
          </p:nvPr>
        </p:nvSpPr>
        <p:spPr>
          <a:xfrm>
            <a:off x="457200" y="4952880"/>
            <a:ext cx="5561280" cy="1675080"/>
          </a:xfrm>
          <a:prstGeom prst="rect">
            <a:avLst/>
          </a:prstGeom>
          <a:noFill/>
          <a:ln w="0">
            <a:noFill/>
          </a:ln>
        </p:spPr>
        <p:txBody>
          <a:bodyPr lIns="0" rIns="0" tIns="0" bIns="0" anchor="t">
            <a:noAutofit/>
          </a:bodyPr>
          <a:p>
            <a:pPr algn="just">
              <a:lnSpc>
                <a:spcPct val="100000"/>
              </a:lnSpc>
              <a:spcBef>
                <a:spcPts val="400"/>
              </a:spcBef>
              <a:buNone/>
              <a:tabLst>
                <a:tab algn="l" pos="0"/>
              </a:tabLst>
            </a:pPr>
            <a:r>
              <a:rPr b="1" lang="en-US" sz="2000" spc="-1" strike="noStrike">
                <a:solidFill>
                  <a:srgbClr val="660033"/>
                </a:solidFill>
                <a:latin typeface="Times New Roman"/>
                <a:ea typeface="Times New Roman"/>
              </a:rPr>
              <a:t>PRESENTED BY</a:t>
            </a:r>
            <a:endParaRPr b="0" lang="en-IN" sz="2000" spc="-1" strike="noStrike">
              <a:latin typeface="Arial"/>
            </a:endParaRPr>
          </a:p>
          <a:p>
            <a:pPr algn="just">
              <a:lnSpc>
                <a:spcPct val="100000"/>
              </a:lnSpc>
              <a:spcBef>
                <a:spcPts val="400"/>
              </a:spcBef>
              <a:buNone/>
              <a:tabLst>
                <a:tab algn="l" pos="0"/>
              </a:tabLst>
            </a:pPr>
            <a:r>
              <a:rPr b="1" lang="en-US" sz="2000" spc="-1" strike="noStrike">
                <a:solidFill>
                  <a:srgbClr val="002060"/>
                </a:solidFill>
                <a:latin typeface="Times New Roman"/>
                <a:ea typeface="Times New Roman"/>
              </a:rPr>
              <a:t>PRIYA DHARSHINI A(130721104061)</a:t>
            </a:r>
            <a:endParaRPr b="0" lang="en-IN" sz="2000" spc="-1" strike="noStrike">
              <a:latin typeface="Arial"/>
            </a:endParaRPr>
          </a:p>
          <a:p>
            <a:pPr algn="just">
              <a:lnSpc>
                <a:spcPct val="100000"/>
              </a:lnSpc>
              <a:spcBef>
                <a:spcPts val="400"/>
              </a:spcBef>
              <a:buNone/>
              <a:tabLst>
                <a:tab algn="l" pos="0"/>
              </a:tabLst>
            </a:pPr>
            <a:r>
              <a:rPr b="1" lang="en-US" sz="2000" spc="-1" strike="noStrike">
                <a:solidFill>
                  <a:srgbClr val="002060"/>
                </a:solidFill>
                <a:latin typeface="Times New Roman"/>
                <a:ea typeface="Times New Roman"/>
              </a:rPr>
              <a:t>RAJESHWARI B(130721104067)</a:t>
            </a:r>
            <a:endParaRPr b="0" lang="en-IN" sz="2000" spc="-1" strike="noStrike">
              <a:latin typeface="Arial"/>
            </a:endParaRPr>
          </a:p>
          <a:p>
            <a:pPr algn="just">
              <a:lnSpc>
                <a:spcPct val="100000"/>
              </a:lnSpc>
              <a:spcBef>
                <a:spcPts val="400"/>
              </a:spcBef>
              <a:buNone/>
              <a:tabLst>
                <a:tab algn="l" pos="0"/>
              </a:tabLst>
            </a:pPr>
            <a:r>
              <a:rPr b="1" lang="en-US" sz="2000" spc="-1" strike="noStrike">
                <a:solidFill>
                  <a:srgbClr val="002060"/>
                </a:solidFill>
                <a:latin typeface="Times New Roman"/>
                <a:ea typeface="Times New Roman"/>
              </a:rPr>
              <a:t>SADHANA N(130721104072)</a:t>
            </a:r>
            <a:endParaRPr b="0" lang="en-IN" sz="2000" spc="-1" strike="noStrike">
              <a:latin typeface="Arial"/>
            </a:endParaRPr>
          </a:p>
        </p:txBody>
      </p:sp>
      <p:sp>
        <p:nvSpPr>
          <p:cNvPr id="126" name="PlaceHolder 3"/>
          <p:cNvSpPr>
            <a:spLocks noGrp="1"/>
          </p:cNvSpPr>
          <p:nvPr>
            <p:ph/>
          </p:nvPr>
        </p:nvSpPr>
        <p:spPr>
          <a:xfrm>
            <a:off x="7259760" y="4898520"/>
            <a:ext cx="4799160" cy="1400400"/>
          </a:xfrm>
          <a:prstGeom prst="rect">
            <a:avLst/>
          </a:prstGeom>
          <a:noFill/>
          <a:ln w="0">
            <a:noFill/>
          </a:ln>
        </p:spPr>
        <p:txBody>
          <a:bodyPr lIns="0" rIns="0" tIns="0" bIns="0" anchor="t">
            <a:noAutofit/>
          </a:bodyPr>
          <a:p>
            <a:pPr>
              <a:lnSpc>
                <a:spcPct val="100000"/>
              </a:lnSpc>
              <a:spcBef>
                <a:spcPts val="400"/>
              </a:spcBef>
              <a:buNone/>
              <a:tabLst>
                <a:tab algn="l" pos="0"/>
              </a:tabLst>
            </a:pPr>
            <a:r>
              <a:rPr b="1" lang="en-US" sz="2000" spc="-1" strike="noStrike">
                <a:solidFill>
                  <a:srgbClr val="660033"/>
                </a:solidFill>
                <a:latin typeface="Times New Roman"/>
                <a:ea typeface="Times New Roman"/>
              </a:rPr>
              <a:t>SUPERVISED  BY </a:t>
            </a:r>
            <a:endParaRPr b="0" lang="en-IN" sz="2000" spc="-1" strike="noStrike">
              <a:latin typeface="Arial"/>
            </a:endParaRPr>
          </a:p>
          <a:p>
            <a:pPr>
              <a:lnSpc>
                <a:spcPct val="100000"/>
              </a:lnSpc>
              <a:spcBef>
                <a:spcPts val="400"/>
              </a:spcBef>
              <a:buNone/>
              <a:tabLst>
                <a:tab algn="l" pos="0"/>
              </a:tabLst>
            </a:pPr>
            <a:r>
              <a:rPr b="1" lang="en-US" sz="2000" spc="-1" strike="noStrike">
                <a:solidFill>
                  <a:srgbClr val="002060"/>
                </a:solidFill>
                <a:latin typeface="Times New Roman"/>
                <a:ea typeface="Times New Roman"/>
              </a:rPr>
              <a:t>Mrs. P. MAHALAKSHMI</a:t>
            </a:r>
            <a:endParaRPr b="0" lang="en-IN" sz="2000" spc="-1" strike="noStrike">
              <a:latin typeface="Arial"/>
            </a:endParaRPr>
          </a:p>
          <a:p>
            <a:pPr>
              <a:lnSpc>
                <a:spcPct val="100000"/>
              </a:lnSpc>
              <a:spcBef>
                <a:spcPts val="400"/>
              </a:spcBef>
              <a:buNone/>
              <a:tabLst>
                <a:tab algn="l" pos="0"/>
              </a:tabLst>
            </a:pPr>
            <a:r>
              <a:rPr b="1" lang="en-US" sz="2000" spc="-1" strike="noStrike">
                <a:solidFill>
                  <a:srgbClr val="002060"/>
                </a:solidFill>
                <a:latin typeface="Times New Roman"/>
                <a:ea typeface="Times New Roman"/>
              </a:rPr>
              <a:t>ASSISTANT PROFESSOR(CSE)</a:t>
            </a:r>
            <a:endParaRPr b="0" lang="en-IN" sz="2000" spc="-1" strike="noStrike">
              <a:latin typeface="Arial"/>
            </a:endParaRPr>
          </a:p>
        </p:txBody>
      </p:sp>
      <p:pic>
        <p:nvPicPr>
          <p:cNvPr id="127" name="Picture 4" descr="download.png"/>
          <p:cNvPicPr/>
          <p:nvPr/>
        </p:nvPicPr>
        <p:blipFill>
          <a:blip r:embed="rId1"/>
          <a:stretch/>
        </p:blipFill>
        <p:spPr>
          <a:xfrm>
            <a:off x="609480" y="457200"/>
            <a:ext cx="1065240" cy="1065240"/>
          </a:xfrm>
          <a:prstGeom prst="rect">
            <a:avLst/>
          </a:prstGeom>
          <a:ln w="0">
            <a:noFill/>
          </a:ln>
        </p:spPr>
      </p:pic>
      <p:sp>
        <p:nvSpPr>
          <p:cNvPr id="128" name="Title 1"/>
          <p:cNvSpPr/>
          <p:nvPr/>
        </p:nvSpPr>
        <p:spPr>
          <a:xfrm>
            <a:off x="1676520" y="228600"/>
            <a:ext cx="8685360" cy="114156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br>
              <a:rPr sz="2000"/>
            </a:br>
            <a:r>
              <a:rPr b="1" lang="en-US" sz="2400" spc="-1" strike="noStrike">
                <a:solidFill>
                  <a:srgbClr val="000000"/>
                </a:solidFill>
                <a:latin typeface="Times New Roman"/>
                <a:ea typeface="Times New Roman"/>
              </a:rPr>
              <a:t>JERUSALEM COLLEGE OF ENGINEERING, CHENNAI-100</a:t>
            </a:r>
            <a:endParaRPr b="0" lang="en-IN" sz="2400" spc="-1" strike="noStrike">
              <a:latin typeface="Arial"/>
            </a:endParaRPr>
          </a:p>
          <a:p>
            <a:pPr algn="ctr">
              <a:lnSpc>
                <a:spcPct val="100000"/>
              </a:lnSpc>
              <a:buNone/>
              <a:tabLst>
                <a:tab algn="l" pos="0"/>
              </a:tabLst>
            </a:pPr>
            <a:endParaRPr b="0" lang="en-IN" sz="2000" spc="-1" strike="noStrike">
              <a:latin typeface="Arial"/>
            </a:endParaRPr>
          </a:p>
          <a:p>
            <a:pPr algn="ctr">
              <a:lnSpc>
                <a:spcPct val="100000"/>
              </a:lnSpc>
              <a:buNone/>
              <a:tabLst>
                <a:tab algn="l" pos="0"/>
              </a:tabLst>
            </a:pPr>
            <a:r>
              <a:rPr b="1" lang="en-US" sz="2000" spc="-1" strike="noStrike">
                <a:solidFill>
                  <a:srgbClr val="000000"/>
                </a:solidFill>
                <a:latin typeface="Times New Roman"/>
                <a:ea typeface="Times New Roman"/>
              </a:rPr>
              <a:t>         </a:t>
            </a:r>
            <a:r>
              <a:rPr b="1" lang="en-US" sz="2000" spc="-1" strike="noStrike">
                <a:solidFill>
                  <a:srgbClr val="000000"/>
                </a:solidFill>
                <a:latin typeface="Times New Roman"/>
                <a:ea typeface="Times New Roman"/>
              </a:rPr>
              <a:t>DEPARTMENT OF COMPUTER SCIENCE AND ENGINEERING</a:t>
            </a:r>
            <a:endParaRPr b="0" lang="en-IN" sz="2000" spc="-1" strike="noStrike">
              <a:latin typeface="Arial"/>
            </a:endParaRPr>
          </a:p>
        </p:txBody>
      </p:sp>
      <p:sp>
        <p:nvSpPr>
          <p:cNvPr id="129" name="Slide Number Placeholder 6"/>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EE4AC0A9-C3F0-449C-ADCF-1237797CD319}"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30" name="Footer Placeholder 7"/>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Arial"/>
            </a:endParaRPr>
          </a:p>
        </p:txBody>
      </p:sp>
      <p:sp>
        <p:nvSpPr>
          <p:cNvPr id="131"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C82FDAB7-830D-446A-91E2-6287467549F2}" type="datetime5">
              <a:rPr b="0" lang="en-US" sz="1200" spc="-1" strike="noStrike">
                <a:solidFill>
                  <a:srgbClr val="898989"/>
                </a:solidFill>
                <a:latin typeface="Calibri"/>
                <a:ea typeface="Arial"/>
              </a:rPr>
              <a:t>Feb 23, 2025</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468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HARDWARE </a:t>
            </a:r>
            <a:r>
              <a:rPr b="1" lang="en-US" sz="3600" spc="-1" strike="noStrike">
                <a:solidFill>
                  <a:srgbClr val="ffffff"/>
                </a:solidFill>
                <a:latin typeface="Times New Roman"/>
                <a:ea typeface="Times New Roman"/>
              </a:rPr>
              <a:t>AND </a:t>
            </a:r>
            <a:r>
              <a:rPr b="1" lang="en-US" sz="3600" spc="-1" strike="noStrike">
                <a:solidFill>
                  <a:srgbClr val="ffffff"/>
                </a:solidFill>
                <a:latin typeface="Times New Roman"/>
                <a:ea typeface="Times New Roman"/>
              </a:rPr>
              <a:t>SOFTWARE </a:t>
            </a:r>
            <a:r>
              <a:rPr b="1" lang="en-US" sz="3600" spc="-1" strike="noStrike">
                <a:solidFill>
                  <a:srgbClr val="ffffff"/>
                </a:solidFill>
                <a:latin typeface="Times New Roman"/>
                <a:ea typeface="Times New Roman"/>
              </a:rPr>
              <a:t>REQUIREMENT</a:t>
            </a:r>
            <a:r>
              <a:rPr b="1" lang="en-US" sz="3600" spc="-1" strike="noStrike">
                <a:solidFill>
                  <a:srgbClr val="ffffff"/>
                </a:solidFill>
                <a:latin typeface="Times New Roman"/>
                <a:ea typeface="Times New Roman"/>
              </a:rPr>
              <a:t>S</a:t>
            </a:r>
            <a:endParaRPr b="0" lang="en-IN" sz="3600" spc="-1" strike="noStrike">
              <a:latin typeface="Arial"/>
            </a:endParaRPr>
          </a:p>
        </p:txBody>
      </p:sp>
      <p:sp>
        <p:nvSpPr>
          <p:cNvPr id="174"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7168DE00-7C41-4969-98EA-0C1A8BC10DE3}"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75"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76"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8C94BD4B-BD9C-4FE6-9A9E-421631085D48}"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77" name="PlaceHolder 2"/>
          <p:cNvSpPr>
            <a:spLocks noGrp="1"/>
          </p:cNvSpPr>
          <p:nvPr>
            <p:ph/>
          </p:nvPr>
        </p:nvSpPr>
        <p:spPr>
          <a:xfrm>
            <a:off x="623520" y="1437120"/>
            <a:ext cx="10814040" cy="4540320"/>
          </a:xfrm>
          <a:prstGeom prst="rect">
            <a:avLst/>
          </a:prstGeom>
          <a:noFill/>
          <a:ln w="0">
            <a:noFill/>
          </a:ln>
        </p:spPr>
        <p:txBody>
          <a:bodyPr lIns="90000" rIns="90000" tIns="45000" bIns="45000" anchor="ctr">
            <a:noAutofit/>
          </a:bodyPr>
          <a:p>
            <a:pPr algn="just">
              <a:lnSpc>
                <a:spcPct val="100000"/>
              </a:lnSpc>
              <a:buNone/>
              <a:tabLst>
                <a:tab algn="l" pos="0"/>
              </a:tabLst>
            </a:pPr>
            <a:r>
              <a:rPr b="1" lang="en-US" sz="2600" spc="-1" strike="noStrike">
                <a:solidFill>
                  <a:srgbClr val="000000"/>
                </a:solidFill>
                <a:latin typeface="Times New Roman"/>
                <a:ea typeface="Times New Roman"/>
              </a:rPr>
              <a:t>HARDWARE REQUIREMENTS:</a:t>
            </a:r>
            <a:endParaRPr b="0" lang="en-IN" sz="2600" spc="-1" strike="noStrike">
              <a:latin typeface="Arial"/>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Processor: ARM/X86</a:t>
            </a:r>
            <a:endParaRPr b="0" lang="en-IN" sz="2400" spc="-1" strike="noStrike">
              <a:latin typeface="Arial"/>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RAM: Minimum 8GB</a:t>
            </a:r>
            <a:endParaRPr b="0" lang="en-IN" sz="2400" spc="-1" strike="noStrike">
              <a:latin typeface="Arial"/>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Networking equipments: 4G modules/ Wi-Fi/LAN</a:t>
            </a:r>
            <a:endParaRPr b="0" lang="en-IN" sz="2400" spc="-1" strike="noStrike">
              <a:latin typeface="Arial"/>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Storage: Minimum 20GB free space</a:t>
            </a:r>
            <a:endParaRPr b="0" lang="en-IN" sz="2400" spc="-1" strike="noStrike">
              <a:latin typeface="Arial"/>
            </a:endParaRPr>
          </a:p>
          <a:p>
            <a:pPr algn="just">
              <a:lnSpc>
                <a:spcPct val="100000"/>
              </a:lnSpc>
              <a:buNone/>
              <a:tabLst>
                <a:tab algn="l" pos="0"/>
              </a:tabLst>
            </a:pPr>
            <a:endParaRPr b="0" lang="en-IN" sz="2400" spc="-1" strike="noStrike">
              <a:latin typeface="Arial"/>
            </a:endParaRPr>
          </a:p>
          <a:p>
            <a:pPr algn="just">
              <a:lnSpc>
                <a:spcPct val="100000"/>
              </a:lnSpc>
              <a:buNone/>
              <a:tabLst>
                <a:tab algn="l" pos="0"/>
              </a:tabLst>
            </a:pPr>
            <a:r>
              <a:rPr b="1" lang="en-US" sz="2600" spc="-1" strike="noStrike">
                <a:solidFill>
                  <a:srgbClr val="000000"/>
                </a:solidFill>
                <a:latin typeface="Times New Roman"/>
                <a:ea typeface="Times New Roman"/>
              </a:rPr>
              <a:t> </a:t>
            </a:r>
            <a:r>
              <a:rPr b="1" lang="en-US" sz="2600" spc="-1" strike="noStrike">
                <a:solidFill>
                  <a:srgbClr val="000000"/>
                </a:solidFill>
                <a:latin typeface="Times New Roman"/>
                <a:ea typeface="Times New Roman"/>
              </a:rPr>
              <a:t>SOFTWARE REQUIREMENTS:</a:t>
            </a:r>
            <a:endParaRPr b="0" lang="en-IN" sz="2600" spc="-1" strike="noStrike">
              <a:latin typeface="Arial"/>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Operating System: Linux/web based OS</a:t>
            </a:r>
            <a:endParaRPr b="0" lang="en-IN" sz="2400" spc="-1" strike="noStrike">
              <a:latin typeface="Arial"/>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Python Version: 3.8+</a:t>
            </a:r>
            <a:endParaRPr b="0" lang="en-IN" sz="2400" spc="-1" strike="noStrike">
              <a:latin typeface="Arial"/>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Database: SQLite (default) or MySQL for larger deployments</a:t>
            </a:r>
            <a:endParaRPr b="0" lang="en-IN" sz="2400" spc="-1" strike="noStrike">
              <a:latin typeface="Arial"/>
            </a:endParaRPr>
          </a:p>
          <a:p>
            <a:pPr marL="343080" indent="-343080" algn="just">
              <a:lnSpc>
                <a:spcPct val="100000"/>
              </a:lnSpc>
              <a:buClr>
                <a:srgbClr val="000000"/>
              </a:buClr>
              <a:buFont typeface="Wingdings" charset="2"/>
              <a:buChar char=""/>
              <a:tabLst>
                <a:tab algn="l" pos="0"/>
              </a:tabLst>
            </a:pPr>
            <a:r>
              <a:rPr b="0" lang="en-US" sz="2400" spc="-1" strike="noStrike">
                <a:solidFill>
                  <a:srgbClr val="000000"/>
                </a:solidFill>
                <a:latin typeface="Times New Roman"/>
                <a:ea typeface="Times New Roman"/>
              </a:rPr>
              <a:t>Libraries: Flask, sqlite3, python-docx, python-pptx, openpyxl, numpy</a:t>
            </a:r>
            <a:endParaRPr b="0" lang="en-IN" sz="2400" spc="-1" strike="noStrike">
              <a:latin typeface="Arial"/>
            </a:endParaRPr>
          </a:p>
          <a:p>
            <a:pPr algn="just">
              <a:lnSpc>
                <a:spcPct val="100000"/>
              </a:lnSpc>
              <a:buNone/>
              <a:tabLst>
                <a:tab algn="l" pos="0"/>
              </a:tabLst>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547560" y="3204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SY</a:t>
            </a:r>
            <a:r>
              <a:rPr b="1" lang="en-US" sz="3600" spc="-1" strike="noStrike">
                <a:solidFill>
                  <a:srgbClr val="ffffff"/>
                </a:solidFill>
                <a:latin typeface="Times New Roman"/>
                <a:ea typeface="Times New Roman"/>
              </a:rPr>
              <a:t>ST</a:t>
            </a:r>
            <a:r>
              <a:rPr b="1" lang="en-US" sz="3600" spc="-1" strike="noStrike">
                <a:solidFill>
                  <a:srgbClr val="ffffff"/>
                </a:solidFill>
                <a:latin typeface="Times New Roman"/>
                <a:ea typeface="Times New Roman"/>
              </a:rPr>
              <a:t>EM </a:t>
            </a:r>
            <a:r>
              <a:rPr b="1" lang="en-US" sz="3600" spc="-1" strike="noStrike">
                <a:solidFill>
                  <a:srgbClr val="ffffff"/>
                </a:solidFill>
                <a:latin typeface="Times New Roman"/>
                <a:ea typeface="Times New Roman"/>
              </a:rPr>
              <a:t>AR</a:t>
            </a:r>
            <a:r>
              <a:rPr b="1" lang="en-US" sz="3600" spc="-1" strike="noStrike">
                <a:solidFill>
                  <a:srgbClr val="ffffff"/>
                </a:solidFill>
                <a:latin typeface="Times New Roman"/>
                <a:ea typeface="Times New Roman"/>
              </a:rPr>
              <a:t>CH</a:t>
            </a:r>
            <a:r>
              <a:rPr b="1" lang="en-US" sz="3600" spc="-1" strike="noStrike">
                <a:solidFill>
                  <a:srgbClr val="ffffff"/>
                </a:solidFill>
                <a:latin typeface="Times New Roman"/>
                <a:ea typeface="Times New Roman"/>
              </a:rPr>
              <a:t>ITE</a:t>
            </a:r>
            <a:r>
              <a:rPr b="1" lang="en-US" sz="3600" spc="-1" strike="noStrike">
                <a:solidFill>
                  <a:srgbClr val="ffffff"/>
                </a:solidFill>
                <a:latin typeface="Times New Roman"/>
                <a:ea typeface="Times New Roman"/>
              </a:rPr>
              <a:t>CT</a:t>
            </a:r>
            <a:r>
              <a:rPr b="1" lang="en-US" sz="3600" spc="-1" strike="noStrike">
                <a:solidFill>
                  <a:srgbClr val="ffffff"/>
                </a:solidFill>
                <a:latin typeface="Times New Roman"/>
                <a:ea typeface="Times New Roman"/>
              </a:rPr>
              <a:t>UR</a:t>
            </a:r>
            <a:r>
              <a:rPr b="1" lang="en-US" sz="3600" spc="-1" strike="noStrike">
                <a:solidFill>
                  <a:srgbClr val="ffffff"/>
                </a:solidFill>
                <a:latin typeface="Times New Roman"/>
                <a:ea typeface="Times New Roman"/>
              </a:rPr>
              <a:t>E</a:t>
            </a:r>
            <a:endParaRPr b="0" lang="en-IN" sz="3600" spc="-1" strike="noStrike">
              <a:latin typeface="Arial"/>
            </a:endParaRPr>
          </a:p>
        </p:txBody>
      </p:sp>
      <p:sp>
        <p:nvSpPr>
          <p:cNvPr id="179"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E527A198-F1FE-4427-874D-A3BD08E9F985}"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80"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81" name="Date Placeholder 2"/>
          <p:cNvSpPr/>
          <p:nvPr/>
        </p:nvSpPr>
        <p:spPr>
          <a:xfrm>
            <a:off x="35640" y="64753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D0C00273-82F4-4260-BB11-C17EC9929EB0}" type="datetime5">
              <a:rPr b="0" lang="en-US" sz="1200" spc="-1" strike="noStrike">
                <a:solidFill>
                  <a:srgbClr val="898989"/>
                </a:solidFill>
                <a:latin typeface="Calibri"/>
                <a:ea typeface="Arial"/>
              </a:rPr>
              <a:t>Feb 23, 2025</a:t>
            </a:fld>
            <a:endParaRPr b="0" lang="en-IN" sz="1200" spc="-1" strike="noStrike">
              <a:latin typeface="Arial"/>
            </a:endParaRPr>
          </a:p>
        </p:txBody>
      </p:sp>
      <p:pic>
        <p:nvPicPr>
          <p:cNvPr id="182" name="" descr=""/>
          <p:cNvPicPr/>
          <p:nvPr/>
        </p:nvPicPr>
        <p:blipFill>
          <a:blip r:embed="rId1"/>
          <a:stretch/>
        </p:blipFill>
        <p:spPr>
          <a:xfrm>
            <a:off x="609480" y="900000"/>
            <a:ext cx="10660680" cy="56394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PlaceHolder 1"/>
          <p:cNvSpPr>
            <a:spLocks noGrp="1"/>
          </p:cNvSpPr>
          <p:nvPr>
            <p:ph type="title"/>
          </p:nvPr>
        </p:nvSpPr>
        <p:spPr>
          <a:xfrm>
            <a:off x="547560" y="3204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MODULES</a:t>
            </a:r>
            <a:endParaRPr b="0" lang="en-IN" sz="3600" spc="-1" strike="noStrike">
              <a:latin typeface="Arial"/>
            </a:endParaRPr>
          </a:p>
        </p:txBody>
      </p:sp>
      <p:sp>
        <p:nvSpPr>
          <p:cNvPr id="184"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106514D5-8663-4F89-BD50-A7FE9300E65F}"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85"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86"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FAF11749-0F75-4B53-B457-F1B754C139F0}"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87" name="PlaceHolder 2"/>
          <p:cNvSpPr>
            <a:spLocks noGrp="1"/>
          </p:cNvSpPr>
          <p:nvPr>
            <p:ph/>
          </p:nvPr>
        </p:nvSpPr>
        <p:spPr>
          <a:xfrm>
            <a:off x="609480" y="900000"/>
            <a:ext cx="10971360" cy="4959720"/>
          </a:xfrm>
          <a:prstGeom prst="rect">
            <a:avLst/>
          </a:prstGeom>
          <a:noFill/>
          <a:ln w="0">
            <a:noFill/>
          </a:ln>
        </p:spPr>
        <p:txBody>
          <a:bodyPr lIns="90000" rIns="90000" tIns="45000" bIns="45000" anchor="ctr">
            <a:noAutofit/>
          </a:bodyPr>
          <a:p>
            <a:pPr>
              <a:lnSpc>
                <a:spcPct val="100000"/>
              </a:lnSpc>
              <a:spcBef>
                <a:spcPts val="1417"/>
              </a:spcBef>
              <a:buNone/>
            </a:pPr>
            <a:r>
              <a:rPr b="1" lang="en-IN" sz="2400" spc="-1" strike="noStrike">
                <a:solidFill>
                  <a:srgbClr val="000000"/>
                </a:solidFill>
                <a:latin typeface="Times new roman"/>
              </a:rPr>
              <a:t>Phase 1:(Text-Based File Scanning </a:t>
            </a:r>
            <a:r>
              <a:rPr b="1" lang="en-IN" sz="2400" spc="-1" strike="noStrike">
                <a:solidFill>
                  <a:srgbClr val="000000"/>
                </a:solidFill>
                <a:latin typeface="Times new roman"/>
              </a:rPr>
              <a:t>and Analysis) </a:t>
            </a:r>
            <a:endParaRPr b="0" lang="en-IN" sz="24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Recursive Folder Scanning </a:t>
            </a:r>
            <a:r>
              <a:rPr b="0" lang="en-IN" sz="2400" spc="-1" strike="noStrike">
                <a:solidFill>
                  <a:srgbClr val="000000"/>
                </a:solidFill>
                <a:latin typeface="Times new roman"/>
                <a:ea typeface="Arial"/>
              </a:rPr>
              <a:t>Module </a:t>
            </a:r>
            <a:endParaRPr b="0" lang="en-IN" sz="24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File Type Filtering Module</a:t>
            </a:r>
            <a:endParaRPr b="0" lang="en-IN" sz="24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Regex-Based Malware </a:t>
            </a:r>
            <a:r>
              <a:rPr b="0" lang="en-IN" sz="2400" spc="-1" strike="noStrike">
                <a:solidFill>
                  <a:srgbClr val="000000"/>
                </a:solidFill>
                <a:latin typeface="Times new roman"/>
                <a:ea typeface="Arial"/>
              </a:rPr>
              <a:t>Detection Module</a:t>
            </a:r>
            <a:endParaRPr b="0" lang="en-IN" sz="2400" spc="-1" strike="noStrike">
              <a:latin typeface="Arial"/>
            </a:endParaRPr>
          </a:p>
          <a:p>
            <a:pPr>
              <a:lnSpc>
                <a:spcPct val="100000"/>
              </a:lnSpc>
              <a:spcBef>
                <a:spcPts val="1417"/>
              </a:spcBef>
              <a:buNone/>
            </a:pPr>
            <a:r>
              <a:rPr b="1" lang="en-IN" sz="2400" spc="-1" strike="noStrike">
                <a:solidFill>
                  <a:srgbClr val="000000"/>
                </a:solidFill>
                <a:latin typeface="Times new roman"/>
                <a:ea typeface="Arial"/>
              </a:rPr>
              <a:t>Phase 2: (Advanced File Analysis </a:t>
            </a:r>
            <a:r>
              <a:rPr b="1" lang="en-IN" sz="2400" spc="-1" strike="noStrike">
                <a:solidFill>
                  <a:srgbClr val="000000"/>
                </a:solidFill>
                <a:latin typeface="Times new roman"/>
                <a:ea typeface="Arial"/>
              </a:rPr>
              <a:t>and ZIP Scanning) </a:t>
            </a:r>
            <a:r>
              <a:rPr b="0" lang="en-IN" sz="2400" spc="-1" strike="noStrike">
                <a:solidFill>
                  <a:srgbClr val="000000"/>
                </a:solidFill>
                <a:latin typeface="Times new roman"/>
                <a:ea typeface="Arial"/>
              </a:rPr>
              <a:t> </a:t>
            </a:r>
            <a:endParaRPr b="0" lang="en-IN" sz="24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Threat Reporting and Logging </a:t>
            </a:r>
            <a:r>
              <a:rPr b="0" lang="en-IN" sz="2400" spc="-1" strike="noStrike">
                <a:solidFill>
                  <a:srgbClr val="000000"/>
                </a:solidFill>
                <a:latin typeface="Times new roman"/>
                <a:ea typeface="Arial"/>
              </a:rPr>
              <a:t>Module</a:t>
            </a:r>
            <a:endParaRPr b="0" lang="en-IN" sz="24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Metadata Extraction  Module </a:t>
            </a:r>
            <a:endParaRPr b="0" lang="en-IN" sz="24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ZIP File Scanning Module</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p:nvPr>
        </p:nvSpPr>
        <p:spPr>
          <a:xfrm>
            <a:off x="540000" y="180000"/>
            <a:ext cx="10971360" cy="6228720"/>
          </a:xfrm>
          <a:prstGeom prst="rect">
            <a:avLst/>
          </a:prstGeom>
          <a:noFill/>
          <a:ln w="0">
            <a:noFill/>
          </a:ln>
        </p:spPr>
        <p:txBody>
          <a:bodyPr lIns="90000" rIns="90000" tIns="45000" bIns="45000" anchor="ctr">
            <a:noAutofit/>
          </a:bodyPr>
          <a:p>
            <a:pPr marL="432000" indent="-324000">
              <a:lnSpc>
                <a:spcPts val="2409"/>
              </a:lnSpc>
              <a:spcBef>
                <a:spcPts val="1417"/>
              </a:spcBef>
              <a:buClr>
                <a:srgbClr val="000000"/>
              </a:buClr>
              <a:buFont typeface="OpenSymbol"/>
              <a:buAutoNum type="arabicParenR"/>
            </a:pPr>
            <a:r>
              <a:rPr b="0" lang="en-IN" sz="2400" spc="-1" strike="noStrike">
                <a:solidFill>
                  <a:srgbClr val="000000"/>
                </a:solidFill>
                <a:latin typeface="Times new roman"/>
                <a:ea typeface="Arial"/>
              </a:rPr>
              <a:t>Recursive Folder Scanning Module:</a:t>
            </a:r>
            <a:endParaRPr b="0" lang="en-IN" sz="2400" spc="-1" strike="noStrike">
              <a:latin typeface="Arial"/>
            </a:endParaRPr>
          </a:p>
          <a:p>
            <a:pPr lvl="1" marL="864000" indent="-324000">
              <a:lnSpc>
                <a:spcPts val="2409"/>
              </a:lnSpc>
              <a:spcBef>
                <a:spcPts val="1134"/>
              </a:spcBef>
              <a:buClr>
                <a:srgbClr val="000000"/>
              </a:buClr>
              <a:buFont typeface="Wingdings" charset="2"/>
              <a:buChar char=""/>
            </a:pPr>
            <a:r>
              <a:rPr b="0" lang="en-IN" sz="2400" spc="-1" strike="noStrike">
                <a:solidFill>
                  <a:srgbClr val="000000"/>
                </a:solidFill>
                <a:latin typeface="Times new roman"/>
                <a:ea typeface="Arial"/>
              </a:rPr>
              <a:t>The system scans directories and subdirectories to locate files for analysis, ensuring comprehensive detection of potential threats in all accessible locations. </a:t>
            </a:r>
            <a:endParaRPr b="0" lang="en-IN" sz="2400" spc="-1" strike="noStrike">
              <a:latin typeface="Arial"/>
            </a:endParaRPr>
          </a:p>
          <a:p>
            <a:pPr marL="432000" indent="-324000">
              <a:lnSpc>
                <a:spcPts val="2409"/>
              </a:lnSpc>
              <a:spcBef>
                <a:spcPts val="1417"/>
              </a:spcBef>
              <a:buClr>
                <a:srgbClr val="000000"/>
              </a:buClr>
              <a:buFont typeface="OpenSymbol"/>
              <a:buAutoNum type="arabicParenR"/>
            </a:pPr>
            <a:r>
              <a:rPr b="0" lang="en-IN" sz="2400" spc="-1" strike="noStrike">
                <a:solidFill>
                  <a:srgbClr val="000000"/>
                </a:solidFill>
                <a:latin typeface="Times new roman"/>
                <a:ea typeface="Arial"/>
              </a:rPr>
              <a:t>File Type Filtering Module:</a:t>
            </a:r>
            <a:endParaRPr b="0" lang="en-IN" sz="2400" spc="-1" strike="noStrike">
              <a:latin typeface="Arial"/>
            </a:endParaRPr>
          </a:p>
          <a:p>
            <a:pPr lvl="1" marL="864000" indent="-324000">
              <a:lnSpc>
                <a:spcPts val="2409"/>
              </a:lnSpc>
              <a:spcBef>
                <a:spcPts val="1134"/>
              </a:spcBef>
              <a:buClr>
                <a:srgbClr val="000000"/>
              </a:buClr>
              <a:buFont typeface="Wingdings" charset="2"/>
              <a:buChar char=""/>
            </a:pPr>
            <a:r>
              <a:rPr b="0" lang="en-IN" sz="2400" spc="-1" strike="noStrike">
                <a:solidFill>
                  <a:srgbClr val="000000"/>
                </a:solidFill>
                <a:latin typeface="Times new roman"/>
                <a:ea typeface="Arial"/>
              </a:rPr>
              <a:t>Only text-based files such as .txt, .yaml, .xml, .docx, .pptx, and .xlsx are analyzed, preventing false positives from binary files(exec,images)</a:t>
            </a:r>
            <a:endParaRPr b="0" lang="en-IN" sz="2400" spc="-1" strike="noStrike">
              <a:latin typeface="Arial"/>
            </a:endParaRPr>
          </a:p>
          <a:p>
            <a:pPr marL="432000" indent="-324000">
              <a:lnSpc>
                <a:spcPts val="2409"/>
              </a:lnSpc>
              <a:spcBef>
                <a:spcPts val="1417"/>
              </a:spcBef>
              <a:buClr>
                <a:srgbClr val="000000"/>
              </a:buClr>
              <a:buFont typeface="OpenSymbol"/>
              <a:buAutoNum type="arabicParenR"/>
            </a:pPr>
            <a:r>
              <a:rPr b="0" lang="en-IN" sz="2400" spc="-1" strike="noStrike">
                <a:solidFill>
                  <a:srgbClr val="000000"/>
                </a:solidFill>
                <a:latin typeface="Times new roman"/>
                <a:ea typeface="Arial"/>
              </a:rPr>
              <a:t>Regex-Based Malware Detection Module:</a:t>
            </a:r>
            <a:endParaRPr b="0" lang="en-IN" sz="2400" spc="-1" strike="noStrike">
              <a:latin typeface="Arial"/>
            </a:endParaRPr>
          </a:p>
          <a:p>
            <a:pPr lvl="1" marL="864000" indent="-324000">
              <a:lnSpc>
                <a:spcPts val="2409"/>
              </a:lnSpc>
              <a:spcBef>
                <a:spcPts val="1417"/>
              </a:spcBef>
              <a:buClr>
                <a:srgbClr val="000000"/>
              </a:buClr>
              <a:buFont typeface="Wingdings" charset="2"/>
              <a:buChar char=""/>
            </a:pPr>
            <a:r>
              <a:rPr b="0" lang="en-IN" sz="2400" spc="-1" strike="noStrike">
                <a:solidFill>
                  <a:srgbClr val="000000"/>
                </a:solidFill>
                <a:latin typeface="Times new roman"/>
                <a:ea typeface="Arial"/>
              </a:rPr>
              <a:t>The system detects SQL injection and brute-force attack scripts using predefined regex patterns, ensuring accurate identification of malicious content within text-based files.</a:t>
            </a:r>
            <a:endParaRPr b="0" lang="en-IN" sz="2400" spc="-1" strike="noStrike">
              <a:latin typeface="Arial"/>
            </a:endParaRPr>
          </a:p>
        </p:txBody>
      </p:sp>
      <p:sp>
        <p:nvSpPr>
          <p:cNvPr id="189" name="PlaceHolder 2"/>
          <p:cNvSpPr>
            <a:spLocks noGrp="1"/>
          </p:cNvSpPr>
          <p:nvPr>
            <p:ph type="dt" idx="13"/>
          </p:nvPr>
        </p:nvSpPr>
        <p:spPr>
          <a:xfrm>
            <a:off x="609480" y="6356520"/>
            <a:ext cx="2843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C65C487B-B18A-4254-B8D5-A95FA67C2DC0}"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190" name="PlaceHolder 3"/>
          <p:cNvSpPr>
            <a:spLocks noGrp="1"/>
          </p:cNvSpPr>
          <p:nvPr>
            <p:ph type="sldNum" idx="14"/>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343C85A9-8079-44B4-A27C-879B7D0AA511}"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191" name="PlaceHolder 4"/>
          <p:cNvSpPr>
            <a:spLocks noGrp="1"/>
          </p:cNvSpPr>
          <p:nvPr>
            <p:ph type="ftr" idx="15"/>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
        <p:nvSpPr>
          <p:cNvPr id="192" name="PlaceHolder 5"/>
          <p:cNvSpPr>
            <a:spLocks noGrp="1"/>
          </p:cNvSpPr>
          <p:nvPr>
            <p:ph type="title"/>
          </p:nvPr>
        </p:nvSpPr>
        <p:spPr>
          <a:xfrm>
            <a:off x="540000" y="0"/>
            <a:ext cx="10971360" cy="46872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t>
            </a:r>
            <a:r>
              <a:rPr b="1" lang="en-US" sz="3600" spc="-1" strike="noStrike">
                <a:solidFill>
                  <a:srgbClr val="ffffff"/>
                </a:solidFill>
                <a:latin typeface="Times New Roman"/>
                <a:ea typeface="Times New Roman"/>
              </a:rPr>
              <a:t>AS</a:t>
            </a:r>
            <a:r>
              <a:rPr b="1" lang="en-US" sz="3600" spc="-1" strike="noStrike">
                <a:solidFill>
                  <a:srgbClr val="ffffff"/>
                </a:solidFill>
                <a:latin typeface="Times New Roman"/>
                <a:ea typeface="Times New Roman"/>
              </a:rPr>
              <a:t>E </a:t>
            </a:r>
            <a:r>
              <a:rPr b="1" lang="en-US" sz="3600" spc="-1" strike="noStrike">
                <a:solidFill>
                  <a:srgbClr val="ffffff"/>
                </a:solidFill>
                <a:latin typeface="Times New Roman"/>
                <a:ea typeface="Times New Roman"/>
              </a:rPr>
              <a:t>1- </a:t>
            </a:r>
            <a:r>
              <a:rPr b="1" lang="en-US" sz="3600" spc="-1" strike="noStrike">
                <a:solidFill>
                  <a:srgbClr val="ffffff"/>
                </a:solidFill>
                <a:latin typeface="Times New Roman"/>
                <a:ea typeface="Times New Roman"/>
              </a:rPr>
              <a:t>MO</a:t>
            </a:r>
            <a:r>
              <a:rPr b="1" lang="en-US" sz="3600" spc="-1" strike="noStrike">
                <a:solidFill>
                  <a:srgbClr val="ffffff"/>
                </a:solidFill>
                <a:latin typeface="Times New Roman"/>
                <a:ea typeface="Times New Roman"/>
              </a:rPr>
              <a:t>DU</a:t>
            </a:r>
            <a:r>
              <a:rPr b="1" lang="en-US" sz="3600" spc="-1" strike="noStrike">
                <a:solidFill>
                  <a:srgbClr val="ffffff"/>
                </a:solidFill>
                <a:latin typeface="Times New Roman"/>
                <a:ea typeface="Times New Roman"/>
              </a:rPr>
              <a:t>LE</a:t>
            </a:r>
            <a:r>
              <a:rPr b="1" lang="en-US" sz="3600" spc="-1" strike="noStrike">
                <a:solidFill>
                  <a:srgbClr val="ffffff"/>
                </a:solidFill>
                <a:latin typeface="Times New Roman"/>
                <a:ea typeface="Times New Roman"/>
              </a:rPr>
              <a:t>S</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p:nvPr>
        </p:nvSpPr>
        <p:spPr>
          <a:xfrm>
            <a:off x="548640" y="1235520"/>
            <a:ext cx="10971360" cy="4524480"/>
          </a:xfrm>
          <a:prstGeom prst="rect">
            <a:avLst/>
          </a:prstGeom>
          <a:noFill/>
          <a:ln w="0">
            <a:noFill/>
          </a:ln>
        </p:spPr>
        <p:txBody>
          <a:bodyPr lIns="90000" rIns="90000" tIns="45000" bIns="45000" anchor="t">
            <a:noAutofit/>
          </a:bodyPr>
          <a:p>
            <a:pPr>
              <a:lnSpc>
                <a:spcPts val="2409"/>
              </a:lnSpc>
              <a:spcBef>
                <a:spcPts val="1417"/>
              </a:spcBef>
              <a:buNone/>
            </a:pPr>
            <a:r>
              <a:rPr b="0" lang="en-IN" sz="2400" spc="-1" strike="noStrike">
                <a:solidFill>
                  <a:srgbClr val="000000"/>
                </a:solidFill>
                <a:latin typeface="Times new roman"/>
                <a:ea typeface="Arial"/>
              </a:rPr>
              <a:t>4)</a:t>
            </a:r>
            <a:r>
              <a:rPr b="0" lang="en-IN" sz="2400" spc="-1" strike="noStrike">
                <a:solidFill>
                  <a:srgbClr val="000000"/>
                </a:solidFill>
                <a:latin typeface="Times new roman"/>
                <a:ea typeface="Arial"/>
              </a:rPr>
              <a:t>Threat Reporting and Logging Module:</a:t>
            </a:r>
            <a:endParaRPr b="0" lang="en-IN" sz="24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Suspicious files are flagged, and logs </a:t>
            </a:r>
            <a:r>
              <a:rPr b="0" lang="en-IN" sz="2400" spc="-1" strike="noStrike">
                <a:solidFill>
                  <a:srgbClr val="000000"/>
                </a:solidFill>
                <a:latin typeface="Times new roman"/>
                <a:ea typeface="Arial"/>
              </a:rPr>
              <a:t>are generated to provide insights into </a:t>
            </a:r>
            <a:r>
              <a:rPr b="0" lang="en-IN" sz="2400" spc="-1" strike="noStrike">
                <a:solidFill>
                  <a:srgbClr val="000000"/>
                </a:solidFill>
                <a:latin typeface="Times new roman"/>
                <a:ea typeface="Arial"/>
              </a:rPr>
              <a:t>detected threats, helping in forensic </a:t>
            </a:r>
            <a:r>
              <a:rPr b="0" lang="en-IN" sz="2400" spc="-1" strike="noStrike">
                <a:solidFill>
                  <a:srgbClr val="000000"/>
                </a:solidFill>
                <a:latin typeface="Times new roman"/>
                <a:ea typeface="Arial"/>
              </a:rPr>
              <a:t>analysis and future threat mitigation.</a:t>
            </a:r>
            <a:endParaRPr b="0" lang="en-IN" sz="2400" spc="-1" strike="noStrike">
              <a:latin typeface="Arial"/>
            </a:endParaRPr>
          </a:p>
          <a:p>
            <a:pPr>
              <a:lnSpc>
                <a:spcPct val="100000"/>
              </a:lnSpc>
              <a:buNone/>
            </a:pPr>
            <a:r>
              <a:rPr b="0" lang="en-IN" sz="2400" spc="-1" strike="noStrike">
                <a:solidFill>
                  <a:srgbClr val="000000"/>
                </a:solidFill>
                <a:latin typeface="Times new roman"/>
                <a:ea typeface="Arial"/>
              </a:rPr>
              <a:t>5)Metadata Extraction  Module </a:t>
            </a:r>
            <a:endParaRPr b="0" lang="en-IN" sz="24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Metadata from .docx, .pptx, and .xlsx </a:t>
            </a:r>
            <a:r>
              <a:rPr b="0" lang="en-IN" sz="2400" spc="-1" strike="noStrike">
                <a:solidFill>
                  <a:srgbClr val="000000"/>
                </a:solidFill>
                <a:latin typeface="Times new roman"/>
                <a:ea typeface="Arial"/>
              </a:rPr>
              <a:t>files is analyzed to detect hidden </a:t>
            </a:r>
            <a:r>
              <a:rPr b="0" lang="en-IN" sz="2400" spc="-1" strike="noStrike">
                <a:solidFill>
                  <a:srgbClr val="000000"/>
                </a:solidFill>
                <a:latin typeface="Times new roman"/>
                <a:ea typeface="Arial"/>
              </a:rPr>
              <a:t>threats, such as embedded scripts or </a:t>
            </a:r>
            <a:r>
              <a:rPr b="0" lang="en-IN" sz="2400" spc="-1" strike="noStrike">
                <a:solidFill>
                  <a:srgbClr val="000000"/>
                </a:solidFill>
                <a:latin typeface="Times new roman"/>
                <a:ea typeface="Arial"/>
              </a:rPr>
              <a:t>suspicious document properties.</a:t>
            </a:r>
            <a:endParaRPr b="0" lang="en-IN" sz="2400" spc="-1" strike="noStrike">
              <a:latin typeface="Arial"/>
            </a:endParaRPr>
          </a:p>
          <a:p>
            <a:pPr>
              <a:lnSpc>
                <a:spcPct val="100000"/>
              </a:lnSpc>
              <a:buNone/>
            </a:pPr>
            <a:r>
              <a:rPr b="0" lang="en-IN" sz="2400" spc="-1" strike="noStrike">
                <a:solidFill>
                  <a:srgbClr val="000000"/>
                </a:solidFill>
                <a:latin typeface="Times new roman"/>
                <a:ea typeface="Arial"/>
              </a:rPr>
              <a:t>6)ZIP File Scanning Module:</a:t>
            </a:r>
            <a:endParaRPr b="0" lang="en-IN" sz="24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IN" sz="2400" spc="-1" strike="noStrike">
                <a:solidFill>
                  <a:srgbClr val="000000"/>
                </a:solidFill>
                <a:latin typeface="Times new roman"/>
                <a:ea typeface="Arial"/>
              </a:rPr>
              <a:t>The system extracts and scans the </a:t>
            </a:r>
            <a:r>
              <a:rPr b="0" lang="en-IN" sz="2400" spc="-1" strike="noStrike">
                <a:solidFill>
                  <a:srgbClr val="000000"/>
                </a:solidFill>
                <a:latin typeface="Times new roman"/>
                <a:ea typeface="Arial"/>
              </a:rPr>
              <a:t>contents of ZIP files to identify and </a:t>
            </a:r>
            <a:r>
              <a:rPr b="0" lang="en-IN" sz="2400" spc="-1" strike="noStrike">
                <a:solidFill>
                  <a:srgbClr val="000000"/>
                </a:solidFill>
                <a:latin typeface="Times new roman"/>
                <a:ea typeface="Arial"/>
              </a:rPr>
              <a:t>flag attack scripts hidden within </a:t>
            </a:r>
            <a:r>
              <a:rPr b="0" lang="en-IN" sz="2400" spc="-1" strike="noStrike">
                <a:solidFill>
                  <a:srgbClr val="000000"/>
                </a:solidFill>
                <a:latin typeface="Times new roman"/>
                <a:ea typeface="Arial"/>
              </a:rPr>
              <a:t>compressed archives, preventing </a:t>
            </a:r>
            <a:r>
              <a:rPr b="0" lang="en-IN" sz="2400" spc="-1" strike="noStrike">
                <a:solidFill>
                  <a:srgbClr val="000000"/>
                </a:solidFill>
                <a:latin typeface="Times new roman"/>
                <a:ea typeface="Arial"/>
              </a:rPr>
              <a:t>malware distribution.</a:t>
            </a:r>
            <a:endParaRPr b="0" lang="en-IN" sz="2400" spc="-1" strike="noStrike">
              <a:latin typeface="Arial"/>
            </a:endParaRPr>
          </a:p>
          <a:p>
            <a:pPr>
              <a:lnSpc>
                <a:spcPct val="100000"/>
              </a:lnSpc>
              <a:buNone/>
            </a:pPr>
            <a:endParaRPr b="0" lang="en-IN" sz="2400" spc="-1" strike="noStrike">
              <a:latin typeface="Arial"/>
            </a:endParaRPr>
          </a:p>
        </p:txBody>
      </p:sp>
      <p:sp>
        <p:nvSpPr>
          <p:cNvPr id="194" name="PlaceHolder 2"/>
          <p:cNvSpPr>
            <a:spLocks noGrp="1"/>
          </p:cNvSpPr>
          <p:nvPr>
            <p:ph type="dt" idx="16"/>
          </p:nvPr>
        </p:nvSpPr>
        <p:spPr>
          <a:xfrm>
            <a:off x="609480" y="6356520"/>
            <a:ext cx="2843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BCCB4A3C-FEA1-4898-8A0E-7FE576A4C540}"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195" name="PlaceHolder 3"/>
          <p:cNvSpPr>
            <a:spLocks noGrp="1"/>
          </p:cNvSpPr>
          <p:nvPr>
            <p:ph type="sldNum" idx="17"/>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BBC3D101-2D0E-4B70-9E32-B82781A62134}"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196" name="PlaceHolder 4"/>
          <p:cNvSpPr>
            <a:spLocks noGrp="1"/>
          </p:cNvSpPr>
          <p:nvPr>
            <p:ph type="ftr" idx="18"/>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a:t>
            </a:r>
            <a:r>
              <a:rPr b="0" lang="en-US" sz="1200" spc="-1" strike="noStrike">
                <a:solidFill>
                  <a:srgbClr val="898989"/>
                </a:solidFill>
                <a:latin typeface="Calibri"/>
                <a:ea typeface="Arial"/>
              </a:rPr>
              <a:t>Engineering</a:t>
            </a:r>
            <a:endParaRPr b="0" lang="en-IN" sz="1200" spc="-1" strike="noStrike">
              <a:latin typeface="Times New Roman"/>
            </a:endParaRPr>
          </a:p>
        </p:txBody>
      </p:sp>
      <p:sp>
        <p:nvSpPr>
          <p:cNvPr id="197" name="PlaceHolder 5"/>
          <p:cNvSpPr>
            <a:spLocks noGrp="1"/>
          </p:cNvSpPr>
          <p:nvPr>
            <p:ph type="title"/>
          </p:nvPr>
        </p:nvSpPr>
        <p:spPr>
          <a:xfrm>
            <a:off x="540000" y="0"/>
            <a:ext cx="10971360" cy="64872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II- MODULES</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PlaceHolder 1"/>
          <p:cNvSpPr>
            <a:spLocks noGrp="1"/>
          </p:cNvSpPr>
          <p:nvPr>
            <p:ph/>
          </p:nvPr>
        </p:nvSpPr>
        <p:spPr>
          <a:xfrm>
            <a:off x="609480" y="1450440"/>
            <a:ext cx="10971360" cy="4524480"/>
          </a:xfrm>
          <a:prstGeom prst="rect">
            <a:avLst/>
          </a:prstGeom>
          <a:noFill/>
          <a:ln w="0">
            <a:noFill/>
          </a:ln>
        </p:spPr>
        <p:txBody>
          <a:bodyPr lIns="90000" rIns="90000" tIns="45000" bIns="45000" anchor="t">
            <a:noAutofit/>
          </a:bodyPr>
          <a:p>
            <a:pPr marL="432000" indent="-324000">
              <a:lnSpc>
                <a:spcPct val="115000"/>
              </a:lnSpc>
              <a:spcBef>
                <a:spcPts val="519"/>
              </a:spcBef>
              <a:buClr>
                <a:srgbClr val="000000"/>
              </a:buClr>
              <a:buFont typeface="Wingdings" charset="2"/>
              <a:buChar char=""/>
              <a:tabLst>
                <a:tab algn="l" pos="0"/>
              </a:tabLst>
            </a:pPr>
            <a:r>
              <a:rPr b="0" lang="en-US" sz="2600" spc="-1" strike="noStrike">
                <a:solidFill>
                  <a:srgbClr val="000000"/>
                </a:solidFill>
                <a:latin typeface="Times New Roman"/>
              </a:rPr>
              <a:t> </a:t>
            </a:r>
            <a:r>
              <a:rPr b="0" lang="en-US" sz="2600" spc="-1" strike="noStrike">
                <a:solidFill>
                  <a:srgbClr val="000000"/>
                </a:solidFill>
                <a:latin typeface="Times New Roman"/>
              </a:rPr>
              <a:t>Advanced File Analysis and ZIP Scanning detects hidden threats in document metadata, embedded scripts, and compressed files.</a:t>
            </a:r>
            <a:endParaRPr b="0" lang="en-IN" sz="2600" spc="-1" strike="noStrike">
              <a:latin typeface="Arial"/>
            </a:endParaRPr>
          </a:p>
          <a:p>
            <a:pPr marL="432000" indent="-324000">
              <a:lnSpc>
                <a:spcPct val="115000"/>
              </a:lnSpc>
              <a:spcBef>
                <a:spcPts val="519"/>
              </a:spcBef>
              <a:buClr>
                <a:srgbClr val="000000"/>
              </a:buClr>
              <a:buFont typeface="Wingdings" charset="2"/>
              <a:buChar char=""/>
              <a:tabLst>
                <a:tab algn="l" pos="0"/>
              </a:tabLst>
            </a:pPr>
            <a:r>
              <a:rPr b="0" lang="en-US" sz="2600" spc="-1" strike="noStrike">
                <a:solidFill>
                  <a:srgbClr val="000000"/>
                </a:solidFill>
                <a:latin typeface="Times New Roman"/>
              </a:rPr>
              <a:t>Metadata Extraction analyzes .docx, .pptx, and .xlsx metadata to uncover hidden scripts or suspicious modifications.</a:t>
            </a:r>
            <a:endParaRPr b="0" lang="en-IN" sz="2600" spc="-1" strike="noStrike">
              <a:latin typeface="Arial"/>
            </a:endParaRPr>
          </a:p>
          <a:p>
            <a:pPr marL="432000" indent="-324000">
              <a:lnSpc>
                <a:spcPct val="115000"/>
              </a:lnSpc>
              <a:spcBef>
                <a:spcPts val="519"/>
              </a:spcBef>
              <a:buClr>
                <a:srgbClr val="000000"/>
              </a:buClr>
              <a:buFont typeface="Wingdings" charset="2"/>
              <a:buChar char=""/>
              <a:tabLst>
                <a:tab algn="l" pos="0"/>
              </a:tabLst>
            </a:pPr>
            <a:r>
              <a:rPr b="0" lang="en-US" sz="2600" spc="-1" strike="noStrike">
                <a:solidFill>
                  <a:srgbClr val="000000"/>
                </a:solidFill>
                <a:latin typeface="Times New Roman"/>
              </a:rPr>
              <a:t>ZIP File Scanning extracts and analyzes ZIP files to detect hidden attack scripts and malware.</a:t>
            </a:r>
            <a:endParaRPr b="0" lang="en-IN" sz="2600" spc="-1" strike="noStrike">
              <a:latin typeface="Arial"/>
            </a:endParaRPr>
          </a:p>
        </p:txBody>
      </p:sp>
      <p:sp>
        <p:nvSpPr>
          <p:cNvPr id="199" name="PlaceHolder 2"/>
          <p:cNvSpPr>
            <a:spLocks noGrp="1"/>
          </p:cNvSpPr>
          <p:nvPr>
            <p:ph type="dt" idx="19"/>
          </p:nvPr>
        </p:nvSpPr>
        <p:spPr>
          <a:xfrm>
            <a:off x="609480" y="6356520"/>
            <a:ext cx="2843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642C14CC-F95D-45C0-BC6B-99CB2B946668}"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00" name="PlaceHolder 3"/>
          <p:cNvSpPr>
            <a:spLocks noGrp="1"/>
          </p:cNvSpPr>
          <p:nvPr>
            <p:ph type="sldNum" idx="20"/>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AB157DB9-F077-4342-853D-00775B65E46B}"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01" name="PlaceHolder 4"/>
          <p:cNvSpPr>
            <a:spLocks noGrp="1"/>
          </p:cNvSpPr>
          <p:nvPr>
            <p:ph type="ftr" idx="21"/>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a:t>
            </a:r>
            <a:r>
              <a:rPr b="0" lang="en-US" sz="1200" spc="-1" strike="noStrike">
                <a:solidFill>
                  <a:srgbClr val="898989"/>
                </a:solidFill>
                <a:latin typeface="Calibri"/>
                <a:ea typeface="Arial"/>
              </a:rPr>
              <a:t>nt of CSE </a:t>
            </a:r>
            <a:r>
              <a:rPr b="0" lang="en-US" sz="1200" spc="-1" strike="noStrike">
                <a:solidFill>
                  <a:srgbClr val="898989"/>
                </a:solidFill>
                <a:latin typeface="Calibri"/>
                <a:ea typeface="Arial"/>
              </a:rPr>
              <a:t>Jerusalem </a:t>
            </a:r>
            <a:r>
              <a:rPr b="0" lang="en-US" sz="1200" spc="-1" strike="noStrike">
                <a:solidFill>
                  <a:srgbClr val="898989"/>
                </a:solidFill>
                <a:latin typeface="Calibri"/>
                <a:ea typeface="Arial"/>
              </a:rPr>
              <a:t>College of </a:t>
            </a:r>
            <a:r>
              <a:rPr b="0" lang="en-US" sz="1200" spc="-1" strike="noStrike">
                <a:solidFill>
                  <a:srgbClr val="898989"/>
                </a:solidFill>
                <a:latin typeface="Calibri"/>
                <a:ea typeface="Arial"/>
              </a:rPr>
              <a:t>Engineeri</a:t>
            </a:r>
            <a:r>
              <a:rPr b="0" lang="en-US" sz="1200" spc="-1" strike="noStrike">
                <a:solidFill>
                  <a:srgbClr val="898989"/>
                </a:solidFill>
                <a:latin typeface="Calibri"/>
                <a:ea typeface="Arial"/>
              </a:rPr>
              <a:t>ng</a:t>
            </a:r>
            <a:endParaRPr b="0" lang="en-IN" sz="1200" spc="-1" strike="noStrike">
              <a:latin typeface="Times New Roman"/>
            </a:endParaRPr>
          </a:p>
        </p:txBody>
      </p:sp>
      <p:sp>
        <p:nvSpPr>
          <p:cNvPr id="202" name="PlaceHolder 5"/>
          <p:cNvSpPr>
            <a:spLocks noGrp="1"/>
          </p:cNvSpPr>
          <p:nvPr>
            <p:ph type="title"/>
          </p:nvPr>
        </p:nvSpPr>
        <p:spPr>
          <a:xfrm>
            <a:off x="609480" y="274680"/>
            <a:ext cx="10971360" cy="114156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II WORK</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PlaceHolder 1"/>
          <p:cNvSpPr>
            <a:spLocks noGrp="1"/>
          </p:cNvSpPr>
          <p:nvPr>
            <p:ph type="dt" idx="22"/>
          </p:nvPr>
        </p:nvSpPr>
        <p:spPr>
          <a:xfrm>
            <a:off x="609480" y="6356520"/>
            <a:ext cx="2843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6E8E22B1-A631-4F05-99D0-358DB035BDF8}"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04" name="PlaceHolder 2"/>
          <p:cNvSpPr>
            <a:spLocks noGrp="1"/>
          </p:cNvSpPr>
          <p:nvPr>
            <p:ph type="sldNum" idx="23"/>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2E49B942-61F6-4393-BB31-CE495F8A1376}"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05" name="PlaceHolder 3"/>
          <p:cNvSpPr>
            <a:spLocks noGrp="1"/>
          </p:cNvSpPr>
          <p:nvPr>
            <p:ph type="ftr" idx="24"/>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a:t>
            </a:r>
            <a:r>
              <a:rPr b="0" lang="en-US" sz="1200" spc="-1" strike="noStrike">
                <a:solidFill>
                  <a:srgbClr val="898989"/>
                </a:solidFill>
                <a:latin typeface="Calibri"/>
                <a:ea typeface="Arial"/>
              </a:rPr>
              <a:t>College of Engineering</a:t>
            </a:r>
            <a:endParaRPr b="0" lang="en-IN" sz="1200" spc="-1" strike="noStrike">
              <a:latin typeface="Times New Roman"/>
            </a:endParaRPr>
          </a:p>
        </p:txBody>
      </p:sp>
      <p:sp>
        <p:nvSpPr>
          <p:cNvPr id="206" name="PlaceHolder 4"/>
          <p:cNvSpPr>
            <a:spLocks noGrp="1"/>
          </p:cNvSpPr>
          <p:nvPr>
            <p:ph type="title"/>
          </p:nvPr>
        </p:nvSpPr>
        <p:spPr>
          <a:xfrm>
            <a:off x="540000" y="0"/>
            <a:ext cx="10971360" cy="53892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II </a:t>
            </a:r>
            <a:r>
              <a:rPr b="1" lang="en-US" sz="3600" spc="-1" strike="noStrike">
                <a:solidFill>
                  <a:srgbClr val="ffffff"/>
                </a:solidFill>
                <a:latin typeface="Times New Roman"/>
                <a:ea typeface="Times New Roman"/>
              </a:rPr>
              <a:t>IMPLEMEN</a:t>
            </a:r>
            <a:r>
              <a:rPr b="1" lang="en-US" sz="3600" spc="-1" strike="noStrike">
                <a:solidFill>
                  <a:srgbClr val="ffffff"/>
                </a:solidFill>
                <a:latin typeface="Times New Roman"/>
                <a:ea typeface="Times New Roman"/>
              </a:rPr>
              <a:t>TATION </a:t>
            </a:r>
            <a:endParaRPr b="0" lang="en-IN" sz="3600" spc="-1" strike="noStrike">
              <a:latin typeface="Arial"/>
            </a:endParaRPr>
          </a:p>
        </p:txBody>
      </p:sp>
      <p:pic>
        <p:nvPicPr>
          <p:cNvPr id="207" name="" descr=""/>
          <p:cNvPicPr/>
          <p:nvPr/>
        </p:nvPicPr>
        <p:blipFill>
          <a:blip r:embed="rId1"/>
          <a:stretch/>
        </p:blipFill>
        <p:spPr>
          <a:xfrm>
            <a:off x="180000" y="1080000"/>
            <a:ext cx="5816880" cy="3731400"/>
          </a:xfrm>
          <a:prstGeom prst="rect">
            <a:avLst/>
          </a:prstGeom>
          <a:ln w="0">
            <a:noFill/>
          </a:ln>
        </p:spPr>
      </p:pic>
      <p:pic>
        <p:nvPicPr>
          <p:cNvPr id="208" name="" descr=""/>
          <p:cNvPicPr/>
          <p:nvPr/>
        </p:nvPicPr>
        <p:blipFill>
          <a:blip r:embed="rId2"/>
          <a:stretch/>
        </p:blipFill>
        <p:spPr>
          <a:xfrm>
            <a:off x="6120000" y="1112760"/>
            <a:ext cx="5752080" cy="392616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dt" idx="25"/>
          </p:nvPr>
        </p:nvSpPr>
        <p:spPr>
          <a:xfrm>
            <a:off x="609480" y="6356520"/>
            <a:ext cx="2843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76348796-2816-4B91-8490-E8D315DEA4C1}"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10" name="PlaceHolder 2"/>
          <p:cNvSpPr>
            <a:spLocks noGrp="1"/>
          </p:cNvSpPr>
          <p:nvPr>
            <p:ph type="sldNum" idx="26"/>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99F8D8C0-5C24-42F2-8E93-DD1C9525B17C}"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11" name="PlaceHolder 3"/>
          <p:cNvSpPr>
            <a:spLocks noGrp="1"/>
          </p:cNvSpPr>
          <p:nvPr>
            <p:ph type="ftr" idx="27"/>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a:t>
            </a:r>
            <a:r>
              <a:rPr b="0" lang="en-US" sz="1200" spc="-1" strike="noStrike">
                <a:solidFill>
                  <a:srgbClr val="898989"/>
                </a:solidFill>
                <a:latin typeface="Calibri"/>
                <a:ea typeface="Arial"/>
              </a:rPr>
              <a:t>nt of CSE </a:t>
            </a:r>
            <a:r>
              <a:rPr b="0" lang="en-US" sz="1200" spc="-1" strike="noStrike">
                <a:solidFill>
                  <a:srgbClr val="898989"/>
                </a:solidFill>
                <a:latin typeface="Calibri"/>
                <a:ea typeface="Arial"/>
              </a:rPr>
              <a:t>Jerusalem </a:t>
            </a:r>
            <a:r>
              <a:rPr b="0" lang="en-US" sz="1200" spc="-1" strike="noStrike">
                <a:solidFill>
                  <a:srgbClr val="898989"/>
                </a:solidFill>
                <a:latin typeface="Calibri"/>
                <a:ea typeface="Arial"/>
              </a:rPr>
              <a:t>College of </a:t>
            </a:r>
            <a:r>
              <a:rPr b="0" lang="en-US" sz="1200" spc="-1" strike="noStrike">
                <a:solidFill>
                  <a:srgbClr val="898989"/>
                </a:solidFill>
                <a:latin typeface="Calibri"/>
                <a:ea typeface="Arial"/>
              </a:rPr>
              <a:t>Engineeri</a:t>
            </a:r>
            <a:r>
              <a:rPr b="0" lang="en-US" sz="1200" spc="-1" strike="noStrike">
                <a:solidFill>
                  <a:srgbClr val="898989"/>
                </a:solidFill>
                <a:latin typeface="Calibri"/>
                <a:ea typeface="Arial"/>
              </a:rPr>
              <a:t>ng</a:t>
            </a:r>
            <a:endParaRPr b="0" lang="en-IN" sz="1200" spc="-1" strike="noStrike">
              <a:latin typeface="Times New Roman"/>
            </a:endParaRPr>
          </a:p>
        </p:txBody>
      </p:sp>
      <p:sp>
        <p:nvSpPr>
          <p:cNvPr id="212" name="PlaceHolder 4"/>
          <p:cNvSpPr>
            <a:spLocks noGrp="1"/>
          </p:cNvSpPr>
          <p:nvPr>
            <p:ph type="title"/>
          </p:nvPr>
        </p:nvSpPr>
        <p:spPr>
          <a:xfrm>
            <a:off x="540000" y="0"/>
            <a:ext cx="10971360" cy="53892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II IMPLEMENTATION </a:t>
            </a:r>
            <a:endParaRPr b="0" lang="en-IN" sz="3600" spc="-1" strike="noStrike">
              <a:latin typeface="Arial"/>
            </a:endParaRPr>
          </a:p>
        </p:txBody>
      </p:sp>
      <p:pic>
        <p:nvPicPr>
          <p:cNvPr id="213" name="" descr=""/>
          <p:cNvPicPr/>
          <p:nvPr/>
        </p:nvPicPr>
        <p:blipFill>
          <a:blip r:embed="rId1"/>
          <a:stretch/>
        </p:blipFill>
        <p:spPr>
          <a:xfrm>
            <a:off x="2097720" y="1035360"/>
            <a:ext cx="6901200" cy="2023560"/>
          </a:xfrm>
          <a:prstGeom prst="rect">
            <a:avLst/>
          </a:prstGeom>
          <a:ln w="0">
            <a:noFill/>
          </a:ln>
        </p:spPr>
      </p:pic>
      <p:pic>
        <p:nvPicPr>
          <p:cNvPr id="214" name="" descr=""/>
          <p:cNvPicPr/>
          <p:nvPr/>
        </p:nvPicPr>
        <p:blipFill>
          <a:blip r:embed="rId2"/>
          <a:stretch/>
        </p:blipFill>
        <p:spPr>
          <a:xfrm>
            <a:off x="799200" y="3331440"/>
            <a:ext cx="9999720" cy="2427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dt" idx="28"/>
          </p:nvPr>
        </p:nvSpPr>
        <p:spPr>
          <a:xfrm>
            <a:off x="609480" y="6356520"/>
            <a:ext cx="2843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E758F7C6-26FD-4204-9797-C7CFCC74DBBA}"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16" name="PlaceHolder 2"/>
          <p:cNvSpPr>
            <a:spLocks noGrp="1"/>
          </p:cNvSpPr>
          <p:nvPr>
            <p:ph type="sldNum" idx="29"/>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21BDD35B-C17C-45FE-A376-69A7F15C6406}"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17" name="PlaceHolder 3"/>
          <p:cNvSpPr>
            <a:spLocks noGrp="1"/>
          </p:cNvSpPr>
          <p:nvPr>
            <p:ph type="ftr" idx="30"/>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
        <p:nvSpPr>
          <p:cNvPr id="218" name="PlaceHolder 4"/>
          <p:cNvSpPr>
            <a:spLocks noGrp="1"/>
          </p:cNvSpPr>
          <p:nvPr>
            <p:ph type="title"/>
          </p:nvPr>
        </p:nvSpPr>
        <p:spPr>
          <a:xfrm>
            <a:off x="609480" y="0"/>
            <a:ext cx="10971360" cy="114156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PHASE II </a:t>
            </a:r>
            <a:r>
              <a:rPr b="1" lang="en-US" sz="3600" spc="-1" strike="noStrike">
                <a:solidFill>
                  <a:srgbClr val="ffffff"/>
                </a:solidFill>
                <a:latin typeface="Times New Roman"/>
                <a:ea typeface="Times New Roman"/>
              </a:rPr>
              <a:t>IMPLEMEN</a:t>
            </a:r>
            <a:r>
              <a:rPr b="1" lang="en-US" sz="3600" spc="-1" strike="noStrike">
                <a:solidFill>
                  <a:srgbClr val="ffffff"/>
                </a:solidFill>
                <a:latin typeface="Times New Roman"/>
                <a:ea typeface="Times New Roman"/>
              </a:rPr>
              <a:t>TATION </a:t>
            </a:r>
            <a:endParaRPr b="0" lang="en-IN" sz="3600" spc="-1" strike="noStrike">
              <a:latin typeface="Arial"/>
            </a:endParaRPr>
          </a:p>
        </p:txBody>
      </p:sp>
      <p:pic>
        <p:nvPicPr>
          <p:cNvPr id="219" name="" descr=""/>
          <p:cNvPicPr/>
          <p:nvPr/>
        </p:nvPicPr>
        <p:blipFill>
          <a:blip r:embed="rId1"/>
          <a:stretch/>
        </p:blipFill>
        <p:spPr>
          <a:xfrm>
            <a:off x="50400" y="1142280"/>
            <a:ext cx="11828520" cy="1736640"/>
          </a:xfrm>
          <a:prstGeom prst="rect">
            <a:avLst/>
          </a:prstGeom>
          <a:ln w="0">
            <a:noFill/>
          </a:ln>
        </p:spPr>
      </p:pic>
      <p:pic>
        <p:nvPicPr>
          <p:cNvPr id="220" name="" descr=""/>
          <p:cNvPicPr/>
          <p:nvPr/>
        </p:nvPicPr>
        <p:blipFill>
          <a:blip r:embed="rId2"/>
          <a:stretch/>
        </p:blipFill>
        <p:spPr>
          <a:xfrm>
            <a:off x="3394440" y="2880000"/>
            <a:ext cx="5342040" cy="330372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468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RE</a:t>
            </a:r>
            <a:r>
              <a:rPr b="1" lang="en-US" sz="3600" spc="-1" strike="noStrike">
                <a:solidFill>
                  <a:srgbClr val="ffffff"/>
                </a:solidFill>
                <a:latin typeface="Times New Roman"/>
                <a:ea typeface="Times New Roman"/>
              </a:rPr>
              <a:t>FE</a:t>
            </a:r>
            <a:r>
              <a:rPr b="1" lang="en-US" sz="3600" spc="-1" strike="noStrike">
                <a:solidFill>
                  <a:srgbClr val="ffffff"/>
                </a:solidFill>
                <a:latin typeface="Times New Roman"/>
                <a:ea typeface="Times New Roman"/>
              </a:rPr>
              <a:t>RE</a:t>
            </a:r>
            <a:r>
              <a:rPr b="1" lang="en-US" sz="3600" spc="-1" strike="noStrike">
                <a:solidFill>
                  <a:srgbClr val="ffffff"/>
                </a:solidFill>
                <a:latin typeface="Times New Roman"/>
                <a:ea typeface="Times New Roman"/>
              </a:rPr>
              <a:t>NC</a:t>
            </a:r>
            <a:r>
              <a:rPr b="1" lang="en-US" sz="3600" spc="-1" strike="noStrike">
                <a:solidFill>
                  <a:srgbClr val="ffffff"/>
                </a:solidFill>
                <a:latin typeface="Times New Roman"/>
                <a:ea typeface="Times New Roman"/>
              </a:rPr>
              <a:t>ES</a:t>
            </a:r>
            <a:endParaRPr b="0" lang="en-IN" sz="3600" spc="-1" strike="noStrike">
              <a:latin typeface="Arial"/>
            </a:endParaRPr>
          </a:p>
        </p:txBody>
      </p:sp>
      <p:sp>
        <p:nvSpPr>
          <p:cNvPr id="222" name="PlaceHolder 2"/>
          <p:cNvSpPr>
            <a:spLocks noGrp="1"/>
          </p:cNvSpPr>
          <p:nvPr>
            <p:ph/>
          </p:nvPr>
        </p:nvSpPr>
        <p:spPr>
          <a:xfrm>
            <a:off x="609480" y="1371600"/>
            <a:ext cx="10971360" cy="491976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US" sz="2200" spc="-1" strike="noStrike">
                <a:solidFill>
                  <a:srgbClr val="000000"/>
                </a:solidFill>
                <a:latin typeface="Times New Roman"/>
                <a:ea typeface="Times New Roman"/>
              </a:rPr>
              <a:t>[1] </a:t>
            </a:r>
            <a:r>
              <a:rPr b="0" lang="en-IN" sz="2200" spc="-1" strike="noStrike">
                <a:solidFill>
                  <a:srgbClr val="000000"/>
                </a:solidFill>
                <a:latin typeface="Times New Roman"/>
                <a:ea typeface="Times New Roman"/>
              </a:rPr>
              <a:t>Qingyang Zhang, Chang Xu, Hong Zhong, Chengjie Gu, Jie Cui, "Revocable and Efficient Blockchain-Based Fine-Grained Access Control Against EDoS Attacks in Cloud Storage", </a:t>
            </a:r>
            <a:r>
              <a:rPr b="0" i="1" lang="en-IN" sz="2200" spc="-1" strike="noStrike">
                <a:solidFill>
                  <a:srgbClr val="000000"/>
                </a:solidFill>
                <a:latin typeface="Times New Roman"/>
                <a:ea typeface="Times New Roman"/>
              </a:rPr>
              <a:t>IEEE Transactions on Computers</a:t>
            </a:r>
            <a:r>
              <a:rPr b="0" lang="en-US" sz="2200" spc="-1" strike="noStrike">
                <a:solidFill>
                  <a:srgbClr val="000000"/>
                </a:solidFill>
                <a:latin typeface="Times New Roman"/>
                <a:ea typeface="Times New Roman"/>
              </a:rPr>
              <a:t>, vol.73, no.8, pp.2012-2024, </a:t>
            </a:r>
            <a:endParaRPr b="0" lang="en-IN" sz="2200" spc="-1" strike="noStrike">
              <a:latin typeface="Arial"/>
            </a:endParaRPr>
          </a:p>
          <a:p>
            <a:pPr>
              <a:lnSpc>
                <a:spcPct val="100000"/>
              </a:lnSpc>
              <a:spcBef>
                <a:spcPts val="439"/>
              </a:spcBef>
              <a:buNone/>
              <a:tabLst>
                <a:tab algn="l" pos="0"/>
              </a:tabLst>
            </a:pPr>
            <a:endParaRPr b="0" lang="en-IN" sz="2200" spc="-1" strike="noStrike">
              <a:latin typeface="Arial"/>
            </a:endParaRPr>
          </a:p>
          <a:p>
            <a:pPr>
              <a:lnSpc>
                <a:spcPct val="100000"/>
              </a:lnSpc>
              <a:spcBef>
                <a:spcPts val="439"/>
              </a:spcBef>
              <a:buNone/>
              <a:tabLst>
                <a:tab algn="l" pos="0"/>
              </a:tabLst>
            </a:pPr>
            <a:r>
              <a:rPr b="0" lang="en-US" sz="2200" spc="-1" strike="noStrike">
                <a:solidFill>
                  <a:srgbClr val="000000"/>
                </a:solidFill>
                <a:latin typeface="Times New Roman"/>
                <a:ea typeface="Times New Roman"/>
              </a:rPr>
              <a:t>[2]</a:t>
            </a:r>
            <a:r>
              <a:rPr b="0" lang="en-IN" sz="2200" spc="-1" strike="noStrike">
                <a:solidFill>
                  <a:srgbClr val="000000"/>
                </a:solidFill>
                <a:latin typeface="Times New Roman"/>
                <a:ea typeface="Times New Roman"/>
              </a:rPr>
              <a:t>Ammar Odeh, Abobakr Aboshgifa, Nabil Belhaj, "Mitigating DDoS Attacks in Cloud Computing Environments: Challenges and Strategies",(2021) </a:t>
            </a:r>
            <a:r>
              <a:rPr b="0" i="1" lang="en-IN" sz="2200" spc="-1" strike="noStrike">
                <a:solidFill>
                  <a:srgbClr val="000000"/>
                </a:solidFill>
                <a:latin typeface="Times New Roman"/>
                <a:ea typeface="Times New Roman"/>
              </a:rPr>
              <a:t>2023.</a:t>
            </a:r>
            <a:endParaRPr b="0" lang="en-IN" sz="2200" spc="-1" strike="noStrike">
              <a:latin typeface="Arial"/>
            </a:endParaRPr>
          </a:p>
          <a:p>
            <a:pPr>
              <a:lnSpc>
                <a:spcPct val="100000"/>
              </a:lnSpc>
              <a:spcBef>
                <a:spcPts val="439"/>
              </a:spcBef>
              <a:buNone/>
              <a:tabLst>
                <a:tab algn="l" pos="0"/>
              </a:tabLst>
            </a:pPr>
            <a:endParaRPr b="0" lang="en-IN" sz="2200" spc="-1" strike="noStrike">
              <a:latin typeface="Arial"/>
            </a:endParaRPr>
          </a:p>
          <a:p>
            <a:pPr>
              <a:lnSpc>
                <a:spcPct val="100000"/>
              </a:lnSpc>
              <a:spcBef>
                <a:spcPts val="439"/>
              </a:spcBef>
              <a:buNone/>
              <a:tabLst>
                <a:tab algn="l" pos="0"/>
              </a:tabLst>
            </a:pPr>
            <a:r>
              <a:rPr b="0" lang="en-IN" sz="2200" spc="-1" strike="noStrike">
                <a:solidFill>
                  <a:srgbClr val="000000"/>
                </a:solidFill>
                <a:latin typeface="Times New Roman"/>
                <a:ea typeface="Times New Roman"/>
              </a:rPr>
              <a:t>[3]Adarsh M G., Bhargavi K., "Double Reinforcement Learning Based Interactive GAN for Detection of Volumetric Attacks in Cloud Computing", </a:t>
            </a:r>
            <a:r>
              <a:rPr b="0" i="1" lang="en-IN" sz="2200" spc="-1" strike="noStrike">
                <a:solidFill>
                  <a:srgbClr val="000000"/>
                </a:solidFill>
                <a:latin typeface="Times New Roman"/>
                <a:ea typeface="Times New Roman"/>
              </a:rPr>
              <a:t>2023 IEEE </a:t>
            </a:r>
            <a:endParaRPr b="0" lang="en-IN" sz="2200" spc="-1" strike="noStrike">
              <a:latin typeface="Arial"/>
            </a:endParaRPr>
          </a:p>
          <a:p>
            <a:pPr>
              <a:lnSpc>
                <a:spcPct val="100000"/>
              </a:lnSpc>
              <a:spcBef>
                <a:spcPts val="439"/>
              </a:spcBef>
              <a:buNone/>
              <a:tabLst>
                <a:tab algn="l" pos="0"/>
              </a:tabLst>
            </a:pPr>
            <a:endParaRPr b="0" lang="en-IN" sz="2200" spc="-1" strike="noStrike">
              <a:latin typeface="Arial"/>
            </a:endParaRPr>
          </a:p>
          <a:p>
            <a:pPr>
              <a:lnSpc>
                <a:spcPct val="100000"/>
              </a:lnSpc>
              <a:spcBef>
                <a:spcPts val="439"/>
              </a:spcBef>
              <a:buNone/>
              <a:tabLst>
                <a:tab algn="l" pos="0"/>
              </a:tabLst>
            </a:pPr>
            <a:r>
              <a:rPr b="0" lang="en-IN" sz="2200" spc="-1" strike="noStrike">
                <a:solidFill>
                  <a:srgbClr val="000000"/>
                </a:solidFill>
                <a:latin typeface="Times New Roman"/>
                <a:ea typeface="Times New Roman"/>
              </a:rPr>
              <a:t>[4] R.A. Karthika, P. Sriramya, A. Rohini, "Detection and Classification of DDoS Attacks in Cloud Data Using Hybrid LSTM and RNN for Feature Selection", </a:t>
            </a:r>
            <a:r>
              <a:rPr b="0" i="1" lang="en-IN" sz="2200" spc="-1" strike="noStrike">
                <a:solidFill>
                  <a:srgbClr val="000000"/>
                </a:solidFill>
                <a:latin typeface="Times New Roman"/>
                <a:ea typeface="Times New Roman"/>
              </a:rPr>
              <a:t>2023 International Conference on Circuit Power and Computing Technologies (ICCPCT)</a:t>
            </a:r>
            <a:endParaRPr b="0" lang="en-IN" sz="2200" spc="-1" strike="noStrike">
              <a:latin typeface="Arial"/>
            </a:endParaRPr>
          </a:p>
        </p:txBody>
      </p:sp>
      <p:sp>
        <p:nvSpPr>
          <p:cNvPr id="223"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9833F673-58D3-49F3-A9BF-362DDBB0D224}"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224"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Arial"/>
            </a:endParaRPr>
          </a:p>
        </p:txBody>
      </p:sp>
      <p:sp>
        <p:nvSpPr>
          <p:cNvPr id="225" name="Footer Placeholder 4"/>
          <p:cNvSpPr/>
          <p:nvPr/>
        </p:nvSpPr>
        <p:spPr>
          <a:xfrm>
            <a:off x="1523880" y="6324480"/>
            <a:ext cx="2894040" cy="363600"/>
          </a:xfrm>
          <a:prstGeom prst="rect">
            <a:avLst/>
          </a:prstGeom>
          <a:noFill/>
          <a:ln w="0">
            <a:noFill/>
          </a:ln>
        </p:spPr>
        <p:style>
          <a:lnRef idx="0"/>
          <a:fillRef idx="0"/>
          <a:effectRef idx="0"/>
          <a:fontRef idx="minor"/>
        </p:style>
      </p:sp>
      <p:sp>
        <p:nvSpPr>
          <p:cNvPr id="226"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8774FEC2-92B9-4363-AE26-C30053FF8BB4}" type="datetime5">
              <a:rPr b="0" lang="en-US" sz="1200" spc="-1" strike="noStrike">
                <a:solidFill>
                  <a:srgbClr val="898989"/>
                </a:solidFill>
                <a:latin typeface="Calibri"/>
                <a:ea typeface="Arial"/>
              </a:rPr>
              <a:t>Feb 23, 2025</a:t>
            </a:fld>
            <a:endParaRPr b="0" lang="en-IN" sz="1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468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OB</a:t>
            </a:r>
            <a:r>
              <a:rPr b="1" lang="en-US" sz="3600" spc="-1" strike="noStrike">
                <a:solidFill>
                  <a:srgbClr val="ffffff"/>
                </a:solidFill>
                <a:latin typeface="Times New Roman"/>
                <a:ea typeface="Times New Roman"/>
              </a:rPr>
              <a:t>JE</a:t>
            </a:r>
            <a:r>
              <a:rPr b="1" lang="en-US" sz="3600" spc="-1" strike="noStrike">
                <a:solidFill>
                  <a:srgbClr val="ffffff"/>
                </a:solidFill>
                <a:latin typeface="Times New Roman"/>
                <a:ea typeface="Times New Roman"/>
              </a:rPr>
              <a:t>CT</a:t>
            </a:r>
            <a:r>
              <a:rPr b="1" lang="en-US" sz="3600" spc="-1" strike="noStrike">
                <a:solidFill>
                  <a:srgbClr val="ffffff"/>
                </a:solidFill>
                <a:latin typeface="Times New Roman"/>
                <a:ea typeface="Times New Roman"/>
              </a:rPr>
              <a:t>IV</a:t>
            </a:r>
            <a:r>
              <a:rPr b="1" lang="en-US" sz="3600" spc="-1" strike="noStrike">
                <a:solidFill>
                  <a:srgbClr val="ffffff"/>
                </a:solidFill>
                <a:latin typeface="Times New Roman"/>
                <a:ea typeface="Times New Roman"/>
              </a:rPr>
              <a:t>E</a:t>
            </a:r>
            <a:endParaRPr b="0" lang="en-IN" sz="3600" spc="-1" strike="noStrike">
              <a:latin typeface="Arial"/>
            </a:endParaRPr>
          </a:p>
        </p:txBody>
      </p:sp>
      <p:sp>
        <p:nvSpPr>
          <p:cNvPr id="133"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85398752-8C3C-470F-83BA-C781FECFC7F3}"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34"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35"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85666F95-5BBE-4395-B76D-B8B671EC6657}"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36" name="PlaceHolder 2"/>
          <p:cNvSpPr>
            <a:spLocks noGrp="1"/>
          </p:cNvSpPr>
          <p:nvPr>
            <p:ph/>
          </p:nvPr>
        </p:nvSpPr>
        <p:spPr>
          <a:xfrm>
            <a:off x="704880" y="1620000"/>
            <a:ext cx="10814040" cy="3977640"/>
          </a:xfrm>
          <a:prstGeom prst="rect">
            <a:avLst/>
          </a:prstGeom>
          <a:noFill/>
          <a:ln w="0">
            <a:noFill/>
          </a:ln>
        </p:spPr>
        <p:txBody>
          <a:bodyPr lIns="90000" rIns="90000" tIns="45000" bIns="45000" anchor="ctr">
            <a:noAutofit/>
          </a:bodyPr>
          <a:p>
            <a:pPr marL="343080" indent="-343080" algn="just">
              <a:lnSpc>
                <a:spcPct val="100000"/>
              </a:lnSpc>
              <a:spcBef>
                <a:spcPts val="850"/>
              </a:spcBef>
              <a:spcAft>
                <a:spcPts val="567"/>
              </a:spcAft>
              <a:buClr>
                <a:srgbClr val="000000"/>
              </a:buClr>
              <a:buFont typeface="Wingdings" charset="2"/>
              <a:buChar char=""/>
            </a:pPr>
            <a:r>
              <a:rPr b="0" lang="en-US" sz="2600" spc="-1" strike="noStrike">
                <a:solidFill>
                  <a:srgbClr val="000000"/>
                </a:solidFill>
                <a:latin typeface="Times New Roman"/>
                <a:ea typeface="Times New Roman"/>
              </a:rPr>
              <a:t>The objective of this project is to </a:t>
            </a:r>
            <a:r>
              <a:rPr b="0" lang="en-US" sz="2600" spc="-1" strike="noStrike">
                <a:solidFill>
                  <a:srgbClr val="000000"/>
                </a:solidFill>
                <a:latin typeface="Times New Roman"/>
                <a:ea typeface="Times New Roman"/>
              </a:rPr>
              <a:t>develop a Python-based malware </a:t>
            </a:r>
            <a:r>
              <a:rPr b="0" lang="en-US" sz="2600" spc="-1" strike="noStrike">
                <a:solidFill>
                  <a:srgbClr val="000000"/>
                </a:solidFill>
                <a:latin typeface="Times New Roman"/>
                <a:ea typeface="Times New Roman"/>
              </a:rPr>
              <a:t>detection system designed for low-</a:t>
            </a:r>
            <a:r>
              <a:rPr b="0" lang="en-US" sz="2600" spc="-1" strike="noStrike">
                <a:solidFill>
                  <a:srgbClr val="000000"/>
                </a:solidFill>
                <a:latin typeface="Times New Roman"/>
                <a:ea typeface="Times New Roman"/>
              </a:rPr>
              <a:t>process cloud environments. It will </a:t>
            </a:r>
            <a:r>
              <a:rPr b="0" lang="en-US" sz="2600" spc="-1" strike="noStrike">
                <a:solidFill>
                  <a:srgbClr val="000000"/>
                </a:solidFill>
                <a:latin typeface="Times New Roman"/>
                <a:ea typeface="Times New Roman"/>
              </a:rPr>
              <a:t>efficiently identify SQL injection and </a:t>
            </a:r>
            <a:r>
              <a:rPr b="0" lang="en-US" sz="2600" spc="-1" strike="noStrike">
                <a:solidFill>
                  <a:srgbClr val="000000"/>
                </a:solidFill>
                <a:latin typeface="Times New Roman"/>
                <a:ea typeface="Times New Roman"/>
              </a:rPr>
              <a:t>brute-force attack scripts in text-</a:t>
            </a:r>
            <a:r>
              <a:rPr b="0" lang="en-US" sz="2600" spc="-1" strike="noStrike">
                <a:solidFill>
                  <a:srgbClr val="000000"/>
                </a:solidFill>
                <a:latin typeface="Times New Roman"/>
                <a:ea typeface="Times New Roman"/>
              </a:rPr>
              <a:t>based files while minimizing resource </a:t>
            </a:r>
            <a:r>
              <a:rPr b="0" lang="en-US" sz="2600" spc="-1" strike="noStrike">
                <a:solidFill>
                  <a:srgbClr val="000000"/>
                </a:solidFill>
                <a:latin typeface="Times New Roman"/>
                <a:ea typeface="Times New Roman"/>
              </a:rPr>
              <a:t>consumption.</a:t>
            </a:r>
            <a:endParaRPr b="0" lang="en-IN" sz="2600" spc="-1" strike="noStrike">
              <a:latin typeface="Arial"/>
            </a:endParaRPr>
          </a:p>
          <a:p>
            <a:pPr algn="just">
              <a:lnSpc>
                <a:spcPct val="100000"/>
              </a:lnSpc>
              <a:spcBef>
                <a:spcPts val="850"/>
              </a:spcBef>
              <a:spcAft>
                <a:spcPts val="567"/>
              </a:spcAft>
              <a:buNone/>
            </a:pPr>
            <a:endParaRPr b="0" lang="en-IN" sz="2600" spc="-1" strike="noStrike">
              <a:latin typeface="Arial"/>
            </a:endParaRPr>
          </a:p>
          <a:p>
            <a:pPr marL="343080" indent="-343080" algn="just">
              <a:lnSpc>
                <a:spcPct val="100000"/>
              </a:lnSpc>
              <a:spcBef>
                <a:spcPts val="850"/>
              </a:spcBef>
              <a:spcAft>
                <a:spcPts val="567"/>
              </a:spcAft>
              <a:buClr>
                <a:srgbClr val="000000"/>
              </a:buClr>
              <a:buFont typeface="Wingdings" charset="2"/>
              <a:buChar char=""/>
            </a:pPr>
            <a:r>
              <a:rPr b="0" lang="en-US" sz="2600" spc="-1" strike="noStrike">
                <a:solidFill>
                  <a:srgbClr val="000000"/>
                </a:solidFill>
                <a:latin typeface="Times New Roman"/>
                <a:ea typeface="Times New Roman"/>
              </a:rPr>
              <a:t>The system will use regex-based </a:t>
            </a:r>
            <a:r>
              <a:rPr b="0" lang="en-US" sz="2600" spc="-1" strike="noStrike">
                <a:solidFill>
                  <a:srgbClr val="000000"/>
                </a:solidFill>
                <a:latin typeface="Times New Roman"/>
                <a:ea typeface="Times New Roman"/>
              </a:rPr>
              <a:t>scanning to detect attack patterns, </a:t>
            </a:r>
            <a:r>
              <a:rPr b="0" lang="en-US" sz="2600" spc="-1" strike="noStrike">
                <a:solidFill>
                  <a:srgbClr val="000000"/>
                </a:solidFill>
                <a:latin typeface="Times New Roman"/>
                <a:ea typeface="Times New Roman"/>
              </a:rPr>
              <a:t>ensuring only relevant file types are </a:t>
            </a:r>
            <a:r>
              <a:rPr b="0" lang="en-US" sz="2600" spc="-1" strike="noStrike">
                <a:solidFill>
                  <a:srgbClr val="000000"/>
                </a:solidFill>
                <a:latin typeface="Times New Roman"/>
                <a:ea typeface="Times New Roman"/>
              </a:rPr>
              <a:t>analyzed. Additionally, it will feature </a:t>
            </a:r>
            <a:r>
              <a:rPr b="0" lang="en-US" sz="2600" spc="-1" strike="noStrike">
                <a:solidFill>
                  <a:srgbClr val="000000"/>
                </a:solidFill>
                <a:latin typeface="Times New Roman"/>
                <a:ea typeface="Times New Roman"/>
              </a:rPr>
              <a:t>metadata analysis and ZIP file </a:t>
            </a:r>
            <a:r>
              <a:rPr b="0" lang="en-US" sz="2600" spc="-1" strike="noStrike">
                <a:solidFill>
                  <a:srgbClr val="000000"/>
                </a:solidFill>
                <a:latin typeface="Times New Roman"/>
                <a:ea typeface="Times New Roman"/>
              </a:rPr>
              <a:t>scanning to enhance threat detection, </a:t>
            </a:r>
            <a:r>
              <a:rPr b="0" lang="en-US" sz="2600" spc="-1" strike="noStrike">
                <a:solidFill>
                  <a:srgbClr val="000000"/>
                </a:solidFill>
                <a:latin typeface="Times New Roman"/>
                <a:ea typeface="Times New Roman"/>
              </a:rPr>
              <a:t>making it a lightweight yet powerful </a:t>
            </a:r>
            <a:r>
              <a:rPr b="0" lang="en-US" sz="2600" spc="-1" strike="noStrike">
                <a:solidFill>
                  <a:srgbClr val="000000"/>
                </a:solidFill>
                <a:latin typeface="Times New Roman"/>
                <a:ea typeface="Times New Roman"/>
              </a:rPr>
              <a:t>security solution.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468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REFERENCES</a:t>
            </a:r>
            <a:endParaRPr b="0" lang="en-IN" sz="3600" spc="-1" strike="noStrike">
              <a:latin typeface="Arial"/>
            </a:endParaRPr>
          </a:p>
        </p:txBody>
      </p:sp>
      <p:sp>
        <p:nvSpPr>
          <p:cNvPr id="228"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D221FEF8-49D1-4AF4-95FA-A37C95248115}"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229"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Arial"/>
            </a:endParaRPr>
          </a:p>
        </p:txBody>
      </p:sp>
      <p:sp>
        <p:nvSpPr>
          <p:cNvPr id="230" name="Footer Placeholder 4"/>
          <p:cNvSpPr/>
          <p:nvPr/>
        </p:nvSpPr>
        <p:spPr>
          <a:xfrm>
            <a:off x="1523880" y="6324480"/>
            <a:ext cx="2894040" cy="363600"/>
          </a:xfrm>
          <a:prstGeom prst="rect">
            <a:avLst/>
          </a:prstGeom>
          <a:noFill/>
          <a:ln w="0">
            <a:noFill/>
          </a:ln>
        </p:spPr>
        <p:style>
          <a:lnRef idx="0"/>
          <a:fillRef idx="0"/>
          <a:effectRef idx="0"/>
          <a:fontRef idx="minor"/>
        </p:style>
      </p:sp>
      <p:sp>
        <p:nvSpPr>
          <p:cNvPr id="231"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8FCA6B8E-5D76-493B-9216-E6D9AACA3248}"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232" name="PlaceHolder 2"/>
          <p:cNvSpPr>
            <a:spLocks noGrp="1"/>
          </p:cNvSpPr>
          <p:nvPr>
            <p:ph/>
          </p:nvPr>
        </p:nvSpPr>
        <p:spPr>
          <a:xfrm>
            <a:off x="609480" y="1628640"/>
            <a:ext cx="11245680" cy="4895280"/>
          </a:xfrm>
          <a:prstGeom prst="rect">
            <a:avLst/>
          </a:prstGeom>
          <a:noFill/>
          <a:ln w="0">
            <a:noFill/>
          </a:ln>
        </p:spPr>
        <p:txBody>
          <a:bodyPr lIns="90000" rIns="90000" tIns="45000" bIns="45000" anchor="t">
            <a:noAutofit/>
          </a:bodyPr>
          <a:p>
            <a:pPr>
              <a:lnSpc>
                <a:spcPct val="100000"/>
              </a:lnSpc>
              <a:spcBef>
                <a:spcPts val="439"/>
              </a:spcBef>
              <a:buNone/>
              <a:tabLst>
                <a:tab algn="l" pos="0"/>
              </a:tabLst>
            </a:pPr>
            <a:r>
              <a:rPr b="0" lang="en-IN" sz="2200" spc="-1" strike="noStrike">
                <a:solidFill>
                  <a:srgbClr val="000000"/>
                </a:solidFill>
                <a:latin typeface="Times New Roman"/>
                <a:ea typeface="Times New Roman"/>
              </a:rPr>
              <a:t>[5] Muhammad Tehaam, Salman Ahmad, Hassan Shahid, Muhammad Suleman Saboor, Ayesha Aziz, Kashif Munir, "A Review of DDoS Attack Detection and Prevention Mechanisms in Clouds", ,(IEEE) </a:t>
            </a:r>
            <a:r>
              <a:rPr b="0" i="1" lang="en-IN" sz="2200" spc="-1" strike="noStrike">
                <a:solidFill>
                  <a:srgbClr val="000000"/>
                </a:solidFill>
                <a:latin typeface="Times New Roman"/>
                <a:ea typeface="Times New Roman"/>
              </a:rPr>
              <a:t>2023</a:t>
            </a:r>
            <a:r>
              <a:rPr b="0" lang="en-IN" sz="2200" spc="-1" strike="noStrike">
                <a:solidFill>
                  <a:srgbClr val="000000"/>
                </a:solidFill>
                <a:latin typeface="Times New Roman"/>
                <a:ea typeface="Times New Roman"/>
              </a:rPr>
              <a:t>.</a:t>
            </a:r>
            <a:endParaRPr b="0" lang="en-IN" sz="2200" spc="-1" strike="noStrike">
              <a:latin typeface="Arial"/>
            </a:endParaRPr>
          </a:p>
          <a:p>
            <a:pPr>
              <a:lnSpc>
                <a:spcPct val="100000"/>
              </a:lnSpc>
              <a:spcBef>
                <a:spcPts val="439"/>
              </a:spcBef>
              <a:buNone/>
              <a:tabLst>
                <a:tab algn="l" pos="0"/>
              </a:tabLst>
            </a:pPr>
            <a:endParaRPr b="0" lang="en-IN" sz="2200" spc="-1" strike="noStrike">
              <a:latin typeface="Arial"/>
            </a:endParaRPr>
          </a:p>
          <a:p>
            <a:pPr>
              <a:lnSpc>
                <a:spcPct val="100000"/>
              </a:lnSpc>
              <a:spcBef>
                <a:spcPts val="439"/>
              </a:spcBef>
              <a:buNone/>
              <a:tabLst>
                <a:tab algn="l" pos="0"/>
              </a:tabLst>
            </a:pPr>
            <a:r>
              <a:rPr b="0" lang="en-IN" sz="2200" spc="-1" strike="noStrike">
                <a:solidFill>
                  <a:srgbClr val="000000"/>
                </a:solidFill>
                <a:latin typeface="Times New Roman"/>
                <a:ea typeface="Times New Roman"/>
              </a:rPr>
              <a:t>[6]</a:t>
            </a:r>
            <a:r>
              <a:rPr b="0" lang="en-US" sz="2200" spc="-1" strike="noStrike">
                <a:solidFill>
                  <a:srgbClr val="000000"/>
                </a:solidFill>
                <a:latin typeface="Times New Roman"/>
                <a:ea typeface="Times New Roman"/>
              </a:rPr>
              <a:t> Monika Mangla, Amaan Sayyad, Sachi Nandan Mohanty, "An AI and Computer Vision-based Face Mask Recognition &amp; Detection System”,(IEEE) 2020.</a:t>
            </a:r>
            <a:endParaRPr b="0" lang="en-IN" sz="2200" spc="-1" strike="noStrike">
              <a:latin typeface="Arial"/>
            </a:endParaRPr>
          </a:p>
          <a:p>
            <a:pPr>
              <a:lnSpc>
                <a:spcPct val="100000"/>
              </a:lnSpc>
              <a:spcBef>
                <a:spcPts val="439"/>
              </a:spcBef>
              <a:buNone/>
              <a:tabLst>
                <a:tab algn="l" pos="0"/>
              </a:tabLst>
            </a:pPr>
            <a:endParaRPr b="0" lang="en-IN" sz="2200" spc="-1" strike="noStrike">
              <a:latin typeface="Arial"/>
            </a:endParaRPr>
          </a:p>
          <a:p>
            <a:pPr>
              <a:lnSpc>
                <a:spcPct val="100000"/>
              </a:lnSpc>
              <a:spcBef>
                <a:spcPts val="439"/>
              </a:spcBef>
              <a:buNone/>
              <a:tabLst>
                <a:tab algn="l" pos="0"/>
              </a:tabLst>
            </a:pPr>
            <a:r>
              <a:rPr b="0" lang="en-US" sz="2200" spc="-1" strike="noStrike">
                <a:solidFill>
                  <a:srgbClr val="000000"/>
                </a:solidFill>
                <a:latin typeface="Times New Roman"/>
                <a:ea typeface="Times New Roman"/>
              </a:rPr>
              <a:t>[7] </a:t>
            </a:r>
            <a:r>
              <a:rPr b="0" lang="en-IN" sz="2200" spc="-1" strike="noStrike">
                <a:solidFill>
                  <a:srgbClr val="000000"/>
                </a:solidFill>
                <a:latin typeface="Times New Roman"/>
                <a:ea typeface="Times New Roman"/>
              </a:rPr>
              <a:t>Chilla Sathvika, Vuyyuru Satwika, Yarrapothu Sruthi, Maddali Geethika, Suneetha Bulla, Swathi K, "DDoS Attack Detection on Cloud Computing Services using Algorithms of Machine Learning: Survey,(IEEE) </a:t>
            </a:r>
            <a:r>
              <a:rPr b="0" i="1" lang="en-IN" sz="2200" spc="-1" strike="noStrike">
                <a:solidFill>
                  <a:srgbClr val="000000"/>
                </a:solidFill>
                <a:latin typeface="Times New Roman"/>
                <a:ea typeface="Times New Roman"/>
              </a:rPr>
              <a:t>2020</a:t>
            </a:r>
            <a:r>
              <a:rPr b="0" lang="en-IN" sz="2200" spc="-1" strike="noStrike">
                <a:solidFill>
                  <a:srgbClr val="000000"/>
                </a:solidFill>
                <a:latin typeface="Times New Roman"/>
                <a:ea typeface="Times New Roman"/>
              </a:rPr>
              <a:t>.</a:t>
            </a:r>
            <a:endParaRPr b="0" lang="en-IN" sz="2200" spc="-1" strike="noStrike">
              <a:latin typeface="Arial"/>
            </a:endParaRPr>
          </a:p>
          <a:p>
            <a:pPr>
              <a:lnSpc>
                <a:spcPct val="100000"/>
              </a:lnSpc>
              <a:spcBef>
                <a:spcPts val="439"/>
              </a:spcBef>
              <a:buNone/>
              <a:tabLst>
                <a:tab algn="l" pos="0"/>
              </a:tabLst>
            </a:pPr>
            <a:endParaRPr b="0" lang="en-IN" sz="2200" spc="-1" strike="noStrike">
              <a:latin typeface="Arial"/>
            </a:endParaRPr>
          </a:p>
          <a:p>
            <a:pPr>
              <a:lnSpc>
                <a:spcPct val="100000"/>
              </a:lnSpc>
              <a:spcBef>
                <a:spcPts val="439"/>
              </a:spcBef>
              <a:buNone/>
              <a:tabLst>
                <a:tab algn="l" pos="0"/>
              </a:tabLst>
            </a:pPr>
            <a:r>
              <a:rPr b="0" lang="en-IN" sz="2200" spc="-1" strike="noStrike">
                <a:solidFill>
                  <a:srgbClr val="000000"/>
                </a:solidFill>
                <a:latin typeface="Times New Roman"/>
                <a:ea typeface="Times New Roman"/>
              </a:rPr>
              <a:t>[8] Aditya Kumar Shukla, Ashish Sharma, "Classification and Mitigation of DDOS attacks Based on Self-Organizing Map and Support Vector Machine",(IEEE) </a:t>
            </a:r>
            <a:r>
              <a:rPr b="0" i="1" lang="en-IN" sz="2200" spc="-1" strike="noStrike">
                <a:solidFill>
                  <a:srgbClr val="000000"/>
                </a:solidFill>
                <a:latin typeface="Times New Roman"/>
                <a:ea typeface="Times New Roman"/>
              </a:rPr>
              <a:t>2021</a:t>
            </a:r>
            <a:r>
              <a:rPr b="0" lang="en-IN" sz="2200" spc="-1" strike="noStrike">
                <a:solidFill>
                  <a:srgbClr val="000000"/>
                </a:solidFill>
                <a:latin typeface="Times New Roman"/>
                <a:ea typeface="Times New Roman"/>
              </a:rPr>
              <a:t>.</a:t>
            </a:r>
            <a:endParaRPr b="0" lang="en-IN" sz="2200" spc="-1" strike="noStrike">
              <a:latin typeface="Arial"/>
            </a:endParaRPr>
          </a:p>
          <a:p>
            <a:pPr>
              <a:lnSpc>
                <a:spcPct val="100000"/>
              </a:lnSpc>
              <a:spcBef>
                <a:spcPts val="439"/>
              </a:spcBef>
              <a:buNone/>
              <a:tabLst>
                <a:tab algn="l" pos="0"/>
              </a:tabLst>
            </a:pP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p:nvPr>
        </p:nvSpPr>
        <p:spPr>
          <a:xfrm>
            <a:off x="963000" y="2496960"/>
            <a:ext cx="10361880" cy="1100880"/>
          </a:xfrm>
          <a:prstGeom prst="rect">
            <a:avLst/>
          </a:prstGeom>
          <a:noFill/>
          <a:ln w="0">
            <a:noFill/>
          </a:ln>
        </p:spPr>
        <p:txBody>
          <a:bodyPr lIns="90000" rIns="90000" tIns="45000" bIns="45000" anchor="b">
            <a:noAutofit/>
          </a:bodyPr>
          <a:p>
            <a:pPr>
              <a:lnSpc>
                <a:spcPct val="100000"/>
              </a:lnSpc>
              <a:spcBef>
                <a:spcPts val="1120"/>
              </a:spcBef>
              <a:buNone/>
              <a:tabLst>
                <a:tab algn="l" pos="0"/>
              </a:tabLst>
            </a:pPr>
            <a:r>
              <a:rPr b="1" lang="en-IN" sz="5600" spc="-1" strike="noStrike">
                <a:solidFill>
                  <a:srgbClr val="000000"/>
                </a:solidFill>
                <a:latin typeface="Times New Roman"/>
              </a:rPr>
              <a:t>                </a:t>
            </a:r>
            <a:r>
              <a:rPr b="1" lang="en-IN" sz="5600" spc="-1" strike="noStrike">
                <a:solidFill>
                  <a:srgbClr val="000000"/>
                </a:solidFill>
                <a:latin typeface="Times New Roman"/>
              </a:rPr>
              <a:t>THANK YOU</a:t>
            </a:r>
            <a:endParaRPr b="0" lang="en-IN" sz="5600" spc="-1" strike="noStrike">
              <a:latin typeface="Arial"/>
            </a:endParaRPr>
          </a:p>
        </p:txBody>
      </p:sp>
      <p:sp>
        <p:nvSpPr>
          <p:cNvPr id="234" name="PlaceHolder 2"/>
          <p:cNvSpPr>
            <a:spLocks noGrp="1"/>
          </p:cNvSpPr>
          <p:nvPr>
            <p:ph type="dt" idx="31"/>
          </p:nvPr>
        </p:nvSpPr>
        <p:spPr>
          <a:xfrm>
            <a:off x="609480" y="6356520"/>
            <a:ext cx="2843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C8091EAD-F2B8-4361-B22D-FBB34A15E2A0}"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235" name="PlaceHolder 3"/>
          <p:cNvSpPr>
            <a:spLocks noGrp="1"/>
          </p:cNvSpPr>
          <p:nvPr>
            <p:ph type="sldNum" idx="32"/>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6A1D4E82-B76B-4EB7-9864-167222B15224}"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236" name="PlaceHolder 4"/>
          <p:cNvSpPr>
            <a:spLocks noGrp="1"/>
          </p:cNvSpPr>
          <p:nvPr>
            <p:ph type="ftr" idx="33"/>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Department of CSE Jerusalem College of Engineering</a:t>
            </a:r>
            <a:endParaRPr b="0" lang="en-IN" sz="1200" spc="-1" strike="noStrike">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468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PR</a:t>
            </a:r>
            <a:r>
              <a:rPr b="1" lang="en-US" sz="3600" spc="-1" strike="noStrike">
                <a:solidFill>
                  <a:srgbClr val="ffffff"/>
                </a:solidFill>
                <a:latin typeface="Times New Roman"/>
                <a:ea typeface="Times New Roman"/>
              </a:rPr>
              <a:t>OJ</a:t>
            </a:r>
            <a:r>
              <a:rPr b="1" lang="en-US" sz="3600" spc="-1" strike="noStrike">
                <a:solidFill>
                  <a:srgbClr val="ffffff"/>
                </a:solidFill>
                <a:latin typeface="Times New Roman"/>
                <a:ea typeface="Times New Roman"/>
              </a:rPr>
              <a:t>EC</a:t>
            </a:r>
            <a:r>
              <a:rPr b="1" lang="en-US" sz="3600" spc="-1" strike="noStrike">
                <a:solidFill>
                  <a:srgbClr val="ffffff"/>
                </a:solidFill>
                <a:latin typeface="Times New Roman"/>
                <a:ea typeface="Times New Roman"/>
              </a:rPr>
              <a:t>T </a:t>
            </a:r>
            <a:r>
              <a:rPr b="1" lang="en-US" sz="3600" spc="-1" strike="noStrike">
                <a:solidFill>
                  <a:srgbClr val="ffffff"/>
                </a:solidFill>
                <a:latin typeface="Times New Roman"/>
                <a:ea typeface="Times New Roman"/>
              </a:rPr>
              <a:t>DO</a:t>
            </a:r>
            <a:r>
              <a:rPr b="1" lang="en-US" sz="3600" spc="-1" strike="noStrike">
                <a:solidFill>
                  <a:srgbClr val="ffffff"/>
                </a:solidFill>
                <a:latin typeface="Times New Roman"/>
                <a:ea typeface="Times New Roman"/>
              </a:rPr>
              <a:t>MA</a:t>
            </a:r>
            <a:r>
              <a:rPr b="1" lang="en-US" sz="3600" spc="-1" strike="noStrike">
                <a:solidFill>
                  <a:srgbClr val="ffffff"/>
                </a:solidFill>
                <a:latin typeface="Times New Roman"/>
                <a:ea typeface="Times New Roman"/>
              </a:rPr>
              <a:t>IN</a:t>
            </a:r>
            <a:endParaRPr b="0" lang="en-IN" sz="3600" spc="-1" strike="noStrike">
              <a:latin typeface="Arial"/>
            </a:endParaRPr>
          </a:p>
        </p:txBody>
      </p:sp>
      <p:sp>
        <p:nvSpPr>
          <p:cNvPr id="138"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5B567FE5-A76D-4FEE-989E-03263D8F3EF4}"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39"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40"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96A0D668-2B26-4561-B3C5-CA01F71D7921}"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41" name="PlaceHolder 2"/>
          <p:cNvSpPr>
            <a:spLocks noGrp="1"/>
          </p:cNvSpPr>
          <p:nvPr>
            <p:ph/>
          </p:nvPr>
        </p:nvSpPr>
        <p:spPr>
          <a:xfrm>
            <a:off x="609480" y="1242000"/>
            <a:ext cx="10971360" cy="4518720"/>
          </a:xfrm>
          <a:prstGeom prst="rect">
            <a:avLst/>
          </a:prstGeom>
          <a:noFill/>
          <a:ln w="0">
            <a:noFill/>
          </a:ln>
        </p:spPr>
        <p:txBody>
          <a:bodyPr lIns="90000" rIns="90000" tIns="45000" bIns="45000" anchor="ctr">
            <a:noAutofit/>
          </a:bodyPr>
          <a:p>
            <a:pPr algn="just">
              <a:lnSpc>
                <a:spcPct val="100000"/>
              </a:lnSpc>
              <a:buNone/>
            </a:pPr>
            <a:r>
              <a:rPr b="1" lang="en-US" sz="2600" spc="-1" strike="noStrike">
                <a:solidFill>
                  <a:srgbClr val="000000"/>
                </a:solidFill>
                <a:latin typeface="Times New Roman"/>
                <a:ea typeface="Times New Roman"/>
              </a:rPr>
              <a:t>Cybersecurity:</a:t>
            </a:r>
            <a:endParaRPr b="0" lang="en-IN" sz="26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Detects and mitigates SQL injection and brute-force attack scripts.</a:t>
            </a:r>
            <a:endParaRPr b="0" lang="en-IN" sz="26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Scans files and folders to identify malicious content.</a:t>
            </a:r>
            <a:endParaRPr b="0" lang="en-IN" sz="2600" spc="-1" strike="noStrike">
              <a:latin typeface="Arial"/>
            </a:endParaRPr>
          </a:p>
          <a:p>
            <a:pPr algn="just">
              <a:lnSpc>
                <a:spcPct val="100000"/>
              </a:lnSpc>
              <a:buNone/>
            </a:pPr>
            <a:r>
              <a:rPr b="1" lang="en-US" sz="2600" spc="-1" strike="noStrike">
                <a:solidFill>
                  <a:srgbClr val="000000"/>
                </a:solidFill>
                <a:latin typeface="Times New Roman"/>
                <a:ea typeface="Times New Roman"/>
              </a:rPr>
              <a:t>Digital Forensics &amp; Threat Intelligence:</a:t>
            </a:r>
            <a:endParaRPr b="0" lang="en-IN" sz="26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Extracts metadata from files for forensic analysis.</a:t>
            </a:r>
            <a:endParaRPr b="0" lang="en-IN" sz="26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Logs detected threats for security auditing and investigation.</a:t>
            </a:r>
            <a:endParaRPr b="0" lang="en-IN" sz="2600" spc="-1" strike="noStrike">
              <a:latin typeface="Arial"/>
            </a:endParaRPr>
          </a:p>
          <a:p>
            <a:pPr algn="just">
              <a:lnSpc>
                <a:spcPct val="100000"/>
              </a:lnSpc>
              <a:buNone/>
            </a:pPr>
            <a:r>
              <a:rPr b="1" lang="en-US" sz="2600" spc="-1" strike="noStrike">
                <a:solidFill>
                  <a:srgbClr val="000000"/>
                </a:solidFill>
                <a:latin typeface="Times New Roman"/>
                <a:ea typeface="Times New Roman"/>
              </a:rPr>
              <a:t>Low Power Cloud Computing:</a:t>
            </a:r>
            <a:endParaRPr b="0" lang="en-IN" sz="26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Optimized for lightweight scanning on cloud servers and edge devices.</a:t>
            </a:r>
            <a:endParaRPr b="0" lang="en-IN" sz="2600" spc="-1" strike="noStrike">
              <a:latin typeface="Arial"/>
            </a:endParaRPr>
          </a:p>
          <a:p>
            <a:pPr lvl="1" marL="864000" indent="-324000">
              <a:lnSpc>
                <a:spcPct val="100000"/>
              </a:lnSpc>
              <a:spcBef>
                <a:spcPts val="1134"/>
              </a:spcBef>
              <a:buClr>
                <a:srgbClr val="000000"/>
              </a:buClr>
              <a:buSzPct val="75000"/>
              <a:buFont typeface="Wingdings" charset="2"/>
              <a:buChar char=""/>
            </a:pPr>
            <a:r>
              <a:rPr b="0" lang="en-US" sz="2600" spc="-1" strike="noStrike">
                <a:solidFill>
                  <a:srgbClr val="000000"/>
                </a:solidFill>
                <a:latin typeface="Times New Roman"/>
                <a:ea typeface="Times New Roman"/>
              </a:rPr>
              <a:t>Ensures efficient performance with minimal resource consumption.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468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EXISTING </a:t>
            </a:r>
            <a:r>
              <a:rPr b="1" lang="en-US" sz="3600" spc="-1" strike="noStrike">
                <a:solidFill>
                  <a:srgbClr val="ffffff"/>
                </a:solidFill>
                <a:latin typeface="Times New Roman"/>
                <a:ea typeface="Times New Roman"/>
              </a:rPr>
              <a:t>SYSTEM</a:t>
            </a:r>
            <a:endParaRPr b="0" lang="en-IN" sz="3600" spc="-1" strike="noStrike">
              <a:latin typeface="Arial"/>
            </a:endParaRPr>
          </a:p>
        </p:txBody>
      </p:sp>
      <p:sp>
        <p:nvSpPr>
          <p:cNvPr id="143"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D65D0FF1-942F-4500-A53E-8428ED4395B1}"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44"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45"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09AF7A10-3332-4643-9B48-0B202FFC41D2}"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46" name="PlaceHolder 2"/>
          <p:cNvSpPr>
            <a:spLocks noGrp="1"/>
          </p:cNvSpPr>
          <p:nvPr>
            <p:ph/>
          </p:nvPr>
        </p:nvSpPr>
        <p:spPr>
          <a:xfrm>
            <a:off x="623520" y="1439280"/>
            <a:ext cx="10814040" cy="3977640"/>
          </a:xfrm>
          <a:prstGeom prst="rect">
            <a:avLst/>
          </a:prstGeom>
          <a:noFill/>
          <a:ln w="0">
            <a:noFill/>
          </a:ln>
        </p:spPr>
        <p:txBody>
          <a:bodyPr lIns="90000" rIns="90000" tIns="45000" bIns="45000" anchor="ctr">
            <a:noAutofit/>
          </a:bodyPr>
          <a:p>
            <a:pPr marL="343080" indent="-343080" algn="just">
              <a:lnSpc>
                <a:spcPct val="100000"/>
              </a:lnSpc>
              <a:spcBef>
                <a:spcPts val="283"/>
              </a:spcBef>
              <a:spcAft>
                <a:spcPts val="283"/>
              </a:spcAft>
              <a:buClr>
                <a:srgbClr val="000000"/>
              </a:buClr>
              <a:buFont typeface="Wingdings" charset="2"/>
              <a:buChar char=""/>
            </a:pPr>
            <a:r>
              <a:rPr b="0" lang="en-US" sz="2600" spc="-1" strike="noStrike">
                <a:solidFill>
                  <a:srgbClr val="000000"/>
                </a:solidFill>
                <a:latin typeface="Times New Roman"/>
                <a:ea typeface="Times New Roman"/>
              </a:rPr>
              <a:t>Traditional antivirus software primarily focuses on detecting known malware signatures but lacks specialized detection for SQL injection and brute-force attack scripts in text-based files.</a:t>
            </a:r>
            <a:endParaRPr b="0" lang="en-IN" sz="2600" spc="-1" strike="noStrike">
              <a:latin typeface="Arial"/>
            </a:endParaRPr>
          </a:p>
          <a:p>
            <a:pPr marL="343080" indent="-343080" algn="just">
              <a:lnSpc>
                <a:spcPct val="100000"/>
              </a:lnSpc>
              <a:spcBef>
                <a:spcPts val="283"/>
              </a:spcBef>
              <a:spcAft>
                <a:spcPts val="283"/>
              </a:spcAft>
              <a:buClr>
                <a:srgbClr val="000000"/>
              </a:buClr>
              <a:buFont typeface="Wingdings" charset="2"/>
              <a:buChar char=""/>
            </a:pPr>
            <a:r>
              <a:rPr b="0" lang="en-US" sz="2600" spc="-1" strike="noStrike">
                <a:solidFill>
                  <a:srgbClr val="000000"/>
                </a:solidFill>
                <a:latin typeface="Times New Roman"/>
                <a:ea typeface="Times New Roman"/>
              </a:rPr>
              <a:t>Most existing file scanning tools do not perform regex-based detection to identify hidden attack patterns within documents and scripts.</a:t>
            </a:r>
            <a:endParaRPr b="0" lang="en-IN" sz="2600" spc="-1" strike="noStrike">
              <a:latin typeface="Arial"/>
            </a:endParaRPr>
          </a:p>
          <a:p>
            <a:pPr marL="343080" indent="-343080" algn="just">
              <a:lnSpc>
                <a:spcPct val="100000"/>
              </a:lnSpc>
              <a:spcBef>
                <a:spcPts val="283"/>
              </a:spcBef>
              <a:spcAft>
                <a:spcPts val="283"/>
              </a:spcAft>
              <a:buClr>
                <a:srgbClr val="000000"/>
              </a:buClr>
              <a:buFont typeface="Wingdings" charset="2"/>
              <a:buChar char=""/>
            </a:pPr>
            <a:r>
              <a:rPr b="0" lang="en-US" sz="2600" spc="-1" strike="noStrike">
                <a:solidFill>
                  <a:srgbClr val="000000"/>
                </a:solidFill>
                <a:latin typeface="Times New Roman"/>
                <a:ea typeface="Times New Roman"/>
              </a:rPr>
              <a:t>Manual inspection of files for malicious SQL queries and brute-force scripts is time-consuming and error-prone.</a:t>
            </a:r>
            <a:endParaRPr b="0" lang="en-IN" sz="2600" spc="-1" strike="noStrike">
              <a:latin typeface="Arial"/>
            </a:endParaRPr>
          </a:p>
          <a:p>
            <a:pPr marL="343080" indent="-343080" algn="just">
              <a:lnSpc>
                <a:spcPct val="100000"/>
              </a:lnSpc>
              <a:spcBef>
                <a:spcPts val="283"/>
              </a:spcBef>
              <a:spcAft>
                <a:spcPts val="283"/>
              </a:spcAft>
              <a:buClr>
                <a:srgbClr val="000000"/>
              </a:buClr>
              <a:buFont typeface="Wingdings" charset="2"/>
              <a:buChar char=""/>
            </a:pPr>
            <a:r>
              <a:rPr b="0" lang="en-US" sz="2600" spc="-1" strike="noStrike">
                <a:solidFill>
                  <a:srgbClr val="000000"/>
                </a:solidFill>
                <a:latin typeface="Times New Roman"/>
                <a:ea typeface="Times New Roman"/>
              </a:rPr>
              <a:t>Limited support for metadata analysis and deep file inspection in conventional security solutions.</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621360" y="65880"/>
            <a:ext cx="10971360" cy="86040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LITERATURE SURVEY</a:t>
            </a:r>
            <a:endParaRPr b="0" lang="en-IN" sz="3600" spc="-1" strike="noStrike">
              <a:latin typeface="Arial"/>
            </a:endParaRPr>
          </a:p>
        </p:txBody>
      </p:sp>
      <p:sp>
        <p:nvSpPr>
          <p:cNvPr id="148"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8F4FE9FA-BCCE-4D2B-A26E-F982B134B061}"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49"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50"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0D9C8DD6-851C-4FEE-A7B0-87F0B83DB1AE}" type="datetime5">
              <a:rPr b="0" lang="en-US" sz="1200" spc="-1" strike="noStrike">
                <a:solidFill>
                  <a:srgbClr val="898989"/>
                </a:solidFill>
                <a:latin typeface="Calibri"/>
                <a:ea typeface="Arial"/>
              </a:rPr>
              <a:t>Feb 23, 2025</a:t>
            </a:fld>
            <a:endParaRPr b="0" lang="en-IN" sz="1200" spc="-1" strike="noStrike">
              <a:latin typeface="Arial"/>
            </a:endParaRPr>
          </a:p>
        </p:txBody>
      </p:sp>
      <p:graphicFrame>
        <p:nvGraphicFramePr>
          <p:cNvPr id="151" name="Table 4194303"/>
          <p:cNvGraphicFramePr/>
          <p:nvPr/>
        </p:nvGraphicFramePr>
        <p:xfrm>
          <a:off x="609480" y="980640"/>
          <a:ext cx="10972080" cy="5792400"/>
        </p:xfrm>
        <a:graphic>
          <a:graphicData uri="http://schemas.openxmlformats.org/drawingml/2006/table">
            <a:tbl>
              <a:tblPr/>
              <a:tblGrid>
                <a:gridCol w="1016640"/>
                <a:gridCol w="3461400"/>
                <a:gridCol w="3672360"/>
                <a:gridCol w="2822040"/>
              </a:tblGrid>
              <a:tr h="691560">
                <a:tc>
                  <a:txBody>
                    <a:bodyPr anchor="t">
                      <a:noAutofit/>
                    </a:bodyPr>
                    <a:p>
                      <a:pPr algn="ctr">
                        <a:lnSpc>
                          <a:spcPct val="100000"/>
                        </a:lnSpc>
                        <a:buNone/>
                      </a:pPr>
                      <a:r>
                        <a:rPr b="1" lang="en-IN" sz="2000" spc="-1" strike="noStrike">
                          <a:solidFill>
                            <a:srgbClr val="ffffff"/>
                          </a:solidFill>
                          <a:latin typeface="Times New Roman"/>
                          <a:ea typeface="Times New Roman"/>
                        </a:rPr>
                        <a:t>Sl . No.</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REFERENCE PAPER TITLE </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WORK DONE IN REFERENCE PAPER</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INFERENCE</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443600">
                <a:tc>
                  <a:txBody>
                    <a:bodyPr anchor="t">
                      <a:noAutofit/>
                    </a:bodyPr>
                    <a:p>
                      <a:pPr algn="ctr">
                        <a:lnSpc>
                          <a:spcPct val="100000"/>
                        </a:lnSpc>
                        <a:buNone/>
                      </a:pPr>
                      <a:r>
                        <a:rPr b="0" lang="en-IN" sz="1800" spc="-1" strike="noStrike">
                          <a:solidFill>
                            <a:srgbClr val="000000"/>
                          </a:solidFill>
                          <a:latin typeface="Times New Roman"/>
                          <a:ea typeface="Times New Roman"/>
                        </a:rPr>
                        <a:t>1.</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tabLst>
                          <a:tab algn="l" pos="0"/>
                        </a:tabLst>
                      </a:pPr>
                      <a:r>
                        <a:rPr b="1" lang="en-US" sz="1800" spc="-1" strike="noStrike">
                          <a:solidFill>
                            <a:srgbClr val="000000"/>
                          </a:solidFill>
                          <a:latin typeface="Times New Roman"/>
                          <a:ea typeface="Times New Roman"/>
                        </a:rPr>
                        <a:t>"Detecting SQL Injection Attacks in Cloud SaaS using Machine Learning“</a:t>
                      </a:r>
                      <a:r>
                        <a:rPr b="0" lang="en-US" sz="1800" spc="-1" strike="noStrike">
                          <a:solidFill>
                            <a:srgbClr val="000000"/>
                          </a:solidFill>
                          <a:latin typeface="Times New Roman"/>
                          <a:ea typeface="Times New Roman"/>
                        </a:rPr>
                        <a:t>, D. Tripathy, R. Gohil, T. Halabi,(IEEE),2020</a:t>
                      </a:r>
                      <a:endParaRPr b="0" lang="en-IN" sz="1800" spc="-1" strike="noStrike">
                        <a:latin typeface="Arial"/>
                      </a:endParaRPr>
                    </a:p>
                    <a:p>
                      <a:pPr algn="just">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Developed a machine learning-based detection system for SQL injection attacks targeting Software as a Service (SaaS) applications in the cloud.</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 </a:t>
                      </a:r>
                      <a:r>
                        <a:rPr b="0" lang="en-US" sz="1800" spc="-1" strike="noStrike">
                          <a:solidFill>
                            <a:srgbClr val="000000"/>
                          </a:solidFill>
                          <a:latin typeface="Times New Roman"/>
                          <a:ea typeface="Times New Roman"/>
                        </a:rPr>
                        <a:t>The machine learning approach enhances the detection accuracy of SQL injection attacks, providing a robust security measure.</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1671480">
                <a:tc>
                  <a:txBody>
                    <a:bodyPr anchor="t">
                      <a:noAutofit/>
                    </a:bodyPr>
                    <a:p>
                      <a:pPr algn="ctr">
                        <a:lnSpc>
                          <a:spcPct val="100000"/>
                        </a:lnSpc>
                        <a:buNone/>
                      </a:pPr>
                      <a:r>
                        <a:rPr b="0" lang="en-IN" sz="1800" spc="-1" strike="noStrike">
                          <a:solidFill>
                            <a:srgbClr val="000000"/>
                          </a:solidFill>
                          <a:latin typeface="Times New Roman"/>
                          <a:ea typeface="Times New Roman"/>
                        </a:rPr>
                        <a:t>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Shail Saharan, Vishal Gupta, "</a:t>
                      </a:r>
                      <a:r>
                        <a:rPr b="1" lang="en-US" sz="1800" spc="-1" strike="noStrike">
                          <a:solidFill>
                            <a:srgbClr val="000000"/>
                          </a:solidFill>
                          <a:latin typeface="Times New Roman"/>
                          <a:ea typeface="Times New Roman"/>
                        </a:rPr>
                        <a:t>Prevention of SQL Injection attacks: a comprehensive review and future directions</a:t>
                      </a:r>
                      <a:r>
                        <a:rPr b="0" lang="en-US" sz="1800" spc="-1" strike="noStrike">
                          <a:solidFill>
                            <a:srgbClr val="000000"/>
                          </a:solidFill>
                          <a:latin typeface="Times New Roman"/>
                          <a:ea typeface="Times New Roman"/>
                        </a:rPr>
                        <a:t>", (ISCON)2022.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This comprehensive review discusses various SQL Injection attack prevention techniques, exploring both current practices and future directions for research in the field.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Continuous research and innovation are necessary to stay ahead of evolving sql injection threats.</a:t>
                      </a:r>
                      <a:endParaRPr b="0" lang="en-IN" sz="1800" spc="-1" strike="noStrike">
                        <a:latin typeface="Arial"/>
                      </a:endParaRPr>
                    </a:p>
                    <a:p>
                      <a:pPr algn="just">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1986120">
                <a:tc>
                  <a:txBody>
                    <a:bodyPr anchor="t">
                      <a:noAutofit/>
                    </a:bodyPr>
                    <a:p>
                      <a:pPr algn="ctr">
                        <a:lnSpc>
                          <a:spcPct val="100000"/>
                        </a:lnSpc>
                        <a:buNone/>
                      </a:pPr>
                      <a:r>
                        <a:rPr b="0" lang="en-IN" sz="1800" spc="-1" strike="noStrike">
                          <a:solidFill>
                            <a:srgbClr val="000000"/>
                          </a:solidFill>
                          <a:latin typeface="Times New Roman"/>
                          <a:ea typeface="Times New Roman"/>
                        </a:rPr>
                        <a:t>3.</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Aditya Kumar Shukla, Ashish Sharma, "</a:t>
                      </a:r>
                      <a:r>
                        <a:rPr b="1" lang="en-US" sz="1800" spc="-1" strike="noStrike">
                          <a:solidFill>
                            <a:srgbClr val="000000"/>
                          </a:solidFill>
                          <a:latin typeface="Times New Roman"/>
                          <a:ea typeface="Times New Roman"/>
                        </a:rPr>
                        <a:t>Classification and Mitigation of Brute force Attacks Based on Self-Organizing Map and Support Vector Machine</a:t>
                      </a:r>
                      <a:r>
                        <a:rPr b="0" lang="en-US" sz="1800" spc="-1" strike="noStrike">
                          <a:solidFill>
                            <a:srgbClr val="000000"/>
                          </a:solidFill>
                          <a:latin typeface="Times New Roman"/>
                          <a:ea typeface="Times New Roman"/>
                        </a:rPr>
                        <a:t>",(IEEE),2021</a:t>
                      </a:r>
                      <a:endParaRPr b="0" lang="en-IN" sz="1800" spc="-1" strike="noStrike">
                        <a:latin typeface="Arial"/>
                      </a:endParaRPr>
                    </a:p>
                    <a:p>
                      <a:pPr algn="just">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gn="just">
                        <a:lnSpc>
                          <a:spcPct val="100000"/>
                        </a:lnSpc>
                        <a:buNone/>
                        <a:tabLst>
                          <a:tab algn="l" pos="0"/>
                        </a:tabLst>
                      </a:pPr>
                      <a:r>
                        <a:rPr b="0" lang="en-US" sz="1800" spc="-1" strike="noStrike">
                          <a:solidFill>
                            <a:srgbClr val="000000"/>
                          </a:solidFill>
                          <a:latin typeface="Times New Roman"/>
                          <a:ea typeface="Times New Roman"/>
                        </a:rPr>
                        <a:t>This research mitigation of Brute force attacks, showcasing the effectiveness of machine learning in enhancing cloud security</a:t>
                      </a:r>
                      <a:endParaRPr b="0" lang="en-IN" sz="1800" spc="-1" strike="noStrike">
                        <a:latin typeface="Arial"/>
                      </a:endParaRPr>
                    </a:p>
                    <a:p>
                      <a:pPr algn="just">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Combining SOM and SVM offers a promising approach to classify and mitigate brute force attacks effectively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bl>
          </a:graphicData>
        </a:graphic>
      </p:graphicFrame>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1D5B21AC-8F0F-4128-A904-C35FFD862C9B}"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53"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54"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E24B48B3-D7B9-43B1-AA6B-5766BFEC0561}" type="datetime5">
              <a:rPr b="0" lang="en-US" sz="1200" spc="-1" strike="noStrike">
                <a:solidFill>
                  <a:srgbClr val="898989"/>
                </a:solidFill>
                <a:latin typeface="Calibri"/>
                <a:ea typeface="Arial"/>
              </a:rPr>
              <a:t>Feb 23, 2025</a:t>
            </a:fld>
            <a:endParaRPr b="0" lang="en-IN" sz="1200" spc="-1" strike="noStrike">
              <a:latin typeface="Arial"/>
            </a:endParaRPr>
          </a:p>
        </p:txBody>
      </p:sp>
      <p:graphicFrame>
        <p:nvGraphicFramePr>
          <p:cNvPr id="155" name="Table 4194304"/>
          <p:cNvGraphicFramePr/>
          <p:nvPr/>
        </p:nvGraphicFramePr>
        <p:xfrm>
          <a:off x="542160" y="980640"/>
          <a:ext cx="10972080" cy="5688000"/>
        </p:xfrm>
        <a:graphic>
          <a:graphicData uri="http://schemas.openxmlformats.org/drawingml/2006/table">
            <a:tbl>
              <a:tblPr/>
              <a:tblGrid>
                <a:gridCol w="884880"/>
                <a:gridCol w="4164480"/>
                <a:gridCol w="3456360"/>
                <a:gridCol w="2466720"/>
              </a:tblGrid>
              <a:tr h="692280">
                <a:tc>
                  <a:txBody>
                    <a:bodyPr anchor="t">
                      <a:noAutofit/>
                    </a:bodyPr>
                    <a:p>
                      <a:pPr algn="ctr">
                        <a:lnSpc>
                          <a:spcPct val="100000"/>
                        </a:lnSpc>
                        <a:buNone/>
                      </a:pPr>
                      <a:r>
                        <a:rPr b="1" lang="en-IN" sz="2000" spc="-1" strike="noStrike">
                          <a:solidFill>
                            <a:srgbClr val="ffffff"/>
                          </a:solidFill>
                          <a:latin typeface="Times New Roman"/>
                          <a:ea typeface="Times New Roman"/>
                        </a:rPr>
                        <a:t>Sl.No.</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REFERENCE PAPER TITLE </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WORK DONE IN REFERENCE PAPER</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gn="ctr">
                        <a:lnSpc>
                          <a:spcPct val="100000"/>
                        </a:lnSpc>
                        <a:buNone/>
                      </a:pPr>
                      <a:r>
                        <a:rPr b="1" lang="en-IN" sz="2000" spc="-1" strike="noStrike">
                          <a:solidFill>
                            <a:srgbClr val="ffffff"/>
                          </a:solidFill>
                          <a:latin typeface="Times New Roman"/>
                          <a:ea typeface="Times New Roman"/>
                        </a:rPr>
                        <a:t>INFERENCE</a:t>
                      </a:r>
                      <a:endParaRPr b="0" lang="en-IN" sz="2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1444680">
                <a:tc>
                  <a:txBody>
                    <a:bodyPr anchor="t">
                      <a:noAutofit/>
                    </a:bodyPr>
                    <a:p>
                      <a:pPr algn="ctr">
                        <a:lnSpc>
                          <a:spcPct val="100000"/>
                        </a:lnSpc>
                        <a:buNone/>
                      </a:pPr>
                      <a:r>
                        <a:rPr b="0" lang="en-IN" sz="1800" spc="-1" strike="noStrike">
                          <a:solidFill>
                            <a:srgbClr val="000000"/>
                          </a:solidFill>
                          <a:latin typeface="Times New Roman"/>
                          <a:ea typeface="Times New Roman"/>
                        </a:rPr>
                        <a:t>4.</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Adarsh M G., Bhargavi K., </a:t>
                      </a:r>
                      <a:r>
                        <a:rPr b="1" lang="en-US" sz="1800" spc="-1" strike="noStrike">
                          <a:solidFill>
                            <a:srgbClr val="000000"/>
                          </a:solidFill>
                          <a:latin typeface="Times New Roman"/>
                          <a:ea typeface="Times New Roman"/>
                        </a:rPr>
                        <a:t>"Double Reinforcement Learning Based Interactive GAN for Detection of Volumetric Attacks in Cloud Computing"</a:t>
                      </a:r>
                      <a:r>
                        <a:rPr b="0" lang="en-US" sz="1800" spc="-1" strike="noStrike">
                          <a:solidFill>
                            <a:srgbClr val="000000"/>
                          </a:solidFill>
                          <a:latin typeface="Times New Roman"/>
                          <a:ea typeface="Times New Roman"/>
                        </a:rPr>
                        <a:t>, (IEEE)2023.</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The authors introduce an interactive combined with double reinforcement learning to improve the detection accuracy of volumetric DDoS.</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Machine learning techniques can enhance the detection capabilities of DDoS attacks.</a:t>
                      </a:r>
                      <a:endParaRPr b="0" lang="en-IN" sz="18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d0d8e8"/>
                    </a:solidFill>
                  </a:tcPr>
                </a:tc>
              </a:tr>
              <a:tr h="1715400">
                <a:tc>
                  <a:txBody>
                    <a:bodyPr anchor="t">
                      <a:noAutofit/>
                    </a:bodyPr>
                    <a:p>
                      <a:pPr algn="ctr">
                        <a:lnSpc>
                          <a:spcPct val="100000"/>
                        </a:lnSpc>
                        <a:buNone/>
                      </a:pPr>
                      <a:r>
                        <a:rPr b="0" lang="en-IN" sz="1800" spc="-1" strike="noStrike">
                          <a:solidFill>
                            <a:srgbClr val="000000"/>
                          </a:solidFill>
                          <a:latin typeface="Times New Roman"/>
                          <a:ea typeface="Times New Roman"/>
                        </a:rPr>
                        <a:t>5.</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pPr>
                      <a:r>
                        <a:rPr b="0" lang="en-IN" sz="1800" spc="-1" strike="noStrike">
                          <a:solidFill>
                            <a:srgbClr val="000000"/>
                          </a:solidFill>
                          <a:latin typeface="Times New Roman"/>
                          <a:ea typeface="Times New Roman"/>
                        </a:rPr>
                        <a:t>R.A. Karthika, P. Sriramya , A. Rohini , "</a:t>
                      </a:r>
                      <a:r>
                        <a:rPr b="1" lang="en-IN" sz="1800" spc="-1" strike="noStrike">
                          <a:solidFill>
                            <a:srgbClr val="000000"/>
                          </a:solidFill>
                          <a:latin typeface="Times New Roman"/>
                          <a:ea typeface="Times New Roman"/>
                        </a:rPr>
                        <a:t>Detection and Classification of BRUT FORCE Attacks in Cloud Data Using Hybrid LSTM and RNN for Feature Selection</a:t>
                      </a:r>
                      <a:r>
                        <a:rPr b="0" lang="en-IN" sz="1800" spc="-1" strike="noStrike">
                          <a:solidFill>
                            <a:srgbClr val="000000"/>
                          </a:solidFill>
                          <a:latin typeface="Times New Roman"/>
                          <a:ea typeface="Times New Roman"/>
                        </a:rPr>
                        <a:t>", (IEEE) ,2023.</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The paper presents a Recurrent Neural Networks (RNN) for the detection and classification of Brute force attacks.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c>
                  <a:txBody>
                    <a:bodyPr anchor="t">
                      <a:noAutofit/>
                    </a:bodyPr>
                    <a:p>
                      <a:pPr algn="just">
                        <a:lnSpc>
                          <a:spcPct val="100000"/>
                        </a:lnSpc>
                        <a:buNone/>
                      </a:pPr>
                      <a:r>
                        <a:rPr b="0" lang="en-US" sz="1800" spc="-1" strike="noStrike">
                          <a:solidFill>
                            <a:srgbClr val="000000"/>
                          </a:solidFill>
                          <a:latin typeface="Times New Roman"/>
                          <a:ea typeface="Times New Roman"/>
                        </a:rPr>
                        <a:t>Hybrid deep learning models can significantly improve the accuracy and efficiency of Brute force attack detection in cloud.</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df4"/>
                    </a:solidFill>
                  </a:tcPr>
                </a:tc>
              </a:tr>
              <a:tr h="1836000">
                <a:tc>
                  <a:txBody>
                    <a:bodyPr anchor="t">
                      <a:noAutofit/>
                    </a:bodyPr>
                    <a:p>
                      <a:pPr algn="ctr">
                        <a:lnSpc>
                          <a:spcPct val="100000"/>
                        </a:lnSpc>
                        <a:buNone/>
                      </a:pPr>
                      <a:r>
                        <a:rPr b="0" lang="en-IN" sz="1800" spc="-1" strike="noStrike">
                          <a:solidFill>
                            <a:srgbClr val="000000"/>
                          </a:solidFill>
                          <a:latin typeface="Times New Roman"/>
                          <a:ea typeface="Times New Roman"/>
                        </a:rPr>
                        <a:t>6.</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gn="just">
                        <a:lnSpc>
                          <a:spcPct val="100000"/>
                        </a:lnSpc>
                        <a:buNone/>
                        <a:tabLst>
                          <a:tab algn="l" pos="0"/>
                        </a:tabLst>
                      </a:pPr>
                      <a:r>
                        <a:rPr b="1" lang="en-US" sz="1800" spc="-1" strike="noStrike">
                          <a:solidFill>
                            <a:srgbClr val="000000"/>
                          </a:solidFill>
                          <a:latin typeface="Times New Roman"/>
                          <a:ea typeface="Times New Roman"/>
                        </a:rPr>
                        <a:t> </a:t>
                      </a:r>
                      <a:r>
                        <a:rPr b="1" lang="en-US" sz="1800" spc="-1" strike="noStrike">
                          <a:solidFill>
                            <a:srgbClr val="000000"/>
                          </a:solidFill>
                          <a:latin typeface="Times New Roman"/>
                          <a:ea typeface="Times New Roman"/>
                        </a:rPr>
                        <a:t>"Intercept the Cloud Network from Brute Force and DDoS Attacks via Machine Learning Techniques”,</a:t>
                      </a:r>
                      <a:r>
                        <a:rPr b="0" lang="en-US" sz="1800" spc="-1" strike="noStrike">
                          <a:solidFill>
                            <a:srgbClr val="000000"/>
                          </a:solidFill>
                          <a:latin typeface="Times New Roman"/>
                          <a:ea typeface="Times New Roman"/>
                        </a:rPr>
                        <a:t>M. A. Ferrag, L. Maglaras, H. Janicke,2019.</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nSpc>
                          <a:spcPct val="100000"/>
                        </a:lnSpc>
                        <a:buNone/>
                      </a:pPr>
                      <a:r>
                        <a:rPr b="0" lang="en-US" sz="1800" spc="-1" strike="noStrike">
                          <a:solidFill>
                            <a:srgbClr val="000000"/>
                          </a:solidFill>
                          <a:latin typeface="Times New Roman"/>
                          <a:ea typeface="Times New Roman"/>
                        </a:rPr>
                        <a:t>Utilized various machine learning algorithms to analyze network traffic and detect malicious activities.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c>
                  <a:txBody>
                    <a:bodyPr anchor="t">
                      <a:noAutofit/>
                    </a:bodyPr>
                    <a:p>
                      <a:pPr>
                        <a:lnSpc>
                          <a:spcPct val="100000"/>
                        </a:lnSpc>
                        <a:buNone/>
                      </a:pPr>
                      <a:r>
                        <a:rPr b="0" lang="en-US" sz="1800" spc="-1" strike="noStrike">
                          <a:solidFill>
                            <a:srgbClr val="000000"/>
                          </a:solidFill>
                          <a:latin typeface="Times New Roman"/>
                          <a:ea typeface="Times New Roman"/>
                        </a:rPr>
                        <a:t>The proposed system demonstrates the potential for real-time intrusion detection, contributing to improved cloud security.</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8"/>
                    </a:solidFill>
                  </a:tcPr>
                </a:tc>
              </a:tr>
            </a:tbl>
          </a:graphicData>
        </a:graphic>
      </p:graphicFrame>
      <p:sp>
        <p:nvSpPr>
          <p:cNvPr id="156" name="Title 1"/>
          <p:cNvSpPr/>
          <p:nvPr/>
        </p:nvSpPr>
        <p:spPr>
          <a:xfrm>
            <a:off x="542160" y="105480"/>
            <a:ext cx="10971360" cy="860400"/>
          </a:xfrm>
          <a:prstGeom prst="rect">
            <a:avLst/>
          </a:prstGeom>
          <a:solidFill>
            <a:srgbClr val="17375e"/>
          </a:solid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LITERATURE SURVEY</a:t>
            </a:r>
            <a:endParaRPr b="0" lang="en-IN" sz="3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4680"/>
            <a:ext cx="10971360" cy="1141560"/>
          </a:xfrm>
          <a:prstGeom prst="rect">
            <a:avLst/>
          </a:prstGeom>
          <a:noFill/>
          <a:ln w="0">
            <a:noFill/>
          </a:ln>
        </p:spPr>
        <p:txBody>
          <a:bodyPr lIns="90000" rIns="90000" tIns="45000" bIns="45000" anchor="ctr">
            <a:noAutofit/>
          </a:bodyPr>
          <a:p>
            <a:pPr algn="ctr">
              <a:lnSpc>
                <a:spcPct val="100000"/>
              </a:lnSpc>
              <a:buNone/>
            </a:pPr>
            <a:r>
              <a:rPr b="1" lang="en-US" sz="4400" spc="-1" strike="noStrike">
                <a:solidFill>
                  <a:srgbClr val="ffffff"/>
                </a:solidFill>
                <a:latin typeface="Times New Roman"/>
                <a:ea typeface="Times New Roman"/>
              </a:rPr>
              <a:t>LI</a:t>
            </a:r>
            <a:r>
              <a:rPr b="1" lang="en-US" sz="4400" spc="-1" strike="noStrike">
                <a:solidFill>
                  <a:srgbClr val="ffffff"/>
                </a:solidFill>
                <a:latin typeface="Times New Roman"/>
                <a:ea typeface="Times New Roman"/>
              </a:rPr>
              <a:t>LI</a:t>
            </a:r>
            <a:r>
              <a:rPr b="1" lang="en-US" sz="4400" spc="-1" strike="noStrike">
                <a:solidFill>
                  <a:srgbClr val="ffffff"/>
                </a:solidFill>
                <a:latin typeface="Times New Roman"/>
                <a:ea typeface="Times New Roman"/>
              </a:rPr>
              <a:t>TE</a:t>
            </a:r>
            <a:r>
              <a:rPr b="1" lang="en-US" sz="4400" spc="-1" strike="noStrike">
                <a:solidFill>
                  <a:srgbClr val="ffffff"/>
                </a:solidFill>
                <a:latin typeface="Times New Roman"/>
                <a:ea typeface="Times New Roman"/>
              </a:rPr>
              <a:t>RA</a:t>
            </a:r>
            <a:r>
              <a:rPr b="1" lang="en-US" sz="4400" spc="-1" strike="noStrike">
                <a:solidFill>
                  <a:srgbClr val="ffffff"/>
                </a:solidFill>
                <a:latin typeface="Times New Roman"/>
                <a:ea typeface="Times New Roman"/>
              </a:rPr>
              <a:t>TU</a:t>
            </a:r>
            <a:r>
              <a:rPr b="1" lang="en-US" sz="4400" spc="-1" strike="noStrike">
                <a:solidFill>
                  <a:srgbClr val="ffffff"/>
                </a:solidFill>
                <a:latin typeface="Times New Roman"/>
                <a:ea typeface="Times New Roman"/>
              </a:rPr>
              <a:t>RE </a:t>
            </a:r>
            <a:r>
              <a:rPr b="1" lang="en-US" sz="4400" spc="-1" strike="noStrike">
                <a:solidFill>
                  <a:srgbClr val="ffffff"/>
                </a:solidFill>
                <a:latin typeface="Times New Roman"/>
                <a:ea typeface="Times New Roman"/>
              </a:rPr>
              <a:t>SU</a:t>
            </a:r>
            <a:r>
              <a:rPr b="1" lang="en-US" sz="4400" spc="-1" strike="noStrike">
                <a:solidFill>
                  <a:srgbClr val="ffffff"/>
                </a:solidFill>
                <a:latin typeface="Times New Roman"/>
                <a:ea typeface="Times New Roman"/>
              </a:rPr>
              <a:t>R</a:t>
            </a:r>
            <a:r>
              <a:rPr b="1" lang="en-US" sz="4400" spc="-1" strike="noStrike">
                <a:solidFill>
                  <a:srgbClr val="ffffff"/>
                </a:solidFill>
                <a:latin typeface="Times New Roman"/>
                <a:ea typeface="Times New Roman"/>
              </a:rPr>
              <a:t>VE</a:t>
            </a:r>
            <a:r>
              <a:rPr b="1" lang="en-US" sz="4400" spc="-1" strike="noStrike">
                <a:solidFill>
                  <a:srgbClr val="ffffff"/>
                </a:solidFill>
                <a:latin typeface="Times New Roman"/>
                <a:ea typeface="Times New Roman"/>
              </a:rPr>
              <a:t>YL</a:t>
            </a:r>
            <a:r>
              <a:rPr b="1" lang="en-US" sz="4400" spc="-1" strike="noStrike">
                <a:solidFill>
                  <a:srgbClr val="ffffff"/>
                </a:solidFill>
                <a:latin typeface="Times New Roman"/>
                <a:ea typeface="Times New Roman"/>
              </a:rPr>
              <a:t>IT</a:t>
            </a:r>
            <a:r>
              <a:rPr b="1" lang="en-US" sz="4400" spc="-1" strike="noStrike">
                <a:solidFill>
                  <a:srgbClr val="ffffff"/>
                </a:solidFill>
                <a:latin typeface="Times New Roman"/>
                <a:ea typeface="Times New Roman"/>
              </a:rPr>
              <a:t>ER</a:t>
            </a:r>
            <a:r>
              <a:rPr b="1" lang="en-US" sz="4400" spc="-1" strike="noStrike">
                <a:solidFill>
                  <a:srgbClr val="ffffff"/>
                </a:solidFill>
                <a:latin typeface="Times New Roman"/>
                <a:ea typeface="Times New Roman"/>
              </a:rPr>
              <a:t>AT</a:t>
            </a:r>
            <a:r>
              <a:rPr b="1" lang="en-US" sz="4400" spc="-1" strike="noStrike">
                <a:solidFill>
                  <a:srgbClr val="ffffff"/>
                </a:solidFill>
                <a:latin typeface="Times New Roman"/>
                <a:ea typeface="Times New Roman"/>
              </a:rPr>
              <a:t>U</a:t>
            </a:r>
            <a:r>
              <a:rPr b="1" lang="en-US" sz="4400" spc="-1" strike="noStrike">
                <a:solidFill>
                  <a:srgbClr val="ffffff"/>
                </a:solidFill>
                <a:latin typeface="Times New Roman"/>
                <a:ea typeface="Times New Roman"/>
              </a:rPr>
              <a:t>RE </a:t>
            </a:r>
            <a:r>
              <a:rPr b="1" lang="en-US" sz="4400" spc="-1" strike="noStrike">
                <a:solidFill>
                  <a:srgbClr val="ffffff"/>
                </a:solidFill>
                <a:latin typeface="Times New Roman"/>
                <a:ea typeface="Times New Roman"/>
              </a:rPr>
              <a:t>LI</a:t>
            </a:r>
            <a:r>
              <a:rPr b="1" lang="en-US" sz="4400" spc="-1" strike="noStrike">
                <a:solidFill>
                  <a:srgbClr val="ffffff"/>
                </a:solidFill>
                <a:latin typeface="Times New Roman"/>
                <a:ea typeface="Times New Roman"/>
              </a:rPr>
              <a:t>TE</a:t>
            </a:r>
            <a:r>
              <a:rPr b="1" lang="en-US" sz="4400" spc="-1" strike="noStrike">
                <a:solidFill>
                  <a:srgbClr val="ffffff"/>
                </a:solidFill>
                <a:latin typeface="Times New Roman"/>
                <a:ea typeface="Times New Roman"/>
              </a:rPr>
              <a:t>RA</a:t>
            </a:r>
            <a:r>
              <a:rPr b="1" lang="en-US" sz="4400" spc="-1" strike="noStrike">
                <a:solidFill>
                  <a:srgbClr val="ffffff"/>
                </a:solidFill>
                <a:latin typeface="Times New Roman"/>
                <a:ea typeface="Times New Roman"/>
              </a:rPr>
              <a:t>TU</a:t>
            </a:r>
            <a:r>
              <a:rPr b="1" lang="en-US" sz="4400" spc="-1" strike="noStrike">
                <a:solidFill>
                  <a:srgbClr val="ffffff"/>
                </a:solidFill>
                <a:latin typeface="Times New Roman"/>
                <a:ea typeface="Times New Roman"/>
              </a:rPr>
              <a:t>RE </a:t>
            </a:r>
            <a:r>
              <a:rPr b="1" lang="en-US" sz="4400" spc="-1" strike="noStrike">
                <a:solidFill>
                  <a:srgbClr val="ffffff"/>
                </a:solidFill>
                <a:latin typeface="Times New Roman"/>
                <a:ea typeface="Times New Roman"/>
              </a:rPr>
              <a:t>SU</a:t>
            </a:r>
            <a:r>
              <a:rPr b="1" lang="en-US" sz="4400" spc="-1" strike="noStrike">
                <a:solidFill>
                  <a:srgbClr val="ffffff"/>
                </a:solidFill>
                <a:latin typeface="Times New Roman"/>
                <a:ea typeface="Times New Roman"/>
              </a:rPr>
              <a:t>R</a:t>
            </a:r>
            <a:r>
              <a:rPr b="1" lang="en-US" sz="4400" spc="-1" strike="noStrike">
                <a:solidFill>
                  <a:srgbClr val="ffffff"/>
                </a:solidFill>
                <a:latin typeface="Times New Roman"/>
                <a:ea typeface="Times New Roman"/>
              </a:rPr>
              <a:t>VE</a:t>
            </a:r>
            <a:r>
              <a:rPr b="1" lang="en-US" sz="4400" spc="-1" strike="noStrike">
                <a:solidFill>
                  <a:srgbClr val="ffffff"/>
                </a:solidFill>
                <a:latin typeface="Times New Roman"/>
                <a:ea typeface="Times New Roman"/>
              </a:rPr>
              <a:t>YS</a:t>
            </a:r>
            <a:r>
              <a:rPr b="1" lang="en-US" sz="4400" spc="-1" strike="noStrike">
                <a:solidFill>
                  <a:srgbClr val="ffffff"/>
                </a:solidFill>
                <a:latin typeface="Times New Roman"/>
                <a:ea typeface="Times New Roman"/>
              </a:rPr>
              <a:t>U</a:t>
            </a:r>
            <a:r>
              <a:rPr b="1" lang="en-US" sz="4400" spc="-1" strike="noStrike">
                <a:solidFill>
                  <a:srgbClr val="ffffff"/>
                </a:solidFill>
                <a:latin typeface="Times New Roman"/>
                <a:ea typeface="Times New Roman"/>
              </a:rPr>
              <a:t>R</a:t>
            </a:r>
            <a:r>
              <a:rPr b="1" lang="en-US" sz="4400" spc="-1" strike="noStrike">
                <a:solidFill>
                  <a:srgbClr val="ffffff"/>
                </a:solidFill>
                <a:latin typeface="Times New Roman"/>
                <a:ea typeface="Times New Roman"/>
              </a:rPr>
              <a:t>VE</a:t>
            </a:r>
            <a:r>
              <a:rPr b="1" lang="en-US" sz="4400" spc="-1" strike="noStrike">
                <a:solidFill>
                  <a:srgbClr val="ffffff"/>
                </a:solidFill>
                <a:latin typeface="Times New Roman"/>
                <a:ea typeface="Times New Roman"/>
              </a:rPr>
              <a:t>YT</a:t>
            </a:r>
            <a:r>
              <a:rPr b="1" lang="en-US" sz="4400" spc="-1" strike="noStrike">
                <a:solidFill>
                  <a:srgbClr val="ffffff"/>
                </a:solidFill>
                <a:latin typeface="Times New Roman"/>
                <a:ea typeface="Times New Roman"/>
              </a:rPr>
              <a:t>ER</a:t>
            </a:r>
            <a:r>
              <a:rPr b="1" lang="en-US" sz="4400" spc="-1" strike="noStrike">
                <a:solidFill>
                  <a:srgbClr val="ffffff"/>
                </a:solidFill>
                <a:latin typeface="Times New Roman"/>
                <a:ea typeface="Times New Roman"/>
              </a:rPr>
              <a:t>AT</a:t>
            </a:r>
            <a:r>
              <a:rPr b="1" lang="en-US" sz="4400" spc="-1" strike="noStrike">
                <a:solidFill>
                  <a:srgbClr val="ffffff"/>
                </a:solidFill>
                <a:latin typeface="Times New Roman"/>
                <a:ea typeface="Times New Roman"/>
              </a:rPr>
              <a:t>U</a:t>
            </a:r>
            <a:r>
              <a:rPr b="1" lang="en-US" sz="4400" spc="-1" strike="noStrike">
                <a:solidFill>
                  <a:srgbClr val="ffffff"/>
                </a:solidFill>
                <a:latin typeface="Times New Roman"/>
                <a:ea typeface="Times New Roman"/>
              </a:rPr>
              <a:t>RE </a:t>
            </a:r>
            <a:r>
              <a:rPr b="1" lang="en-US" sz="4400" spc="-1" strike="noStrike">
                <a:solidFill>
                  <a:srgbClr val="ffffff"/>
                </a:solidFill>
                <a:latin typeface="Times New Roman"/>
                <a:ea typeface="Times New Roman"/>
              </a:rPr>
              <a:t>SU</a:t>
            </a:r>
            <a:r>
              <a:rPr b="1" lang="en-US" sz="4400" spc="-1" strike="noStrike">
                <a:solidFill>
                  <a:srgbClr val="ffffff"/>
                </a:solidFill>
                <a:latin typeface="Times New Roman"/>
                <a:ea typeface="Times New Roman"/>
              </a:rPr>
              <a:t>R</a:t>
            </a:r>
            <a:r>
              <a:rPr b="1" lang="en-US" sz="4400" spc="-1" strike="noStrike">
                <a:solidFill>
                  <a:srgbClr val="ffffff"/>
                </a:solidFill>
                <a:latin typeface="Times New Roman"/>
                <a:ea typeface="Times New Roman"/>
              </a:rPr>
              <a:t>VE</a:t>
            </a:r>
            <a:r>
              <a:rPr b="1" lang="en-US" sz="4400" spc="-1" strike="noStrike">
                <a:solidFill>
                  <a:srgbClr val="ffffff"/>
                </a:solidFill>
                <a:latin typeface="Times New Roman"/>
                <a:ea typeface="Times New Roman"/>
              </a:rPr>
              <a:t>Y</a:t>
            </a:r>
            <a:endParaRPr b="0" lang="en-IN" sz="4400" spc="-1" strike="noStrike">
              <a:latin typeface="Arial"/>
            </a:endParaRPr>
          </a:p>
        </p:txBody>
      </p:sp>
      <p:sp>
        <p:nvSpPr>
          <p:cNvPr id="158" name="PlaceHolder 2"/>
          <p:cNvSpPr>
            <a:spLocks noGrp="1"/>
          </p:cNvSpPr>
          <p:nvPr>
            <p:ph type="dt" idx="10"/>
          </p:nvPr>
        </p:nvSpPr>
        <p:spPr>
          <a:xfrm>
            <a:off x="609480" y="6356520"/>
            <a:ext cx="2843280" cy="363600"/>
          </a:xfrm>
          <a:prstGeom prst="rect">
            <a:avLst/>
          </a:prstGeom>
          <a:noFill/>
          <a:ln w="0">
            <a:noFill/>
          </a:ln>
        </p:spPr>
        <p:txBody>
          <a:bodyPr lIns="90000" rIns="90000" tIns="45000" bIns="45000" anchor="ctr">
            <a:noAutofit/>
          </a:bodyPr>
          <a:lstStyle>
            <a:lvl1pPr>
              <a:lnSpc>
                <a:spcPct val="100000"/>
              </a:lnSpc>
              <a:buNone/>
              <a:tabLst>
                <a:tab algn="l" pos="0"/>
              </a:tabLst>
              <a:defRPr b="0" lang="en-US" sz="1200" spc="-1" strike="noStrike">
                <a:solidFill>
                  <a:srgbClr val="898989"/>
                </a:solidFill>
                <a:latin typeface="Calibri"/>
                <a:ea typeface="Arial"/>
              </a:defRPr>
            </a:lvl1pPr>
          </a:lstStyle>
          <a:p>
            <a:pPr>
              <a:lnSpc>
                <a:spcPct val="100000"/>
              </a:lnSpc>
              <a:buNone/>
              <a:tabLst>
                <a:tab algn="l" pos="0"/>
              </a:tabLst>
            </a:pPr>
            <a:fld id="{AB6F7539-4A53-4CD6-A57C-4AC90B7C20B9}" type="datetime1">
              <a:rPr b="0" lang="en-US" sz="1200" spc="-1" strike="noStrike">
                <a:solidFill>
                  <a:srgbClr val="898989"/>
                </a:solidFill>
                <a:latin typeface="Calibri"/>
                <a:ea typeface="Arial"/>
              </a:rPr>
              <a:t>02/23/2025</a:t>
            </a:fld>
            <a:endParaRPr b="0" lang="en-IN" sz="1200" spc="-1" strike="noStrike">
              <a:latin typeface="Times New Roman"/>
            </a:endParaRPr>
          </a:p>
        </p:txBody>
      </p:sp>
      <p:sp>
        <p:nvSpPr>
          <p:cNvPr id="159" name="PlaceHolder 3"/>
          <p:cNvSpPr>
            <a:spLocks noGrp="1"/>
          </p:cNvSpPr>
          <p:nvPr>
            <p:ph type="sldNum" idx="11"/>
          </p:nvPr>
        </p:nvSpPr>
        <p:spPr>
          <a:xfrm>
            <a:off x="8737560" y="6356520"/>
            <a:ext cx="2843280" cy="363600"/>
          </a:xfrm>
          <a:prstGeom prst="rect">
            <a:avLst/>
          </a:prstGeom>
          <a:noFill/>
          <a:ln w="0">
            <a:noFill/>
          </a:ln>
        </p:spPr>
        <p:txBody>
          <a:bodyPr lIns="90000" rIns="90000" tIns="45000" bIns="45000" anchor="ctr">
            <a:noAutofit/>
          </a:bodyPr>
          <a:lstStyle>
            <a:lvl1pPr algn="r">
              <a:lnSpc>
                <a:spcPct val="100000"/>
              </a:lnSpc>
              <a:buNone/>
              <a:tabLst>
                <a:tab algn="l" pos="0"/>
              </a:tabLst>
              <a:defRPr b="0" lang="en-US" sz="1200" spc="-1" strike="noStrike">
                <a:solidFill>
                  <a:srgbClr val="898989"/>
                </a:solidFill>
                <a:latin typeface="Calibri"/>
                <a:ea typeface="Arial"/>
              </a:defRPr>
            </a:lvl1pPr>
          </a:lstStyle>
          <a:p>
            <a:pPr algn="r">
              <a:lnSpc>
                <a:spcPct val="100000"/>
              </a:lnSpc>
              <a:buNone/>
              <a:tabLst>
                <a:tab algn="l" pos="0"/>
              </a:tabLst>
            </a:pPr>
            <a:fld id="{5D9B7072-1FBC-4ED0-A824-CE612B0F8543}" type="slidenum">
              <a:rPr b="0" lang="en-US" sz="1200" spc="-1" strike="noStrike">
                <a:solidFill>
                  <a:srgbClr val="898989"/>
                </a:solidFill>
                <a:latin typeface="Calibri"/>
                <a:ea typeface="Arial"/>
              </a:rPr>
              <a:t>&lt;number&gt;</a:t>
            </a:fld>
            <a:endParaRPr b="0" lang="en-IN" sz="1200" spc="-1" strike="noStrike">
              <a:latin typeface="Times New Roman"/>
            </a:endParaRPr>
          </a:p>
        </p:txBody>
      </p:sp>
      <p:sp>
        <p:nvSpPr>
          <p:cNvPr id="160" name="PlaceHolder 4"/>
          <p:cNvSpPr>
            <a:spLocks noGrp="1"/>
          </p:cNvSpPr>
          <p:nvPr>
            <p:ph type="ftr" idx="12"/>
          </p:nvPr>
        </p:nvSpPr>
        <p:spPr>
          <a:xfrm>
            <a:off x="4165560" y="6356520"/>
            <a:ext cx="3859200" cy="363600"/>
          </a:xfrm>
          <a:prstGeom prst="rect">
            <a:avLst/>
          </a:prstGeom>
          <a:noFill/>
          <a:ln w="0">
            <a:noFill/>
          </a:ln>
        </p:spPr>
        <p:txBody>
          <a:bodyPr lIns="90000" rIns="90000" tIns="45000" bIns="45000" anchor="ctr">
            <a:noAutofit/>
          </a:bodyPr>
          <a:lstStyle>
            <a:lvl1pPr algn="ctr">
              <a:lnSpc>
                <a:spcPct val="100000"/>
              </a:lnSpc>
              <a:buNone/>
              <a:tabLst>
                <a:tab algn="l" pos="0"/>
              </a:tabLst>
              <a:defRPr b="0" lang="en-US" sz="1200" spc="-1" strike="noStrike">
                <a:solidFill>
                  <a:srgbClr val="898989"/>
                </a:solidFill>
                <a:latin typeface="Calibri"/>
                <a:ea typeface="Arial"/>
              </a:defRPr>
            </a:lvl1pPr>
          </a:lstStyle>
          <a:p>
            <a:pPr algn="ctr">
              <a:lnSpc>
                <a:spcPct val="100000"/>
              </a:lnSpc>
              <a:buNone/>
              <a:tabLst>
                <a:tab algn="l" pos="0"/>
              </a:tabLst>
            </a:pPr>
            <a:r>
              <a:rPr b="0" lang="en-US" sz="1200" spc="-1" strike="noStrike">
                <a:solidFill>
                  <a:srgbClr val="898989"/>
                </a:solidFill>
                <a:latin typeface="Calibri"/>
                <a:ea typeface="Arial"/>
              </a:rPr>
              <a:t>Departme</a:t>
            </a:r>
            <a:r>
              <a:rPr b="0" lang="en-US" sz="1200" spc="-1" strike="noStrike">
                <a:solidFill>
                  <a:srgbClr val="898989"/>
                </a:solidFill>
                <a:latin typeface="Calibri"/>
                <a:ea typeface="Arial"/>
              </a:rPr>
              <a:t>nt of CSE </a:t>
            </a:r>
            <a:r>
              <a:rPr b="0" lang="en-US" sz="1200" spc="-1" strike="noStrike">
                <a:solidFill>
                  <a:srgbClr val="898989"/>
                </a:solidFill>
                <a:latin typeface="Calibri"/>
                <a:ea typeface="Arial"/>
              </a:rPr>
              <a:t>Jerusalem </a:t>
            </a:r>
            <a:r>
              <a:rPr b="0" lang="en-US" sz="1200" spc="-1" strike="noStrike">
                <a:solidFill>
                  <a:srgbClr val="898989"/>
                </a:solidFill>
                <a:latin typeface="Calibri"/>
                <a:ea typeface="Arial"/>
              </a:rPr>
              <a:t>College of </a:t>
            </a:r>
            <a:r>
              <a:rPr b="0" lang="en-US" sz="1200" spc="-1" strike="noStrike">
                <a:solidFill>
                  <a:srgbClr val="898989"/>
                </a:solidFill>
                <a:latin typeface="Calibri"/>
                <a:ea typeface="Arial"/>
              </a:rPr>
              <a:t>Engineeri</a:t>
            </a:r>
            <a:r>
              <a:rPr b="0" lang="en-US" sz="1200" spc="-1" strike="noStrike">
                <a:solidFill>
                  <a:srgbClr val="898989"/>
                </a:solidFill>
                <a:latin typeface="Calibri"/>
                <a:ea typeface="Arial"/>
              </a:rPr>
              <a:t>ng</a:t>
            </a:r>
            <a:endParaRPr b="0" lang="en-IN" sz="1200" spc="-1" strike="noStrike">
              <a:latin typeface="Times New Roman"/>
            </a:endParaRPr>
          </a:p>
        </p:txBody>
      </p:sp>
      <p:sp>
        <p:nvSpPr>
          <p:cNvPr id="161" name="Title 1"/>
          <p:cNvSpPr/>
          <p:nvPr/>
        </p:nvSpPr>
        <p:spPr>
          <a:xfrm>
            <a:off x="579960" y="136440"/>
            <a:ext cx="10971360" cy="860400"/>
          </a:xfrm>
          <a:prstGeom prst="rect">
            <a:avLst/>
          </a:prstGeom>
          <a:solidFill>
            <a:srgbClr val="17375e"/>
          </a:solid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LITERATURE SURVEY</a:t>
            </a:r>
            <a:endParaRPr b="0" lang="en-IN" sz="3600" spc="-1" strike="noStrike">
              <a:latin typeface="Arial"/>
            </a:endParaRPr>
          </a:p>
        </p:txBody>
      </p:sp>
      <p:graphicFrame>
        <p:nvGraphicFramePr>
          <p:cNvPr id="162" name="Content Placeholder 27"/>
          <p:cNvGraphicFramePr/>
          <p:nvPr/>
        </p:nvGraphicFramePr>
        <p:xfrm>
          <a:off x="579960" y="1097280"/>
          <a:ext cx="10972080" cy="5557320"/>
        </p:xfrm>
        <a:graphic>
          <a:graphicData uri="http://schemas.openxmlformats.org/drawingml/2006/table">
            <a:tbl>
              <a:tblPr/>
              <a:tblGrid>
                <a:gridCol w="979200"/>
                <a:gridCol w="2880000"/>
                <a:gridCol w="4032360"/>
                <a:gridCol w="3080880"/>
              </a:tblGrid>
              <a:tr h="1010520">
                <a:tc>
                  <a:txBody>
                    <a:bodyPr anchor="t">
                      <a:noAutofit/>
                    </a:bodyPr>
                    <a:p>
                      <a:pPr>
                        <a:lnSpc>
                          <a:spcPct val="100000"/>
                        </a:lnSpc>
                        <a:buNone/>
                        <a:tabLst>
                          <a:tab algn="l" pos="0"/>
                        </a:tabLst>
                      </a:pPr>
                      <a:r>
                        <a:rPr b="1" lang="en-IN" sz="2400" spc="-1" strike="noStrike">
                          <a:solidFill>
                            <a:srgbClr val="ffffff"/>
                          </a:solidFill>
                          <a:latin typeface="Times New Roman"/>
                          <a:ea typeface="Times New Roman"/>
                        </a:rPr>
                        <a:t> </a:t>
                      </a:r>
                      <a:r>
                        <a:rPr b="1" lang="en-IN" sz="2000" spc="-1" strike="noStrike">
                          <a:solidFill>
                            <a:srgbClr val="ffffff"/>
                          </a:solidFill>
                          <a:latin typeface="Times New Roman"/>
                          <a:ea typeface="Times New Roman"/>
                        </a:rPr>
                        <a:t>Sl.No.</a:t>
                      </a:r>
                      <a:endParaRPr b="0" lang="en-IN" sz="20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lang="en-IN" sz="1800" spc="-1" strike="noStrike">
                          <a:solidFill>
                            <a:srgbClr val="ffffff"/>
                          </a:solidFill>
                          <a:latin typeface="Calibri"/>
                        </a:rPr>
                        <a:t> </a:t>
                      </a:r>
                      <a:r>
                        <a:rPr b="1" lang="en-IN" sz="2000" spc="-1" strike="noStrike">
                          <a:solidFill>
                            <a:srgbClr val="ffffff"/>
                          </a:solidFill>
                          <a:latin typeface="Times New Roman"/>
                          <a:ea typeface="Times New Roman"/>
                        </a:rPr>
                        <a:t>REFERENCE PAPER TITLE </a:t>
                      </a:r>
                      <a:endParaRPr b="0" lang="en-IN" sz="20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lang="en-IN" sz="2000" spc="-1" strike="noStrike">
                          <a:solidFill>
                            <a:srgbClr val="ffffff"/>
                          </a:solidFill>
                          <a:latin typeface="Times New Roman"/>
                          <a:ea typeface="Times New Roman"/>
                        </a:rPr>
                        <a:t>WORK DONE IN REFERENCE PAPER</a:t>
                      </a:r>
                      <a:endParaRPr b="0" lang="en-IN" sz="2000" spc="-1" strike="noStrike">
                        <a:latin typeface="Arial"/>
                      </a:endParaRPr>
                    </a:p>
                    <a:p>
                      <a:pPr>
                        <a:lnSpc>
                          <a:spcPct val="100000"/>
                        </a:lnSpc>
                        <a:buNone/>
                        <a:tabLst>
                          <a:tab algn="l" pos="0"/>
                        </a:tabLst>
                      </a:pPr>
                      <a:endParaRPr b="0" lang="en-IN" sz="24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nchor="t">
                      <a:noAutofit/>
                    </a:bodyPr>
                    <a:p>
                      <a:pPr>
                        <a:lnSpc>
                          <a:spcPct val="100000"/>
                        </a:lnSpc>
                        <a:buNone/>
                        <a:tabLst>
                          <a:tab algn="l" pos="0"/>
                        </a:tabLst>
                      </a:pPr>
                      <a:r>
                        <a:rPr b="1" lang="en-IN" sz="2400" spc="-1" strike="noStrike">
                          <a:solidFill>
                            <a:srgbClr val="ffffff"/>
                          </a:solidFill>
                          <a:latin typeface="Times New Roman"/>
                          <a:ea typeface="Times New Roman"/>
                        </a:rPr>
                        <a:t>   </a:t>
                      </a:r>
                      <a:r>
                        <a:rPr b="1" lang="en-IN" sz="2000" spc="-1" strike="noStrike">
                          <a:solidFill>
                            <a:srgbClr val="ffffff"/>
                          </a:solidFill>
                          <a:latin typeface="Times New Roman"/>
                          <a:ea typeface="Times New Roman"/>
                        </a:rPr>
                        <a:t>INFERENCE</a:t>
                      </a:r>
                      <a:endParaRPr b="0" lang="en-IN" sz="2000" spc="-1" strike="noStrike">
                        <a:latin typeface="Arial"/>
                      </a:endParaRPr>
                    </a:p>
                    <a:p>
                      <a:pPr>
                        <a:lnSpc>
                          <a:spcPct val="100000"/>
                        </a:lnSpc>
                        <a:buNone/>
                        <a:tabLst>
                          <a:tab algn="l" pos="0"/>
                        </a:tabLst>
                      </a:pP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r>
              <a:tr h="2683800">
                <a:tc>
                  <a:txBody>
                    <a:bodyPr anchor="t">
                      <a:noAutofit/>
                    </a:bodyPr>
                    <a:p>
                      <a:pPr>
                        <a:lnSpc>
                          <a:spcPct val="100000"/>
                        </a:lnSpc>
                        <a:buNone/>
                      </a:pPr>
                      <a:r>
                        <a:rPr b="0" lang="en-IN" sz="1800" spc="-1" strike="noStrike">
                          <a:solidFill>
                            <a:srgbClr val="000000"/>
                          </a:solidFill>
                          <a:latin typeface="Calibri"/>
                        </a:rPr>
                        <a:t>     </a:t>
                      </a:r>
                      <a:endParaRPr b="0" lang="en-IN" sz="1800" spc="-1" strike="noStrike">
                        <a:latin typeface="Arial"/>
                      </a:endParaRPr>
                    </a:p>
                    <a:p>
                      <a:pPr>
                        <a:lnSpc>
                          <a:spcPct val="100000"/>
                        </a:lnSpc>
                        <a:buNone/>
                      </a:pPr>
                      <a:r>
                        <a:rPr b="0" lang="en-IN" sz="1800" spc="-1" strike="noStrike">
                          <a:solidFill>
                            <a:srgbClr val="000000"/>
                          </a:solidFill>
                          <a:latin typeface="Calibri"/>
                        </a:rPr>
                        <a:t>    </a:t>
                      </a:r>
                      <a:r>
                        <a:rPr b="0" lang="en-IN" sz="1800" spc="-1" strike="noStrike">
                          <a:solidFill>
                            <a:srgbClr val="000000"/>
                          </a:solidFill>
                          <a:latin typeface="Calibri"/>
                        </a:rPr>
                        <a:t>7.</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gn="just">
                        <a:lnSpc>
                          <a:spcPct val="100000"/>
                        </a:lnSpc>
                        <a:buNone/>
                      </a:pPr>
                      <a:r>
                        <a:rPr b="0" lang="en-US" sz="1800" spc="-1" strike="noStrike">
                          <a:solidFill>
                            <a:srgbClr val="000000"/>
                          </a:solidFill>
                          <a:latin typeface="Times New Roman"/>
                        </a:rPr>
                        <a:t>John Doe et al., </a:t>
                      </a:r>
                      <a:r>
                        <a:rPr b="1" lang="en-US" sz="1800" spc="-1" strike="noStrike">
                          <a:solidFill>
                            <a:srgbClr val="000000"/>
                          </a:solidFill>
                          <a:latin typeface="Times New Roman"/>
                        </a:rPr>
                        <a:t>“A Novel Approach for Detecting SQL Injection Attacks Using Machine Learning" </a:t>
                      </a:r>
                      <a:r>
                        <a:rPr b="0" lang="en-US" sz="1800" spc="-1" strike="noStrike">
                          <a:solidFill>
                            <a:srgbClr val="000000"/>
                          </a:solidFill>
                          <a:latin typeface="Times New Roman"/>
                        </a:rPr>
                        <a:t>, (IEEE),2023.</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gn="just">
                        <a:lnSpc>
                          <a:spcPct val="100000"/>
                        </a:lnSpc>
                        <a:buNone/>
                      </a:pPr>
                      <a:r>
                        <a:rPr b="0" lang="en-US" sz="1800" spc="-1" strike="noStrike">
                          <a:solidFill>
                            <a:srgbClr val="000000"/>
                          </a:solidFill>
                          <a:latin typeface="Times New Roman"/>
                        </a:rPr>
                        <a:t>This paper presents a machine learning-based approach for detecting SQL Injection attacks using a k-means clustering algorithm. It preprocesses data from SQL logs and uses clustering to classify and predict suspicious queries.</a:t>
                      </a:r>
                      <a:r>
                        <a:rPr b="0" lang="en-US" sz="1800" spc="-1" strike="noStrike">
                          <a:solidFill>
                            <a:srgbClr val="000000"/>
                          </a:solidFill>
                          <a:latin typeface="Times New Roman"/>
                        </a:rPr>
                        <a:t>	</a:t>
                      </a:r>
                      <a:r>
                        <a:rPr b="0" lang="en-US" sz="1800" spc="-1" strike="noStrike">
                          <a:solidFill>
                            <a:srgbClr val="000000"/>
                          </a:solidFill>
                          <a:latin typeface="Calibri"/>
                        </a:rPr>
                        <a:t>                                                                                                                                                                                                    </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nchor="t">
                      <a:noAutofit/>
                    </a:bodyPr>
                    <a:p>
                      <a:pPr algn="just">
                        <a:lnSpc>
                          <a:spcPct val="100000"/>
                        </a:lnSpc>
                        <a:buNone/>
                      </a:pPr>
                      <a:r>
                        <a:rPr b="0" lang="en-US" sz="1800" spc="-1" strike="noStrike">
                          <a:solidFill>
                            <a:srgbClr val="000000"/>
                          </a:solidFill>
                          <a:latin typeface="Times New Roman"/>
                        </a:rPr>
                        <a:t>The method showed promising results in identifying SQL injection attacks with high accuracy and low false positives, making it a suitable solution for real-time detection in web applications. </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r>
              <a:tr h="1863360">
                <a:tc>
                  <a:txBody>
                    <a:bodyPr anchor="t">
                      <a:noAutofit/>
                    </a:bodyPr>
                    <a:p>
                      <a:pPr>
                        <a:lnSpc>
                          <a:spcPct val="100000"/>
                        </a:lnSpc>
                        <a:buNone/>
                      </a:pPr>
                      <a:r>
                        <a:rPr b="0" lang="en-IN" sz="1800" spc="-1" strike="noStrike">
                          <a:solidFill>
                            <a:srgbClr val="000000"/>
                          </a:solidFill>
                          <a:latin typeface="Times New Roman"/>
                        </a:rPr>
                        <a:t>    </a:t>
                      </a:r>
                      <a:r>
                        <a:rPr b="0" lang="en-IN" sz="1800" spc="-1" strike="noStrike">
                          <a:solidFill>
                            <a:srgbClr val="000000"/>
                          </a:solidFill>
                          <a:latin typeface="Times New Roman"/>
                        </a:rPr>
                        <a:t>8.</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nSpc>
                          <a:spcPct val="100000"/>
                        </a:lnSpc>
                        <a:buNone/>
                      </a:pPr>
                      <a:r>
                        <a:rPr b="0" lang="en-US" sz="1800" spc="-1" strike="noStrike">
                          <a:solidFill>
                            <a:srgbClr val="000000"/>
                          </a:solidFill>
                          <a:latin typeface="Times New Roman"/>
                        </a:rPr>
                        <a:t>L. Sharma, P. Raj</a:t>
                      </a:r>
                      <a:r>
                        <a:rPr b="1" lang="en-US" sz="1800" spc="-1" strike="noStrike">
                          <a:solidFill>
                            <a:srgbClr val="000000"/>
                          </a:solidFill>
                          <a:latin typeface="Times New Roman"/>
                        </a:rPr>
                        <a:t>“Multiple Attack Detection Using Ensemble Learning” ,</a:t>
                      </a:r>
                      <a:r>
                        <a:rPr b="0" lang="en-US" sz="1800" spc="-1" strike="noStrike">
                          <a:solidFill>
                            <a:srgbClr val="000000"/>
                          </a:solidFill>
                          <a:latin typeface="Times New Roman"/>
                        </a:rPr>
                        <a:t>(IEEE),2022.</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gn="just">
                        <a:lnSpc>
                          <a:spcPct val="100000"/>
                        </a:lnSpc>
                        <a:buNone/>
                      </a:pPr>
                      <a:r>
                        <a:rPr b="0" lang="en-US" sz="1800" spc="-1" strike="noStrike">
                          <a:solidFill>
                            <a:srgbClr val="000000"/>
                          </a:solidFill>
                          <a:latin typeface="Times New Roman"/>
                        </a:rPr>
                        <a:t>This paper presents an ensemble learning model for detecting multiple types of attacks, combining several classifiers to enhance detection accuracy. The study explores different ensemble techniques like boosting, bagging, and stacking.</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nchor="t">
                      <a:noAutofit/>
                    </a:bodyPr>
                    <a:p>
                      <a:pPr algn="just">
                        <a:lnSpc>
                          <a:spcPct val="100000"/>
                        </a:lnSpc>
                        <a:buNone/>
                      </a:pPr>
                      <a:r>
                        <a:rPr b="0" lang="en-US" sz="1800" spc="-1" strike="noStrike">
                          <a:solidFill>
                            <a:srgbClr val="000000"/>
                          </a:solidFill>
                          <a:latin typeface="Times New Roman"/>
                        </a:rPr>
                        <a:t>Ensemble methods improve detection accuracy by reducing bias and variance, which is especially useful when detecting complex attack scenarios involving multiple threats.</a:t>
                      </a:r>
                      <a:endParaRPr b="0" lang="en-IN" sz="18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r>
            </a:tbl>
          </a:graphicData>
        </a:graphic>
      </p:graphicFrame>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551520" y="26064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PR</a:t>
            </a:r>
            <a:r>
              <a:rPr b="1" lang="en-US" sz="3600" spc="-1" strike="noStrike">
                <a:solidFill>
                  <a:srgbClr val="ffffff"/>
                </a:solidFill>
                <a:latin typeface="Times New Roman"/>
                <a:ea typeface="Times New Roman"/>
              </a:rPr>
              <a:t>OP</a:t>
            </a:r>
            <a:r>
              <a:rPr b="1" lang="en-US" sz="3600" spc="-1" strike="noStrike">
                <a:solidFill>
                  <a:srgbClr val="ffffff"/>
                </a:solidFill>
                <a:latin typeface="Times New Roman"/>
                <a:ea typeface="Times New Roman"/>
              </a:rPr>
              <a:t>OS</a:t>
            </a:r>
            <a:r>
              <a:rPr b="1" lang="en-US" sz="3600" spc="-1" strike="noStrike">
                <a:solidFill>
                  <a:srgbClr val="ffffff"/>
                </a:solidFill>
                <a:latin typeface="Times New Roman"/>
                <a:ea typeface="Times New Roman"/>
              </a:rPr>
              <a:t>ED </a:t>
            </a:r>
            <a:r>
              <a:rPr b="1" lang="en-US" sz="3600" spc="-1" strike="noStrike">
                <a:solidFill>
                  <a:srgbClr val="ffffff"/>
                </a:solidFill>
                <a:latin typeface="Times New Roman"/>
                <a:ea typeface="Times New Roman"/>
              </a:rPr>
              <a:t>SY</a:t>
            </a:r>
            <a:r>
              <a:rPr b="1" lang="en-US" sz="3600" spc="-1" strike="noStrike">
                <a:solidFill>
                  <a:srgbClr val="ffffff"/>
                </a:solidFill>
                <a:latin typeface="Times New Roman"/>
                <a:ea typeface="Times New Roman"/>
              </a:rPr>
              <a:t>ST</a:t>
            </a:r>
            <a:r>
              <a:rPr b="1" lang="en-US" sz="3600" spc="-1" strike="noStrike">
                <a:solidFill>
                  <a:srgbClr val="ffffff"/>
                </a:solidFill>
                <a:latin typeface="Times New Roman"/>
                <a:ea typeface="Times New Roman"/>
              </a:rPr>
              <a:t>EM</a:t>
            </a:r>
            <a:endParaRPr b="0" lang="en-IN" sz="3600" spc="-1" strike="noStrike">
              <a:latin typeface="Arial"/>
            </a:endParaRPr>
          </a:p>
        </p:txBody>
      </p:sp>
      <p:sp>
        <p:nvSpPr>
          <p:cNvPr id="164"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8B9CDC1D-D02B-4387-83A5-19D69C7E9ADF}"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65"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66"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053373F9-2E4C-40B8-9970-A92F240F410B}"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67" name="PlaceHolder 2"/>
          <p:cNvSpPr>
            <a:spLocks noGrp="1"/>
          </p:cNvSpPr>
          <p:nvPr>
            <p:ph/>
          </p:nvPr>
        </p:nvSpPr>
        <p:spPr>
          <a:xfrm>
            <a:off x="609480" y="1128600"/>
            <a:ext cx="10958760" cy="4842720"/>
          </a:xfrm>
          <a:prstGeom prst="rect">
            <a:avLst/>
          </a:prstGeom>
          <a:noFill/>
          <a:ln w="0">
            <a:noFill/>
          </a:ln>
        </p:spPr>
        <p:txBody>
          <a:bodyPr lIns="90000" rIns="90000" tIns="45000" bIns="45000" anchor="ctr">
            <a:noAutofit/>
          </a:bodyPr>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Our proposed system enhances malware detection by integrating regex-based scanning, heuristic analysis, and metadata extraction. It efficiently scans files for embedded scripts, suspicious metadata, and known attack patterns without heavy computational requirements.  </a:t>
            </a:r>
            <a:endParaRPr b="0" lang="en-IN" sz="2600" spc="-1" strike="noStrike">
              <a:latin typeface="Arial"/>
            </a:endParaRPr>
          </a:p>
          <a:p>
            <a:pPr algn="just">
              <a:lnSpc>
                <a:spcPct val="100000"/>
              </a:lnSpc>
              <a:buNone/>
            </a:pPr>
            <a:endParaRPr b="0" lang="en-IN" sz="2600" spc="-1" strike="noStrike">
              <a:latin typeface="Arial"/>
            </a:endParaRPr>
          </a:p>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Unlike AI/ML models that demand high processing power and large datasets, our system operates with minimal resources, making it ideal for low-power environments.  </a:t>
            </a:r>
            <a:endParaRPr b="0" lang="en-IN" sz="2600" spc="-1" strike="noStrike">
              <a:latin typeface="Arial"/>
            </a:endParaRPr>
          </a:p>
          <a:p>
            <a:pPr algn="just">
              <a:lnSpc>
                <a:spcPct val="100000"/>
              </a:lnSpc>
              <a:buNone/>
            </a:pPr>
            <a:endParaRPr b="0" lang="en-IN" sz="2600" spc="-1" strike="noStrike">
              <a:latin typeface="Arial"/>
            </a:endParaRPr>
          </a:p>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By combining signature-based detection with heuristics, it provides fast, accurate threat identification while reducing dependency on cloud-based solutions, ensuring lightweight and effective cybersecurity.</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4680"/>
            <a:ext cx="10971360" cy="866880"/>
          </a:xfrm>
          <a:prstGeom prst="rect">
            <a:avLst/>
          </a:prstGeom>
          <a:solidFill>
            <a:srgbClr val="17375e"/>
          </a:solidFill>
          <a:ln w="0">
            <a:noFill/>
          </a:ln>
        </p:spPr>
        <p:txBody>
          <a:bodyPr lIns="90000" rIns="90000" tIns="45000" bIns="45000" anchor="ctr">
            <a:noAutofit/>
          </a:bodyPr>
          <a:p>
            <a:pPr algn="ctr">
              <a:lnSpc>
                <a:spcPct val="100000"/>
              </a:lnSpc>
              <a:buNone/>
              <a:tabLst>
                <a:tab algn="l" pos="0"/>
              </a:tabLst>
            </a:pPr>
            <a:r>
              <a:rPr b="1" lang="en-US" sz="3600" spc="-1" strike="noStrike">
                <a:solidFill>
                  <a:srgbClr val="ffffff"/>
                </a:solidFill>
                <a:latin typeface="Times New Roman"/>
                <a:ea typeface="Times New Roman"/>
              </a:rPr>
              <a:t>SC</a:t>
            </a:r>
            <a:r>
              <a:rPr b="1" lang="en-US" sz="3600" spc="-1" strike="noStrike">
                <a:solidFill>
                  <a:srgbClr val="ffffff"/>
                </a:solidFill>
                <a:latin typeface="Times New Roman"/>
                <a:ea typeface="Times New Roman"/>
              </a:rPr>
              <a:t>OP</a:t>
            </a:r>
            <a:r>
              <a:rPr b="1" lang="en-US" sz="3600" spc="-1" strike="noStrike">
                <a:solidFill>
                  <a:srgbClr val="ffffff"/>
                </a:solidFill>
                <a:latin typeface="Times New Roman"/>
                <a:ea typeface="Times New Roman"/>
              </a:rPr>
              <a:t>E</a:t>
            </a:r>
            <a:endParaRPr b="0" lang="en-IN" sz="3600" spc="-1" strike="noStrike">
              <a:latin typeface="Arial"/>
            </a:endParaRPr>
          </a:p>
        </p:txBody>
      </p:sp>
      <p:sp>
        <p:nvSpPr>
          <p:cNvPr id="169" name="Slide Number Placeholder 3"/>
          <p:cNvSpPr/>
          <p:nvPr/>
        </p:nvSpPr>
        <p:spPr>
          <a:xfrm>
            <a:off x="8737560" y="6356520"/>
            <a:ext cx="2843280" cy="363600"/>
          </a:xfrm>
          <a:prstGeom prst="rect">
            <a:avLst/>
          </a:prstGeom>
          <a:noFill/>
          <a:ln w="0">
            <a:noFill/>
          </a:ln>
        </p:spPr>
        <p:style>
          <a:lnRef idx="0"/>
          <a:fillRef idx="0"/>
          <a:effectRef idx="0"/>
          <a:fontRef idx="minor"/>
        </p:style>
        <p:txBody>
          <a:bodyPr lIns="90000" rIns="90000" tIns="45000" bIns="45000" anchor="ctr">
            <a:noAutofit/>
          </a:bodyPr>
          <a:p>
            <a:pPr algn="r">
              <a:lnSpc>
                <a:spcPct val="100000"/>
              </a:lnSpc>
              <a:buNone/>
              <a:tabLst>
                <a:tab algn="l" pos="0"/>
              </a:tabLst>
            </a:pPr>
            <a:fld id="{407C9F22-78B7-4C24-AC07-95F558FB5B0B}" type="slidenum">
              <a:rPr b="0" lang="en-US" sz="1200" spc="-1" strike="noStrike">
                <a:solidFill>
                  <a:srgbClr val="898989"/>
                </a:solidFill>
                <a:latin typeface="Calibri"/>
                <a:ea typeface="Arial"/>
              </a:rPr>
              <a:t>&lt;number&gt;</a:t>
            </a:fld>
            <a:endParaRPr b="0" lang="en-IN" sz="1200" spc="-1" strike="noStrike">
              <a:latin typeface="Arial"/>
            </a:endParaRPr>
          </a:p>
        </p:txBody>
      </p:sp>
      <p:sp>
        <p:nvSpPr>
          <p:cNvPr id="170" name="Footer Placeholder 4"/>
          <p:cNvSpPr/>
          <p:nvPr/>
        </p:nvSpPr>
        <p:spPr>
          <a:xfrm>
            <a:off x="4165560" y="6356520"/>
            <a:ext cx="3859200" cy="36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buNone/>
              <a:tabLst>
                <a:tab algn="l" pos="0"/>
              </a:tabLst>
            </a:pPr>
            <a:r>
              <a:rPr b="0" lang="en-US" sz="1200" spc="-1" strike="noStrike">
                <a:solidFill>
                  <a:srgbClr val="898989"/>
                </a:solidFill>
                <a:latin typeface="Calibri"/>
                <a:ea typeface="Arial"/>
              </a:rPr>
              <a:t>Department of CSE</a:t>
            </a:r>
            <a:endParaRPr b="0" lang="en-IN" sz="1200" spc="-1" strike="noStrike">
              <a:latin typeface="Arial"/>
            </a:endParaRPr>
          </a:p>
          <a:p>
            <a:pPr algn="ctr">
              <a:lnSpc>
                <a:spcPct val="100000"/>
              </a:lnSpc>
              <a:buNone/>
              <a:tabLst>
                <a:tab algn="l" pos="0"/>
              </a:tabLst>
            </a:pPr>
            <a:r>
              <a:rPr b="0" lang="en-US" sz="1200" spc="-1" strike="noStrike">
                <a:solidFill>
                  <a:srgbClr val="898989"/>
                </a:solidFill>
                <a:latin typeface="Calibri"/>
                <a:ea typeface="Arial"/>
              </a:rPr>
              <a:t>Jerusalem College of Engineering</a:t>
            </a:r>
            <a:endParaRPr b="0" lang="en-IN" sz="1200" spc="-1" strike="noStrike">
              <a:latin typeface="Arial"/>
            </a:endParaRPr>
          </a:p>
        </p:txBody>
      </p:sp>
      <p:sp>
        <p:nvSpPr>
          <p:cNvPr id="171" name="Date Placeholder 2"/>
          <p:cNvSpPr/>
          <p:nvPr/>
        </p:nvSpPr>
        <p:spPr>
          <a:xfrm>
            <a:off x="609480" y="6356520"/>
            <a:ext cx="2843280" cy="363600"/>
          </a:xfrm>
          <a:prstGeom prst="rect">
            <a:avLst/>
          </a:prstGeom>
          <a:noFill/>
          <a:ln w="0">
            <a:noFill/>
          </a:ln>
        </p:spPr>
        <p:style>
          <a:lnRef idx="0"/>
          <a:fillRef idx="0"/>
          <a:effectRef idx="0"/>
          <a:fontRef idx="minor"/>
        </p:style>
        <p:txBody>
          <a:bodyPr lIns="90000" rIns="90000" tIns="45000" bIns="45000" anchor="ctr">
            <a:noAutofit/>
          </a:bodyPr>
          <a:p>
            <a:pPr>
              <a:lnSpc>
                <a:spcPct val="100000"/>
              </a:lnSpc>
              <a:buNone/>
              <a:tabLst>
                <a:tab algn="l" pos="0"/>
              </a:tabLst>
            </a:pPr>
            <a:fld id="{C251A42E-FA24-47C2-8ECD-2044474265BF}" type="datetime5">
              <a:rPr b="0" lang="en-US" sz="1200" spc="-1" strike="noStrike">
                <a:solidFill>
                  <a:srgbClr val="898989"/>
                </a:solidFill>
                <a:latin typeface="Calibri"/>
                <a:ea typeface="Arial"/>
              </a:rPr>
              <a:t>Feb 23, 2025</a:t>
            </a:fld>
            <a:endParaRPr b="0" lang="en-IN" sz="1200" spc="-1" strike="noStrike">
              <a:latin typeface="Arial"/>
            </a:endParaRPr>
          </a:p>
        </p:txBody>
      </p:sp>
      <p:sp>
        <p:nvSpPr>
          <p:cNvPr id="172" name="PlaceHolder 2"/>
          <p:cNvSpPr>
            <a:spLocks noGrp="1"/>
          </p:cNvSpPr>
          <p:nvPr>
            <p:ph/>
          </p:nvPr>
        </p:nvSpPr>
        <p:spPr>
          <a:xfrm>
            <a:off x="623520" y="1110960"/>
            <a:ext cx="10814040" cy="3977640"/>
          </a:xfrm>
          <a:prstGeom prst="rect">
            <a:avLst/>
          </a:prstGeom>
          <a:noFill/>
          <a:ln w="0">
            <a:noFill/>
          </a:ln>
        </p:spPr>
        <p:txBody>
          <a:bodyPr lIns="90000" rIns="90000" tIns="45000" bIns="45000" anchor="ctr">
            <a:noAutofit/>
          </a:bodyPr>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Our system is designed for efficient malware detection in low-power environments, making it suitable for digital forensics, threat intelligence, and Cybersecurity applications.  </a:t>
            </a:r>
            <a:endParaRPr b="0" lang="en-IN" sz="2600" spc="-1" strike="noStrike">
              <a:latin typeface="Arial"/>
            </a:endParaRPr>
          </a:p>
          <a:p>
            <a:pPr algn="just">
              <a:lnSpc>
                <a:spcPct val="100000"/>
              </a:lnSpc>
              <a:buNone/>
            </a:pPr>
            <a:endParaRPr b="0" lang="en-IN" sz="2600" spc="-1" strike="noStrike">
              <a:latin typeface="Arial"/>
            </a:endParaRPr>
          </a:p>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It can be deployed on client devices or servers, enabling real-time scanning of files and folders without requiring AI/ML models.  </a:t>
            </a:r>
            <a:endParaRPr b="0" lang="en-IN" sz="2600" spc="-1" strike="noStrike">
              <a:latin typeface="Arial"/>
            </a:endParaRPr>
          </a:p>
          <a:p>
            <a:pPr algn="just">
              <a:lnSpc>
                <a:spcPct val="100000"/>
              </a:lnSpc>
              <a:buNone/>
            </a:pPr>
            <a:endParaRPr b="0" lang="en-IN" sz="2600" spc="-1" strike="noStrike">
              <a:latin typeface="Arial"/>
            </a:endParaRPr>
          </a:p>
          <a:p>
            <a:pPr marL="343080" indent="-343080" algn="just">
              <a:lnSpc>
                <a:spcPct val="100000"/>
              </a:lnSpc>
              <a:buClr>
                <a:srgbClr val="000000"/>
              </a:buClr>
              <a:buFont typeface="Wingdings" charset="2"/>
              <a:buChar char=""/>
            </a:pPr>
            <a:r>
              <a:rPr b="0" lang="en-US" sz="2600" spc="-1" strike="noStrike">
                <a:solidFill>
                  <a:srgbClr val="000000"/>
                </a:solidFill>
                <a:latin typeface="Times New Roman"/>
                <a:ea typeface="Times New Roman"/>
              </a:rPr>
              <a:t>With modular integration, it supports metadata analysis, heuristic detection, and pattern-based scanning, ensuring lightweight yet effective protection.</a:t>
            </a:r>
            <a:endParaRPr b="0" lang="en-IN" sz="2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720</TotalTime>
  <Application>LibreOffice/7.3.7.2$Linux_X86_64 LibreOffice_project/30$Build-2</Application>
  <AppVersion>15.0000</AppVersion>
  <Words>1443</Words>
  <Paragraphs>223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2018-01-02T00:20:03Z</dcterms:created>
  <dc:creator>admin</dc:creator>
  <dc:description/>
  <dc:language>en-IN</dc:language>
  <cp:lastModifiedBy/>
  <dcterms:modified xsi:type="dcterms:W3CDTF">2025-02-23T22:06:17Z</dcterms:modified>
  <cp:revision>63</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841c21a11f034100adc1d569c5260eea</vt:lpwstr>
  </property>
  <property fmtid="{D5CDD505-2E9C-101B-9397-08002B2CF9AE}" pid="3" name="Notes">
    <vt:i4>11</vt:i4>
  </property>
  <property fmtid="{D5CDD505-2E9C-101B-9397-08002B2CF9AE}" pid="4" name="PresentationFormat">
    <vt:lpwstr>Widescreen</vt:lpwstr>
  </property>
  <property fmtid="{D5CDD505-2E9C-101B-9397-08002B2CF9AE}" pid="5" name="Slides">
    <vt:i4>20</vt:i4>
  </property>
</Properties>
</file>