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22"/>
  </p:notesMasterIdLst>
  <p:handoutMasterIdLst>
    <p:handoutMasterId r:id="rId23"/>
  </p:handoutMasterIdLst>
  <p:sldIdLst>
    <p:sldId id="257" r:id="rId2"/>
    <p:sldId id="258" r:id="rId3"/>
    <p:sldId id="289" r:id="rId4"/>
    <p:sldId id="290" r:id="rId5"/>
    <p:sldId id="261" r:id="rId6"/>
    <p:sldId id="262" r:id="rId7"/>
    <p:sldId id="277" r:id="rId8"/>
    <p:sldId id="291" r:id="rId9"/>
    <p:sldId id="292" r:id="rId10"/>
    <p:sldId id="294" r:id="rId11"/>
    <p:sldId id="265" r:id="rId12"/>
    <p:sldId id="263" r:id="rId13"/>
    <p:sldId id="278" r:id="rId14"/>
    <p:sldId id="293" r:id="rId15"/>
    <p:sldId id="281" r:id="rId16"/>
    <p:sldId id="295" r:id="rId17"/>
    <p:sldId id="296" r:id="rId18"/>
    <p:sldId id="270" r:id="rId19"/>
    <p:sldId id="284" r:id="rId20"/>
    <p:sldId id="273" r:id="rId21"/>
  </p:sldIdLst>
  <p:sldSz cx="12192000" cy="6858000"/>
  <p:notesSz cx="6858000" cy="91440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p:defaultTextStyle>
  <p:extLst>
    <p:ext uri="{EFAFB233-063F-42B5-8137-9DF3F51BA10A}">
      <p15:sldGuideLst xmlns:p15="http://schemas.microsoft.com/office/powerpoint/2012/main">
        <p15:guide id="1" orient="horz" pos="2160">
          <p15:clr>
            <a:srgbClr val="A4A3A4"/>
          </p15:clr>
        </p15:guide>
        <p15:guide id="2" pos="54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F6831-3703-4292-B0B4-3B1C9CE894F0}" v="55" dt="2024-11-07T18:25:41.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95033" autoAdjust="0"/>
  </p:normalViewPr>
  <p:slideViewPr>
    <p:cSldViewPr showGuides="1">
      <p:cViewPr varScale="1">
        <p:scale>
          <a:sx n="70" d="100"/>
          <a:sy n="70" d="100"/>
        </p:scale>
        <p:origin x="846" y="72"/>
      </p:cViewPr>
      <p:guideLst>
        <p:guide orient="horz" pos="2160"/>
        <p:guide pos="54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741" name="Header Placeholder 1"/>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hangingPunct="1"/>
            <a:r>
              <a:rPr lang="en-US" altLang="en-US" sz="1200"/>
              <a:t>Jerusalem College of Engineering</a:t>
            </a:r>
          </a:p>
        </p:txBody>
      </p:sp>
      <p:sp>
        <p:nvSpPr>
          <p:cNvPr id="1048742" name="Date Placeholder 2"/>
          <p:cNvSpPr>
            <a:spLocks noGrp="1"/>
          </p:cNvSpPr>
          <p:nvPr>
            <p:ph type="dt" sz="quarter" idx="1"/>
          </p:nvPr>
        </p:nvSpPr>
        <p:spPr>
          <a:xfrm>
            <a:off x="3884612" y="0"/>
            <a:ext cx="2971800" cy="457200"/>
          </a:xfrm>
          <a:prstGeom prst="rect">
            <a:avLst/>
          </a:prstGeom>
          <a:noFill/>
          <a:ln>
            <a:noFill/>
          </a:ln>
        </p:spPr>
        <p:txBody>
          <a:bodyPr vert="horz" lIns="91440" tIns="45720" rIns="91440" bIns="45720" anchor="t"/>
          <a:lstStyle/>
          <a:p>
            <a:pPr lvl="0" algn="r" eaLnBrk="1" hangingPunct="1"/>
            <a:fld id="{566ABCEB-ACFC-4714-9973-3DA970169C29}" type="datetime1">
              <a:rPr lang="en-US" altLang="en-US" sz="1200"/>
              <a:pPr lvl="0" algn="r" eaLnBrk="1" hangingPunct="1"/>
              <a:t>1/30/2025</a:t>
            </a:fld>
            <a:endParaRPr lang="en-US" altLang="en-US" sz="1200"/>
          </a:p>
        </p:txBody>
      </p:sp>
      <p:sp>
        <p:nvSpPr>
          <p:cNvPr id="1048743" name="Footer Placeholder 3"/>
          <p:cNvSpPr>
            <a:spLocks noGrp="1"/>
          </p:cNvSpPr>
          <p:nvPr>
            <p:ph type="ftr" sz="quarter" idx="2"/>
          </p:nvPr>
        </p:nvSpPr>
        <p:spPr>
          <a:xfrm>
            <a:off x="0" y="8685212"/>
            <a:ext cx="2971800" cy="457200"/>
          </a:xfrm>
          <a:prstGeom prst="rect">
            <a:avLst/>
          </a:prstGeom>
          <a:noFill/>
          <a:ln>
            <a:noFill/>
          </a:ln>
        </p:spPr>
        <p:txBody>
          <a:bodyPr vert="horz" lIns="91440" tIns="45720" rIns="91440" bIns="45720" anchor="b"/>
          <a:lstStyle/>
          <a:p>
            <a:pPr lvl="0" eaLnBrk="1" hangingPunct="1"/>
            <a:r>
              <a:rPr lang="en-US" altLang="en-US" sz="1200"/>
              <a:t>Department of CSE</a:t>
            </a:r>
          </a:p>
        </p:txBody>
      </p:sp>
      <p:sp>
        <p:nvSpPr>
          <p:cNvPr id="1048744" name="Slide Number Placeholder 4"/>
          <p:cNvSpPr>
            <a:spLocks noGrp="1"/>
          </p:cNvSpPr>
          <p:nvPr>
            <p:ph type="sldNum" sz="quarter" idx="3"/>
          </p:nvPr>
        </p:nvSpPr>
        <p:spPr>
          <a:xfrm>
            <a:off x="3884612" y="8685212"/>
            <a:ext cx="2971800" cy="457200"/>
          </a:xfrm>
          <a:prstGeom prst="rect">
            <a:avLst/>
          </a:prstGeom>
          <a:noFill/>
          <a:ln>
            <a:noFill/>
          </a:ln>
        </p:spPr>
        <p:txBody>
          <a:bodyPr vert="horz" lIns="91440" tIns="45720" rIns="91440" bIns="45720" anchor="b"/>
          <a:lstStyle/>
          <a:p>
            <a:pPr lvl="0" algn="r" eaLnBrk="1" hangingPunct="1"/>
            <a:fld id="{566ABCEB-ACFC-4714-9973-3DA970169C29}" type="slidenum">
              <a:rPr lang="en-US" altLang="en-US" sz="1200"/>
              <a:pPr lvl="0" algn="r" eaLnBrk="1" hangingPunct="1"/>
              <a:t>‹#›</a:t>
            </a:fld>
            <a:endParaRPr lang="en-US" altLang="en-US" sz="1200"/>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hangingPunct="1"/>
            <a:r>
              <a:rPr lang="en-US" altLang="en-US" sz="1200"/>
              <a:t>Jerusalem College of Engineering</a:t>
            </a:r>
          </a:p>
        </p:txBody>
      </p:sp>
      <p:sp>
        <p:nvSpPr>
          <p:cNvPr id="1048736" name="Date Placeholder 2"/>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eaLnBrk="1" hangingPunct="1"/>
            <a:fld id="{566ABCEB-ACFC-4714-9973-3DA970169C29}" type="datetime1">
              <a:rPr lang="en-US" altLang="en-US" sz="1200"/>
              <a:pPr lvl="0" algn="r" eaLnBrk="1" hangingPunct="1"/>
              <a:t>1/30/2025</a:t>
            </a:fld>
            <a:endParaRPr lang="en-US" altLang="en-US" sz="1200"/>
          </a:p>
        </p:txBody>
      </p:sp>
      <p:sp>
        <p:nvSpPr>
          <p:cNvPr id="1048737" name="Slide Image Placeholder 3"/>
          <p:cNvSpPr>
            <a:spLocks noGrp="1" noRot="1" noChangeAspect="1"/>
          </p:cNvSpPr>
          <p:nvPr>
            <p:ph type="sldImg" idx="2"/>
          </p:nvPr>
        </p:nvSpPr>
        <p:spPr>
          <a:xfrm>
            <a:off x="381000" y="685800"/>
            <a:ext cx="6096000" cy="34290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738" name="Notes Placeholder 4"/>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39" name="Footer Placeholder 5"/>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eaLnBrk="1" hangingPunct="1"/>
            <a:r>
              <a:rPr lang="en-US" altLang="en-US" sz="1200"/>
              <a:t>Department of CSE</a:t>
            </a:r>
          </a:p>
        </p:txBody>
      </p:sp>
      <p:sp>
        <p:nvSpPr>
          <p:cNvPr id="1048740" name="Slide Number Placeholder 6"/>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eaLnBrk="1" hangingPunct="1"/>
            <a:fld id="{566ABCEB-ACFC-4714-9973-3DA970169C29}" type="slidenum">
              <a:rPr lang="en-US" altLang="en-US" sz="1200"/>
              <a:pPr lvl="0" algn="r" eaLnBrk="1" hangingPunct="1"/>
              <a:t>‹#›</a:t>
            </a:fld>
            <a:endParaRPr lang="en-US" altLang="en-US" sz="1200"/>
          </a:p>
        </p:txBody>
      </p:sp>
    </p:spTree>
    <p:extLst>
      <p:ext uri="{BB962C8B-B14F-4D97-AF65-F5344CB8AC3E}">
        <p14:creationId xmlns:p14="http://schemas.microsoft.com/office/powerpoint/2010/main" val="2837232987"/>
      </p:ext>
    </p:extLst>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Image Placeholder 1"/>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48" name="Notes Placeholder 2"/>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306514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06" name="Notes Placeholder 2"/>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353436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Slide Image Placeholder 1"/>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33" name="Notes Placeholder 2"/>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20278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Slide Image Placeholder 1"/>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55" name="Notes Placeholder 2"/>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251583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EB5B478-C3D0-AB0D-5135-FDACDD44775E}"/>
            </a:ext>
          </a:extLst>
        </p:cNvPr>
        <p:cNvGrpSpPr/>
        <p:nvPr/>
      </p:nvGrpSpPr>
      <p:grpSpPr>
        <a:xfrm>
          <a:off x="0" y="0"/>
          <a:ext cx="0" cy="0"/>
          <a:chOff x="0" y="0"/>
          <a:chExt cx="0" cy="0"/>
        </a:xfrm>
      </p:grpSpPr>
      <p:sp>
        <p:nvSpPr>
          <p:cNvPr id="1048654" name="Slide Image Placeholder 1">
            <a:extLst>
              <a:ext uri="{FF2B5EF4-FFF2-40B4-BE49-F238E27FC236}">
                <a16:creationId xmlns:a16="http://schemas.microsoft.com/office/drawing/2014/main" xmlns="" id="{199BEBD7-A630-BD34-59F1-17E6AB4A4318}"/>
              </a:ext>
            </a:extLst>
          </p:cNvPr>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55" name="Notes Placeholder 2">
            <a:extLst>
              <a:ext uri="{FF2B5EF4-FFF2-40B4-BE49-F238E27FC236}">
                <a16:creationId xmlns:a16="http://schemas.microsoft.com/office/drawing/2014/main" xmlns="" id="{DBBB135E-3C67-0921-815D-A48841B7B1BB}"/>
              </a:ext>
            </a:extLst>
          </p:cNvPr>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331470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7EA8B4-5CD9-D29C-0484-CC78368A18F3}"/>
            </a:ext>
          </a:extLst>
        </p:cNvPr>
        <p:cNvGrpSpPr/>
        <p:nvPr/>
      </p:nvGrpSpPr>
      <p:grpSpPr>
        <a:xfrm>
          <a:off x="0" y="0"/>
          <a:ext cx="0" cy="0"/>
          <a:chOff x="0" y="0"/>
          <a:chExt cx="0" cy="0"/>
        </a:xfrm>
      </p:grpSpPr>
      <p:sp>
        <p:nvSpPr>
          <p:cNvPr id="1048654" name="Slide Image Placeholder 1">
            <a:extLst>
              <a:ext uri="{FF2B5EF4-FFF2-40B4-BE49-F238E27FC236}">
                <a16:creationId xmlns:a16="http://schemas.microsoft.com/office/drawing/2014/main" xmlns="" id="{AE37F8DC-98DF-5AEB-1A33-BFA32745B933}"/>
              </a:ext>
            </a:extLst>
          </p:cNvPr>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55" name="Notes Placeholder 2">
            <a:extLst>
              <a:ext uri="{FF2B5EF4-FFF2-40B4-BE49-F238E27FC236}">
                <a16:creationId xmlns:a16="http://schemas.microsoft.com/office/drawing/2014/main" xmlns="" id="{36D98730-89EC-86B9-BE7A-8C46FF07F76C}"/>
              </a:ext>
            </a:extLst>
          </p:cNvPr>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260573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75" name="Notes Placeholder 2"/>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364055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Slide Image Placeholder 1"/>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81" name="Notes Placeholder 2"/>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413490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AACE5C-8E64-754B-B01F-51D5FEF6CDC5}"/>
            </a:ext>
          </a:extLst>
        </p:cNvPr>
        <p:cNvGrpSpPr/>
        <p:nvPr/>
      </p:nvGrpSpPr>
      <p:grpSpPr>
        <a:xfrm>
          <a:off x="0" y="0"/>
          <a:ext cx="0" cy="0"/>
          <a:chOff x="0" y="0"/>
          <a:chExt cx="0" cy="0"/>
        </a:xfrm>
      </p:grpSpPr>
      <p:sp>
        <p:nvSpPr>
          <p:cNvPr id="1048654" name="Slide Image Placeholder 1">
            <a:extLst>
              <a:ext uri="{FF2B5EF4-FFF2-40B4-BE49-F238E27FC236}">
                <a16:creationId xmlns:a16="http://schemas.microsoft.com/office/drawing/2014/main" xmlns="" id="{861A7F8A-9419-BB08-5915-9432C468709D}"/>
              </a:ext>
            </a:extLst>
          </p:cNvPr>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55" name="Notes Placeholder 2">
            <a:extLst>
              <a:ext uri="{FF2B5EF4-FFF2-40B4-BE49-F238E27FC236}">
                <a16:creationId xmlns:a16="http://schemas.microsoft.com/office/drawing/2014/main" xmlns="" id="{A05728C0-F5E4-979A-366D-8CCA2BF2626E}"/>
              </a:ext>
            </a:extLst>
          </p:cNvPr>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4260604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5A49732-0D14-FAF7-D657-E15F2615EB12}"/>
            </a:ext>
          </a:extLst>
        </p:cNvPr>
        <p:cNvGrpSpPr/>
        <p:nvPr/>
      </p:nvGrpSpPr>
      <p:grpSpPr>
        <a:xfrm>
          <a:off x="0" y="0"/>
          <a:ext cx="0" cy="0"/>
          <a:chOff x="0" y="0"/>
          <a:chExt cx="0" cy="0"/>
        </a:xfrm>
      </p:grpSpPr>
      <p:sp>
        <p:nvSpPr>
          <p:cNvPr id="1048654" name="Slide Image Placeholder 1">
            <a:extLst>
              <a:ext uri="{FF2B5EF4-FFF2-40B4-BE49-F238E27FC236}">
                <a16:creationId xmlns:a16="http://schemas.microsoft.com/office/drawing/2014/main" xmlns="" id="{BEE1E56C-1493-347C-46FD-63E2DCB0D994}"/>
              </a:ext>
            </a:extLst>
          </p:cNvPr>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55" name="Notes Placeholder 2">
            <a:extLst>
              <a:ext uri="{FF2B5EF4-FFF2-40B4-BE49-F238E27FC236}">
                <a16:creationId xmlns:a16="http://schemas.microsoft.com/office/drawing/2014/main" xmlns="" id="{A5D36222-793F-2ACB-4544-174544546295}"/>
              </a:ext>
            </a:extLst>
          </p:cNvPr>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1035321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268B713-2D96-3AA0-49FC-BADC24149B35}"/>
            </a:ext>
          </a:extLst>
        </p:cNvPr>
        <p:cNvGrpSpPr/>
        <p:nvPr/>
      </p:nvGrpSpPr>
      <p:grpSpPr>
        <a:xfrm>
          <a:off x="0" y="0"/>
          <a:ext cx="0" cy="0"/>
          <a:chOff x="0" y="0"/>
          <a:chExt cx="0" cy="0"/>
        </a:xfrm>
      </p:grpSpPr>
      <p:sp>
        <p:nvSpPr>
          <p:cNvPr id="1048654" name="Slide Image Placeholder 1">
            <a:extLst>
              <a:ext uri="{FF2B5EF4-FFF2-40B4-BE49-F238E27FC236}">
                <a16:creationId xmlns:a16="http://schemas.microsoft.com/office/drawing/2014/main" xmlns="" id="{C498B15D-1D54-AF28-7E03-BE8D54336659}"/>
              </a:ext>
            </a:extLst>
          </p:cNvPr>
          <p:cNvSpPr>
            <a:spLocks noGrp="1" noRot="1" noChangeAspect="1"/>
          </p:cNvSpPr>
          <p:nvPr>
            <p:ph type="sldImg"/>
          </p:nvPr>
        </p:nvSpPr>
        <p:spPr bwMode="auto">
          <a:xfrm>
            <a:off x="381000" y="685800"/>
            <a:ext cx="6096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55" name="Notes Placeholder 2">
            <a:extLst>
              <a:ext uri="{FF2B5EF4-FFF2-40B4-BE49-F238E27FC236}">
                <a16:creationId xmlns:a16="http://schemas.microsoft.com/office/drawing/2014/main" xmlns="" id="{B40F9FB9-DF0A-B1FA-87E3-CB3255378EDC}"/>
              </a:ext>
            </a:extLst>
          </p:cNvPr>
          <p:cNvSpPr>
            <a:spLocks noGrp="1"/>
          </p:cNvSpPr>
          <p:nvPr>
            <p:ph type="body" idx="1"/>
          </p:nvPr>
        </p:nvSpPr>
        <p:spPr bwMode="auto">
          <a:xfrm>
            <a:off x="685800" y="4343400"/>
            <a:ext cx="5486400" cy="411480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extLst>
      <p:ext uri="{BB962C8B-B14F-4D97-AF65-F5344CB8AC3E}">
        <p14:creationId xmlns:p14="http://schemas.microsoft.com/office/powerpoint/2010/main" val="262137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8"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89"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90"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691"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692"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8" name="Title 1"/>
          <p:cNvSpPr>
            <a:spLocks noGrp="1"/>
          </p:cNvSpPr>
          <p:nvPr>
            <p:ph type="title"/>
          </p:nvPr>
        </p:nvSpPr>
        <p:spPr/>
        <p:txBody>
          <a:bodyPr/>
          <a:lstStyle/>
          <a:p>
            <a:r>
              <a:rPr lang="en-US"/>
              <a:t>Click to edit Master title style</a:t>
            </a:r>
          </a:p>
        </p:txBody>
      </p:sp>
      <p:sp>
        <p:nvSpPr>
          <p:cNvPr id="104870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711"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712"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7"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698"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700"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701"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dirty="0"/>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584"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585"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3"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1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716"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717"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638"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639"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a:t>Click to edit Master title style</a:t>
            </a:r>
          </a:p>
        </p:txBody>
      </p:sp>
      <p:sp>
        <p:nvSpPr>
          <p:cNvPr id="1048719"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0"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2"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724"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725"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p>
        </p:txBody>
      </p:sp>
      <p:sp>
        <p:nvSpPr>
          <p:cNvPr id="1048694"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695"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696"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6"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727"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728"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730"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1"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2"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733"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734"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70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70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5"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706"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
        <p:nvSpPr>
          <p:cNvPr id="1048707"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7"/>
            <a:ext cx="10972800" cy="1143000"/>
          </a:xfrm>
          <a:prstGeom prst="rect">
            <a:avLst/>
          </a:prstGeom>
          <a:noFill/>
          <a:ln>
            <a:noFill/>
          </a:ln>
        </p:spPr>
        <p:txBody>
          <a:bodyPr vert="horz" lIns="91440" tIns="45720" rIns="91440" bIns="45720" anchor="ctr"/>
          <a:lstStyle/>
          <a:p>
            <a:pPr lvl="0"/>
            <a:r>
              <a:rPr lang="en-US" altLang="en-US"/>
              <a:t>Jerusalem College of Engineering</a:t>
            </a:r>
          </a:p>
        </p:txBody>
      </p:sp>
      <p:sp>
        <p:nvSpPr>
          <p:cNvPr id="1048577" name="Text Placeholder 2"/>
          <p:cNvSpPr>
            <a:spLocks noGrp="1"/>
          </p:cNvSpPr>
          <p:nvPr>
            <p:ph type="body" idx="1"/>
          </p:nvPr>
        </p:nvSpPr>
        <p:spPr>
          <a:xfrm>
            <a:off x="609600" y="1600200"/>
            <a:ext cx="10972800" cy="4525962"/>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3"/>
          <p:cNvSpPr>
            <a:spLocks noGrp="1"/>
          </p:cNvSpPr>
          <p:nvPr>
            <p:ph type="dt" sz="half" idx="2"/>
          </p:nvPr>
        </p:nvSpPr>
        <p:spPr>
          <a:xfrm>
            <a:off x="609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sz="1200">
                <a:solidFill>
                  <a:srgbClr val="898989"/>
                </a:solidFill>
              </a:rPr>
              <a:pPr lvl="0" eaLnBrk="1" hangingPunct="1"/>
              <a:t>1/30/2025</a:t>
            </a:fld>
            <a:endParaRPr lang="en-US" altLang="en-US" sz="1200">
              <a:solidFill>
                <a:srgbClr val="898989"/>
              </a:solidFill>
            </a:endParaRPr>
          </a:p>
        </p:txBody>
      </p:sp>
      <p:sp>
        <p:nvSpPr>
          <p:cNvPr id="1048579" name="Footer Placeholder 4"/>
          <p:cNvSpPr>
            <a:spLocks noGrp="1"/>
          </p:cNvSpPr>
          <p:nvPr>
            <p:ph type="ftr" sz="quarter" idx="3"/>
          </p:nvPr>
        </p:nvSpPr>
        <p:spPr>
          <a:xfrm>
            <a:off x="4165600" y="6356350"/>
            <a:ext cx="3860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
        <p:nvSpPr>
          <p:cNvPr id="1048580" name="Slide Number Placeholder 5"/>
          <p:cNvSpPr>
            <a:spLocks noGrp="1"/>
          </p:cNvSpPr>
          <p:nvPr>
            <p:ph type="sldNum" sz="quarter" idx="4"/>
          </p:nvPr>
        </p:nvSpPr>
        <p:spPr>
          <a:xfrm>
            <a:off x="8737600" y="6356350"/>
            <a:ext cx="284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r" eaLnBrk="1" hangingPunct="1"/>
            <a:fld id="{566ABCEB-ACFC-4714-9973-3DA970169C29}" type="slidenum">
              <a:rPr lang="en-US" altLang="en-US" sz="1200">
                <a:solidFill>
                  <a:srgbClr val="898989"/>
                </a:solidFill>
              </a:rPr>
              <a:pPr lvl="0" algn="r" eaLnBrk="1" hangingPunct="1"/>
              <a:t>‹#›</a:t>
            </a:fld>
            <a:endParaRPr lang="en-US" altLang="en-US" sz="1200">
              <a:solidFill>
                <a:srgbClr val="898989"/>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idx="4294967295"/>
          </p:nvPr>
        </p:nvSpPr>
        <p:spPr>
          <a:xfrm>
            <a:off x="436476" y="2078831"/>
            <a:ext cx="11319048" cy="2166937"/>
          </a:xfrm>
          <a:prstGeom prst="rect">
            <a:avLst/>
          </a:prstGeom>
          <a:no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lnSpc>
                <a:spcPct val="150000"/>
              </a:lnSpc>
            </a:pPr>
            <a:r>
              <a:rPr lang="en-US" altLang="en-US" sz="2400" b="1" dirty="0">
                <a:latin typeface="Times New Roman" pitchFamily="18" charset="0"/>
                <a:ea typeface="Times New Roman" pitchFamily="18" charset="0"/>
              </a:rPr>
              <a:t>JCS1832 PROJECT WORK PHASE - II</a:t>
            </a:r>
            <a:br>
              <a:rPr lang="en-US" altLang="en-US" sz="2400" b="1" dirty="0">
                <a:latin typeface="Times New Roman" pitchFamily="18" charset="0"/>
                <a:ea typeface="Times New Roman" pitchFamily="18" charset="0"/>
              </a:rPr>
            </a:br>
            <a:r>
              <a:rPr lang="en-US" altLang="en-US" sz="2400" b="1" dirty="0">
                <a:latin typeface="Times New Roman" pitchFamily="18" charset="0"/>
                <a:ea typeface="Times New Roman" pitchFamily="18" charset="0"/>
              </a:rPr>
              <a:t>PERCEIVING AND PREVENTING ATTACKS IN CLOUD ENVIRONMENT</a:t>
            </a:r>
            <a:br>
              <a:rPr lang="en-US" altLang="en-US" sz="2400" b="1" dirty="0">
                <a:latin typeface="Times New Roman" pitchFamily="18" charset="0"/>
                <a:ea typeface="Times New Roman" pitchFamily="18" charset="0"/>
              </a:rPr>
            </a:br>
            <a:r>
              <a:rPr lang="en-US" altLang="en-US" sz="2400" b="1" dirty="0">
                <a:latin typeface="Times New Roman" pitchFamily="18" charset="0"/>
                <a:ea typeface="Times New Roman" pitchFamily="18" charset="0"/>
              </a:rPr>
              <a:t>VIVA VOCE</a:t>
            </a:r>
            <a:br>
              <a:rPr lang="en-US" altLang="en-US" sz="2400" b="1" dirty="0">
                <a:latin typeface="Times New Roman" pitchFamily="18" charset="0"/>
                <a:ea typeface="Times New Roman" pitchFamily="18" charset="0"/>
              </a:rPr>
            </a:br>
            <a:r>
              <a:rPr lang="en-US" altLang="en-US" sz="2400" b="1" dirty="0">
                <a:latin typeface="Times New Roman" pitchFamily="18" charset="0"/>
                <a:ea typeface="Times New Roman" pitchFamily="18" charset="0"/>
              </a:rPr>
              <a:t>Date: 30-01-2025 </a:t>
            </a:r>
            <a:br>
              <a:rPr lang="en-US" altLang="en-US" sz="2400" b="1" dirty="0">
                <a:latin typeface="Times New Roman" pitchFamily="18" charset="0"/>
                <a:ea typeface="Times New Roman" pitchFamily="18" charset="0"/>
              </a:rPr>
            </a:br>
            <a:r>
              <a:rPr lang="en-US" altLang="en-US" sz="2400" b="1" dirty="0">
                <a:latin typeface="Times New Roman" pitchFamily="18" charset="0"/>
                <a:ea typeface="Times New Roman" pitchFamily="18" charset="0"/>
              </a:rPr>
              <a:t>BATCH NO: 06</a:t>
            </a:r>
            <a:endParaRPr lang="zh-CN" altLang="en-US" sz="2400" dirty="0"/>
          </a:p>
        </p:txBody>
      </p:sp>
      <p:sp>
        <p:nvSpPr>
          <p:cNvPr id="1048641" name="Content Placeholder 2"/>
          <p:cNvSpPr>
            <a:spLocks noGrp="1"/>
          </p:cNvSpPr>
          <p:nvPr>
            <p:ph sz="half" idx="4294967295"/>
          </p:nvPr>
        </p:nvSpPr>
        <p:spPr>
          <a:xfrm>
            <a:off x="457200" y="4953000"/>
            <a:ext cx="5562600" cy="1676400"/>
          </a:xfrm>
          <a:prstGeom prst="rect">
            <a:avLst/>
          </a:prstGeom>
          <a:noFill/>
          <a:ln>
            <a:noFill/>
          </a:ln>
        </p:spPr>
        <p:txBody>
          <a:bodyPr vert="horz" lIns="91440" tIns="45720" rIns="91440" bIns="45720" anchor="t"/>
          <a:lstStyle>
            <a:lvl1pPr marL="342900" indent="-342900">
              <a:lnSpc>
                <a:spcPct val="100000"/>
              </a:lnSpc>
              <a:spcBef>
                <a:spcPct val="20000"/>
              </a:spcBef>
              <a:spcAft>
                <a:spcPct val="0"/>
              </a:spcAft>
              <a:buFont typeface="Arial" charset="0"/>
              <a:buChar char="•"/>
              <a:defRPr sz="2800">
                <a:solidFill>
                  <a:schemeClr val="dk1"/>
                </a:solidFill>
              </a:defRPr>
            </a:lvl1pPr>
            <a:lvl2pPr marL="742950" indent="-285750">
              <a:lnSpc>
                <a:spcPct val="100000"/>
              </a:lnSpc>
              <a:spcBef>
                <a:spcPct val="20000"/>
              </a:spcBef>
              <a:spcAft>
                <a:spcPct val="0"/>
              </a:spcAft>
              <a:buFont typeface="Arial" charset="0"/>
              <a:buChar char="–"/>
              <a:defRPr sz="2400">
                <a:solidFill>
                  <a:schemeClr val="dk1"/>
                </a:solidFill>
              </a:defRPr>
            </a:lvl2pPr>
            <a:lvl3pPr marL="1143000" indent="-228600">
              <a:lnSpc>
                <a:spcPct val="100000"/>
              </a:lnSpc>
              <a:spcBef>
                <a:spcPct val="20000"/>
              </a:spcBef>
              <a:spcAft>
                <a:spcPct val="0"/>
              </a:spcAft>
              <a:buFont typeface="Arial" charset="0"/>
              <a:buChar char="•"/>
              <a:defRPr sz="2000">
                <a:solidFill>
                  <a:schemeClr val="dk1"/>
                </a:solidFill>
              </a:defRPr>
            </a:lvl3pPr>
            <a:lvl4pPr marL="1600200" indent="-228600">
              <a:lnSpc>
                <a:spcPct val="100000"/>
              </a:lnSpc>
              <a:spcBef>
                <a:spcPct val="20000"/>
              </a:spcBef>
              <a:spcAft>
                <a:spcPct val="0"/>
              </a:spcAft>
              <a:buFont typeface="Arial" charset="0"/>
              <a:buChar char="–"/>
              <a:defRPr sz="1800">
                <a:solidFill>
                  <a:schemeClr val="dk1"/>
                </a:solidFill>
              </a:defRPr>
            </a:lvl4pPr>
            <a:lvl5pPr marL="2057400" indent="-228600">
              <a:lnSpc>
                <a:spcPct val="100000"/>
              </a:lnSpc>
              <a:spcBef>
                <a:spcPct val="20000"/>
              </a:spcBef>
              <a:spcAft>
                <a:spcPct val="0"/>
              </a:spcAft>
              <a:buFont typeface="Arial" charset="0"/>
              <a:buChar char="»"/>
              <a:defRPr sz="1800">
                <a:solidFill>
                  <a:schemeClr val="dk1"/>
                </a:solidFill>
              </a:defRPr>
            </a:lvl5pPr>
          </a:lstStyle>
          <a:p>
            <a:pPr marL="0" lvl="0" indent="0" algn="just" eaLnBrk="1" hangingPunct="1">
              <a:buNone/>
            </a:pPr>
            <a:r>
              <a:rPr lang="en-US" altLang="en-US" sz="2000" b="1" dirty="0">
                <a:solidFill>
                  <a:srgbClr val="660033"/>
                </a:solidFill>
                <a:latin typeface="Times New Roman" pitchFamily="18" charset="0"/>
                <a:ea typeface="Times New Roman" pitchFamily="18" charset="0"/>
              </a:rPr>
              <a:t>PRESENTED BY</a:t>
            </a:r>
          </a:p>
          <a:p>
            <a:pPr marL="0" lvl="0" indent="0" algn="just" eaLnBrk="1" hangingPunct="1"/>
            <a:r>
              <a:rPr lang="en-US" altLang="en-US" sz="2000" b="1" dirty="0">
                <a:solidFill>
                  <a:srgbClr val="002060"/>
                </a:solidFill>
                <a:latin typeface="Times New Roman" pitchFamily="18" charset="0"/>
                <a:ea typeface="Times New Roman" pitchFamily="18" charset="0"/>
              </a:rPr>
              <a:t>SADHANA </a:t>
            </a:r>
            <a:r>
              <a:rPr lang="en-US" altLang="en-US" sz="2000" b="1" dirty="0" smtClean="0">
                <a:solidFill>
                  <a:srgbClr val="002060"/>
                </a:solidFill>
                <a:latin typeface="Times New Roman" pitchFamily="18" charset="0"/>
                <a:ea typeface="Times New Roman" pitchFamily="18" charset="0"/>
              </a:rPr>
              <a:t>N(130721104072</a:t>
            </a:r>
            <a:r>
              <a:rPr lang="en-US" altLang="en-US" sz="2000" b="1" dirty="0">
                <a:solidFill>
                  <a:srgbClr val="002060"/>
                </a:solidFill>
                <a:latin typeface="Times New Roman" pitchFamily="18" charset="0"/>
                <a:ea typeface="Times New Roman" pitchFamily="18" charset="0"/>
              </a:rPr>
              <a:t>)</a:t>
            </a:r>
          </a:p>
          <a:p>
            <a:pPr marL="0" lvl="0" indent="0" algn="just" eaLnBrk="1" hangingPunct="1"/>
            <a:r>
              <a:rPr lang="en-US" altLang="en-US" sz="2000" b="1" dirty="0">
                <a:solidFill>
                  <a:srgbClr val="002060"/>
                </a:solidFill>
                <a:latin typeface="Times New Roman" pitchFamily="18" charset="0"/>
                <a:ea typeface="Times New Roman" pitchFamily="18" charset="0"/>
              </a:rPr>
              <a:t>PRIYA DHARSHINI A(130721104061)</a:t>
            </a:r>
          </a:p>
          <a:p>
            <a:pPr marL="0" indent="0" algn="just" eaLnBrk="1" hangingPunct="1"/>
            <a:r>
              <a:rPr lang="en-US" altLang="en-US" sz="2000" b="1" dirty="0">
                <a:solidFill>
                  <a:srgbClr val="002060"/>
                </a:solidFill>
                <a:latin typeface="Times New Roman" pitchFamily="18" charset="0"/>
                <a:ea typeface="Times New Roman" pitchFamily="18" charset="0"/>
              </a:rPr>
              <a:t>RAJESHWARI B(130721104067)</a:t>
            </a:r>
          </a:p>
          <a:p>
            <a:pPr marL="0" lvl="0" indent="0" algn="just" eaLnBrk="1" hangingPunct="1"/>
            <a:endParaRPr lang="en-US" altLang="en-US" sz="2000" b="1" dirty="0">
              <a:solidFill>
                <a:srgbClr val="002060"/>
              </a:solidFill>
              <a:latin typeface="Times New Roman" pitchFamily="18" charset="0"/>
              <a:ea typeface="Times New Roman" pitchFamily="18" charset="0"/>
            </a:endParaRPr>
          </a:p>
        </p:txBody>
      </p:sp>
      <p:sp>
        <p:nvSpPr>
          <p:cNvPr id="1048642" name="Content Placeholder 3"/>
          <p:cNvSpPr>
            <a:spLocks noGrp="1"/>
          </p:cNvSpPr>
          <p:nvPr>
            <p:ph sz="half" idx="4294967295"/>
          </p:nvPr>
        </p:nvSpPr>
        <p:spPr>
          <a:xfrm>
            <a:off x="7391400" y="5227637"/>
            <a:ext cx="4800600" cy="1401762"/>
          </a:xfrm>
          <a:prstGeom prst="rect">
            <a:avLst/>
          </a:prstGeom>
          <a:noFill/>
          <a:ln>
            <a:noFill/>
          </a:ln>
        </p:spPr>
        <p:txBody>
          <a:bodyPr vert="horz" lIns="91440" tIns="45720" rIns="91440" bIns="45720" anchor="t"/>
          <a:lstStyle>
            <a:lvl1pPr marL="342900" indent="-342900">
              <a:lnSpc>
                <a:spcPct val="100000"/>
              </a:lnSpc>
              <a:spcBef>
                <a:spcPct val="20000"/>
              </a:spcBef>
              <a:spcAft>
                <a:spcPct val="0"/>
              </a:spcAft>
              <a:buFont typeface="Arial" charset="0"/>
              <a:buChar char="•"/>
              <a:defRPr sz="2800">
                <a:solidFill>
                  <a:schemeClr val="dk1"/>
                </a:solidFill>
              </a:defRPr>
            </a:lvl1pPr>
            <a:lvl2pPr marL="742950" indent="-285750">
              <a:lnSpc>
                <a:spcPct val="100000"/>
              </a:lnSpc>
              <a:spcBef>
                <a:spcPct val="20000"/>
              </a:spcBef>
              <a:spcAft>
                <a:spcPct val="0"/>
              </a:spcAft>
              <a:buFont typeface="Arial" charset="0"/>
              <a:buChar char="–"/>
              <a:defRPr sz="2400">
                <a:solidFill>
                  <a:schemeClr val="dk1"/>
                </a:solidFill>
              </a:defRPr>
            </a:lvl2pPr>
            <a:lvl3pPr marL="1143000" indent="-228600">
              <a:lnSpc>
                <a:spcPct val="100000"/>
              </a:lnSpc>
              <a:spcBef>
                <a:spcPct val="20000"/>
              </a:spcBef>
              <a:spcAft>
                <a:spcPct val="0"/>
              </a:spcAft>
              <a:buFont typeface="Arial" charset="0"/>
              <a:buChar char="•"/>
              <a:defRPr sz="2000">
                <a:solidFill>
                  <a:schemeClr val="dk1"/>
                </a:solidFill>
              </a:defRPr>
            </a:lvl3pPr>
            <a:lvl4pPr marL="1600200" indent="-228600">
              <a:lnSpc>
                <a:spcPct val="100000"/>
              </a:lnSpc>
              <a:spcBef>
                <a:spcPct val="20000"/>
              </a:spcBef>
              <a:spcAft>
                <a:spcPct val="0"/>
              </a:spcAft>
              <a:buFont typeface="Arial" charset="0"/>
              <a:buChar char="–"/>
              <a:defRPr sz="1800">
                <a:solidFill>
                  <a:schemeClr val="dk1"/>
                </a:solidFill>
              </a:defRPr>
            </a:lvl4pPr>
            <a:lvl5pPr marL="2057400" indent="-228600">
              <a:lnSpc>
                <a:spcPct val="100000"/>
              </a:lnSpc>
              <a:spcBef>
                <a:spcPct val="20000"/>
              </a:spcBef>
              <a:spcAft>
                <a:spcPct val="0"/>
              </a:spcAft>
              <a:buFont typeface="Arial" charset="0"/>
              <a:buChar char="»"/>
              <a:defRPr sz="1800">
                <a:solidFill>
                  <a:schemeClr val="dk1"/>
                </a:solidFill>
              </a:defRPr>
            </a:lvl5pPr>
          </a:lstStyle>
          <a:p>
            <a:pPr marL="0" lvl="0" indent="0" eaLnBrk="1" hangingPunct="1">
              <a:buNone/>
            </a:pPr>
            <a:r>
              <a:rPr lang="en-US" altLang="en-US" sz="2000" b="1" dirty="0">
                <a:solidFill>
                  <a:srgbClr val="660033"/>
                </a:solidFill>
                <a:latin typeface="Times New Roman" pitchFamily="18" charset="0"/>
                <a:ea typeface="Times New Roman" pitchFamily="18" charset="0"/>
              </a:rPr>
              <a:t>SUPERVISED  BY </a:t>
            </a:r>
          </a:p>
          <a:p>
            <a:pPr marL="0" lvl="0" indent="0" eaLnBrk="1" hangingPunct="1">
              <a:buNone/>
            </a:pPr>
            <a:r>
              <a:rPr lang="en-US" altLang="en-US" sz="2000" b="1" dirty="0">
                <a:solidFill>
                  <a:srgbClr val="002060"/>
                </a:solidFill>
                <a:latin typeface="Times New Roman" pitchFamily="18" charset="0"/>
                <a:ea typeface="Times New Roman" pitchFamily="18" charset="0"/>
              </a:rPr>
              <a:t>Mrs</a:t>
            </a:r>
            <a:r>
              <a:rPr lang="en-US" altLang="en-US" sz="2000" b="1" dirty="0" smtClean="0">
                <a:solidFill>
                  <a:srgbClr val="002060"/>
                </a:solidFill>
                <a:latin typeface="Times New Roman" pitchFamily="18" charset="0"/>
                <a:ea typeface="Times New Roman" pitchFamily="18" charset="0"/>
              </a:rPr>
              <a:t>. P. MAHALAKSHMI</a:t>
            </a:r>
            <a:endParaRPr lang="en-US" altLang="en-US" sz="2000" b="1" dirty="0">
              <a:solidFill>
                <a:srgbClr val="002060"/>
              </a:solidFill>
              <a:latin typeface="Times New Roman" pitchFamily="18" charset="0"/>
              <a:ea typeface="Times New Roman" pitchFamily="18" charset="0"/>
            </a:endParaRPr>
          </a:p>
          <a:p>
            <a:pPr marL="0" lvl="0" indent="0" eaLnBrk="1" hangingPunct="1">
              <a:buNone/>
            </a:pPr>
            <a:r>
              <a:rPr lang="en-US" altLang="en-US" sz="2000" b="1" dirty="0">
                <a:solidFill>
                  <a:srgbClr val="002060"/>
                </a:solidFill>
                <a:latin typeface="Times New Roman" pitchFamily="18" charset="0"/>
                <a:ea typeface="Times New Roman" pitchFamily="18" charset="0"/>
              </a:rPr>
              <a:t>ASSISTANT PROFESSOR(CSE)</a:t>
            </a:r>
          </a:p>
        </p:txBody>
      </p:sp>
      <p:pic>
        <p:nvPicPr>
          <p:cNvPr id="2097153" name="Picture 4" descr="download.png"/>
          <p:cNvPicPr>
            <a:picLocks/>
          </p:cNvPicPr>
          <p:nvPr/>
        </p:nvPicPr>
        <p:blipFill>
          <a:blip r:embed="rId3"/>
          <a:srcRect/>
          <a:stretch>
            <a:fillRect/>
          </a:stretch>
        </p:blipFill>
        <p:spPr>
          <a:xfrm>
            <a:off x="609600" y="457200"/>
            <a:ext cx="1066800" cy="1066800"/>
          </a:xfrm>
          <a:prstGeom prst="rect">
            <a:avLst/>
          </a:prstGeom>
          <a:noFill/>
          <a:ln>
            <a:noFill/>
          </a:ln>
        </p:spPr>
      </p:pic>
      <p:sp>
        <p:nvSpPr>
          <p:cNvPr id="1048643" name="Title 1"/>
          <p:cNvSpPr txBox="1"/>
          <p:nvPr/>
        </p:nvSpPr>
        <p:spPr>
          <a:xfrm>
            <a:off x="1676400" y="228600"/>
            <a:ext cx="8686800" cy="1143000"/>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r" eaLnBrk="1" hangingPunct="1"/>
            <a:r>
              <a:rPr lang="en-US" altLang="en-US" sz="2000" b="1" dirty="0">
                <a:latin typeface="Times New Roman" pitchFamily="18" charset="0"/>
                <a:ea typeface="Times New Roman" pitchFamily="18" charset="0"/>
              </a:rPr>
              <a:t/>
            </a:r>
            <a:br>
              <a:rPr lang="en-US" altLang="en-US" sz="2000" b="1" dirty="0">
                <a:latin typeface="Times New Roman" pitchFamily="18" charset="0"/>
                <a:ea typeface="Times New Roman" pitchFamily="18" charset="0"/>
              </a:rPr>
            </a:br>
            <a:r>
              <a:rPr lang="en-US" altLang="en-US" sz="2400" b="1" dirty="0">
                <a:latin typeface="Times New Roman" pitchFamily="18" charset="0"/>
                <a:ea typeface="Times New Roman" pitchFamily="18" charset="0"/>
              </a:rPr>
              <a:t>JERUSALEM COLLEGE OF ENGINEERING, CHENNAI-100</a:t>
            </a:r>
          </a:p>
          <a:p>
            <a:pPr lvl="0" algn="ctr" eaLnBrk="1" hangingPunct="1"/>
            <a:endParaRPr lang="en-US" altLang="en-US" sz="2000" b="1" dirty="0">
              <a:latin typeface="Times New Roman" pitchFamily="18" charset="0"/>
              <a:ea typeface="Times New Roman" pitchFamily="18" charset="0"/>
            </a:endParaRPr>
          </a:p>
          <a:p>
            <a:pPr lvl="0" algn="ctr" eaLnBrk="1" hangingPunct="1"/>
            <a:r>
              <a:rPr lang="en-US" altLang="en-US" sz="2000" b="1" dirty="0">
                <a:latin typeface="Times New Roman" pitchFamily="18" charset="0"/>
                <a:ea typeface="Times New Roman" pitchFamily="18" charset="0"/>
              </a:rPr>
              <a:t>         DEPARTMENT OF COMPUTER SCIENCE AND ENGINEERING</a:t>
            </a:r>
          </a:p>
        </p:txBody>
      </p:sp>
      <p:sp>
        <p:nvSpPr>
          <p:cNvPr id="1048644" name="Slide Number Placeholder 6"/>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1</a:t>
            </a:fld>
            <a:endParaRPr lang="en-US" altLang="en-US" sz="1200">
              <a:solidFill>
                <a:srgbClr val="898989"/>
              </a:solidFill>
              <a:ea typeface="Arial" charset="0"/>
            </a:endParaRPr>
          </a:p>
        </p:txBody>
      </p:sp>
      <p:sp>
        <p:nvSpPr>
          <p:cNvPr id="1048645" name="Footer Placeholder 7"/>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
        <p:nvSpPr>
          <p:cNvPr id="1048646"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A2592B1-82B7-5317-CCFA-1E4DAE9FC055}"/>
            </a:ext>
          </a:extLst>
        </p:cNvPr>
        <p:cNvGrpSpPr/>
        <p:nvPr/>
      </p:nvGrpSpPr>
      <p:grpSpPr>
        <a:xfrm>
          <a:off x="0" y="0"/>
          <a:ext cx="0" cy="0"/>
          <a:chOff x="0" y="0"/>
          <a:chExt cx="0" cy="0"/>
        </a:xfrm>
      </p:grpSpPr>
      <p:sp>
        <p:nvSpPr>
          <p:cNvPr id="1048649" name="Title 1">
            <a:extLst>
              <a:ext uri="{FF2B5EF4-FFF2-40B4-BE49-F238E27FC236}">
                <a16:creationId xmlns:a16="http://schemas.microsoft.com/office/drawing/2014/main" xmlns="" id="{817C951A-F043-7009-41FB-6578374D446A}"/>
              </a:ext>
            </a:extLst>
          </p:cNvPr>
          <p:cNvSpPr>
            <a:spLocks noGrp="1"/>
          </p:cNvSpPr>
          <p:nvPr>
            <p:ph type="title" idx="4294967295"/>
          </p:nvPr>
        </p:nvSpPr>
        <p:spPr>
          <a:xfrm>
            <a:off x="609600" y="274637"/>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HARDWARE AND SOFTWARE REQUIREMENTS</a:t>
            </a:r>
          </a:p>
        </p:txBody>
      </p:sp>
      <p:sp>
        <p:nvSpPr>
          <p:cNvPr id="1048650" name="Slide Number Placeholder 3">
            <a:extLst>
              <a:ext uri="{FF2B5EF4-FFF2-40B4-BE49-F238E27FC236}">
                <a16:creationId xmlns:a16="http://schemas.microsoft.com/office/drawing/2014/main" xmlns="" id="{67CBE4FD-7191-D4B5-9A2F-9BACA7CC96D7}"/>
              </a:ext>
            </a:extLst>
          </p:cNvPr>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10</a:t>
            </a:fld>
            <a:endParaRPr lang="en-US" altLang="en-US" sz="1200">
              <a:solidFill>
                <a:srgbClr val="898989"/>
              </a:solidFill>
              <a:ea typeface="Arial" charset="0"/>
            </a:endParaRPr>
          </a:p>
        </p:txBody>
      </p:sp>
      <p:sp>
        <p:nvSpPr>
          <p:cNvPr id="1048651" name="Footer Placeholder 4">
            <a:extLst>
              <a:ext uri="{FF2B5EF4-FFF2-40B4-BE49-F238E27FC236}">
                <a16:creationId xmlns:a16="http://schemas.microsoft.com/office/drawing/2014/main" xmlns="" id="{8BCF4E05-E3EB-AF65-4057-9AB7101228DE}"/>
              </a:ext>
            </a:extLst>
          </p:cNvPr>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52" name="Date Placeholder 2">
            <a:extLst>
              <a:ext uri="{FF2B5EF4-FFF2-40B4-BE49-F238E27FC236}">
                <a16:creationId xmlns:a16="http://schemas.microsoft.com/office/drawing/2014/main" xmlns="" id="{98F553E3-A295-5EDF-962A-A6809F9A7BBC}"/>
              </a:ext>
            </a:extLst>
          </p:cNvPr>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53" name="Rectangle 8">
            <a:extLst>
              <a:ext uri="{FF2B5EF4-FFF2-40B4-BE49-F238E27FC236}">
                <a16:creationId xmlns:a16="http://schemas.microsoft.com/office/drawing/2014/main" xmlns="" id="{03907C4E-4FDE-FCCB-8E84-7DFB0E0C2DC8}"/>
              </a:ext>
            </a:extLst>
          </p:cNvPr>
          <p:cNvSpPr>
            <a:spLocks noGrp="1"/>
          </p:cNvSpPr>
          <p:nvPr>
            <p:ph idx="4294967295"/>
          </p:nvPr>
        </p:nvSpPr>
        <p:spPr>
          <a:xfrm>
            <a:off x="623392" y="1192397"/>
            <a:ext cx="10815638" cy="3816429"/>
          </a:xfrm>
          <a:prstGeom prst="rect">
            <a:avLst/>
          </a:prstGeom>
          <a:noFill/>
          <a:ln>
            <a:noFill/>
          </a:ln>
        </p:spPr>
        <p:txBody>
          <a:bodyPr vert="horz" lIns="91440" tIns="45720" rIns="91440" bIns="45720" anchor="ctr">
            <a:spAutoFit/>
          </a:bodyP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just">
              <a:spcBef>
                <a:spcPct val="0"/>
              </a:spcBef>
              <a:buNone/>
            </a:pPr>
            <a:r>
              <a:rPr lang="en-US" altLang="en-US" sz="2600" b="1" dirty="0">
                <a:latin typeface="Times New Roman" pitchFamily="18" charset="0"/>
                <a:ea typeface="Times New Roman" pitchFamily="18" charset="0"/>
              </a:rPr>
              <a:t>HARDWARE REQUIREMENTS:</a:t>
            </a:r>
          </a:p>
          <a:p>
            <a:pPr lvl="0" algn="just">
              <a:spcBef>
                <a:spcPct val="0"/>
              </a:spcBef>
              <a:buFont typeface="Wingdings" pitchFamily="2" charset="2"/>
              <a:buChar char="Ø"/>
            </a:pPr>
            <a:r>
              <a:rPr lang="en-US" altLang="en-US" sz="2400" dirty="0">
                <a:latin typeface="Times New Roman" pitchFamily="18" charset="0"/>
                <a:ea typeface="Times New Roman" pitchFamily="18" charset="0"/>
              </a:rPr>
              <a:t>High performance computer: Intel i5, 16GB RAM, 500 GB SSD</a:t>
            </a:r>
          </a:p>
          <a:p>
            <a:pPr lvl="0" algn="just">
              <a:spcBef>
                <a:spcPct val="0"/>
              </a:spcBef>
              <a:buFont typeface="Wingdings" pitchFamily="2" charset="2"/>
              <a:buChar char="Ø"/>
            </a:pPr>
            <a:r>
              <a:rPr lang="en-US" altLang="en-US" sz="2400" dirty="0">
                <a:latin typeface="Times New Roman" pitchFamily="18" charset="0"/>
                <a:ea typeface="Times New Roman" pitchFamily="18" charset="0"/>
              </a:rPr>
              <a:t>Networking </a:t>
            </a:r>
            <a:r>
              <a:rPr lang="en-US" altLang="en-US" sz="2400" dirty="0" err="1">
                <a:latin typeface="Times New Roman" pitchFamily="18" charset="0"/>
                <a:ea typeface="Times New Roman" pitchFamily="18" charset="0"/>
              </a:rPr>
              <a:t>equipments</a:t>
            </a:r>
            <a:r>
              <a:rPr lang="en-US" altLang="en-US" sz="2400" dirty="0">
                <a:latin typeface="Times New Roman" pitchFamily="18" charset="0"/>
                <a:ea typeface="Times New Roman" pitchFamily="18" charset="0"/>
              </a:rPr>
              <a:t>: 4G modules/ Wi-Fi</a:t>
            </a:r>
          </a:p>
          <a:p>
            <a:pPr lvl="0" algn="just">
              <a:spcBef>
                <a:spcPct val="0"/>
              </a:spcBef>
              <a:buFont typeface="Wingdings" pitchFamily="2" charset="2"/>
              <a:buChar char="Ø"/>
            </a:pPr>
            <a:r>
              <a:rPr lang="en-US" altLang="en-US" sz="2400" dirty="0" err="1">
                <a:latin typeface="Times New Roman" pitchFamily="18" charset="0"/>
                <a:ea typeface="Times New Roman" pitchFamily="18" charset="0"/>
              </a:rPr>
              <a:t>Processor:Dual</a:t>
            </a:r>
            <a:r>
              <a:rPr lang="en-US" altLang="en-US" sz="2400" dirty="0">
                <a:latin typeface="Times New Roman" pitchFamily="18" charset="0"/>
                <a:ea typeface="Times New Roman" pitchFamily="18" charset="0"/>
              </a:rPr>
              <a:t> core processor</a:t>
            </a:r>
          </a:p>
          <a:p>
            <a:pPr marL="0" lvl="0" indent="0" algn="just">
              <a:spcBef>
                <a:spcPct val="0"/>
              </a:spcBef>
              <a:buNone/>
            </a:pPr>
            <a:endParaRPr lang="en-US" altLang="en-US" sz="2400" dirty="0">
              <a:latin typeface="Times New Roman" pitchFamily="18" charset="0"/>
              <a:ea typeface="Times New Roman" pitchFamily="18" charset="0"/>
            </a:endParaRPr>
          </a:p>
          <a:p>
            <a:pPr marL="0" lvl="0" indent="0" algn="just">
              <a:spcBef>
                <a:spcPct val="0"/>
              </a:spcBef>
              <a:buNone/>
            </a:pPr>
            <a:r>
              <a:rPr lang="en-US" altLang="en-US" sz="2600" b="1" dirty="0">
                <a:latin typeface="Times New Roman" pitchFamily="18" charset="0"/>
                <a:ea typeface="Times New Roman" pitchFamily="18" charset="0"/>
              </a:rPr>
              <a:t> SOFTWARE REQUIREMENTS:</a:t>
            </a:r>
          </a:p>
          <a:p>
            <a:pPr lvl="0" algn="just">
              <a:spcBef>
                <a:spcPct val="0"/>
              </a:spcBef>
              <a:buFont typeface="Wingdings" pitchFamily="2" charset="2"/>
              <a:buChar char="Ø"/>
            </a:pPr>
            <a:r>
              <a:rPr lang="en-US" altLang="en-US" sz="2400" dirty="0">
                <a:latin typeface="Times New Roman" pitchFamily="18" charset="0"/>
                <a:ea typeface="Times New Roman" pitchFamily="18" charset="0"/>
              </a:rPr>
              <a:t>Operating System: Windows 10</a:t>
            </a:r>
          </a:p>
          <a:p>
            <a:pPr lvl="0" algn="just">
              <a:spcBef>
                <a:spcPct val="0"/>
              </a:spcBef>
              <a:buFont typeface="Wingdings" pitchFamily="2" charset="2"/>
              <a:buChar char="Ø"/>
            </a:pPr>
            <a:r>
              <a:rPr lang="en-US" altLang="en-US" sz="2400" dirty="0">
                <a:latin typeface="Times New Roman" pitchFamily="18" charset="0"/>
                <a:ea typeface="Times New Roman" pitchFamily="18" charset="0"/>
              </a:rPr>
              <a:t>Cloud storage</a:t>
            </a:r>
          </a:p>
          <a:p>
            <a:pPr lvl="0" algn="just">
              <a:spcBef>
                <a:spcPct val="0"/>
              </a:spcBef>
              <a:buFont typeface="Wingdings" pitchFamily="2" charset="2"/>
              <a:buChar char="Ø"/>
            </a:pPr>
            <a:r>
              <a:rPr lang="en-US" altLang="en-US" sz="2400" dirty="0">
                <a:latin typeface="Times New Roman" pitchFamily="18" charset="0"/>
                <a:ea typeface="Times New Roman" pitchFamily="18" charset="0"/>
              </a:rPr>
              <a:t>Tools: Visual Studio </a:t>
            </a:r>
            <a:r>
              <a:rPr lang="en-US" altLang="en-US" sz="2400" dirty="0" err="1">
                <a:latin typeface="Times New Roman" pitchFamily="18" charset="0"/>
                <a:ea typeface="Times New Roman" pitchFamily="18" charset="0"/>
              </a:rPr>
              <a:t>code,wamp</a:t>
            </a:r>
            <a:endParaRPr lang="en-US" altLang="en-US" sz="2400" dirty="0">
              <a:latin typeface="Times New Roman" pitchFamily="18" charset="0"/>
              <a:ea typeface="Times New Roman" pitchFamily="18" charset="0"/>
            </a:endParaRPr>
          </a:p>
          <a:p>
            <a:pPr lvl="0" algn="just">
              <a:spcBef>
                <a:spcPct val="0"/>
              </a:spcBef>
              <a:buFont typeface="Wingdings" pitchFamily="2" charset="2"/>
              <a:buChar char="Ø"/>
            </a:pPr>
            <a:endParaRPr lang="en-US" altLang="en-US" sz="2400" dirty="0">
              <a:latin typeface="Times New Roman" pitchFamily="18" charset="0"/>
              <a:ea typeface="Times New Roman" pitchFamily="18" charset="0"/>
            </a:endParaRPr>
          </a:p>
        </p:txBody>
      </p:sp>
    </p:spTree>
    <p:extLst>
      <p:ext uri="{BB962C8B-B14F-4D97-AF65-F5344CB8AC3E}">
        <p14:creationId xmlns:p14="http://schemas.microsoft.com/office/powerpoint/2010/main" val="347938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idx="4294967295"/>
          </p:nvPr>
        </p:nvSpPr>
        <p:spPr>
          <a:xfrm>
            <a:off x="904715" y="479425"/>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SYSTEM ARCHITECTURE</a:t>
            </a:r>
          </a:p>
        </p:txBody>
      </p:sp>
      <p:sp>
        <p:nvSpPr>
          <p:cNvPr id="1048601" name="Slide Number Placeholder 3"/>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11</a:t>
            </a:fld>
            <a:endParaRPr lang="en-US" altLang="en-US" sz="1200">
              <a:solidFill>
                <a:srgbClr val="898989"/>
              </a:solidFill>
              <a:ea typeface="Arial" charset="0"/>
            </a:endParaRPr>
          </a:p>
        </p:txBody>
      </p:sp>
      <p:sp>
        <p:nvSpPr>
          <p:cNvPr id="1048602" name="Footer Placeholder 4"/>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03"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04" name="Subtitle 2"/>
          <p:cNvSpPr txBox="1"/>
          <p:nvPr/>
        </p:nvSpPr>
        <p:spPr>
          <a:xfrm>
            <a:off x="5087888" y="4581128"/>
            <a:ext cx="5471592" cy="1439738"/>
          </a:xfrm>
          <a:prstGeom prst="rect">
            <a:avLst/>
          </a:prstGeom>
          <a:noFill/>
          <a:ln>
            <a:noFill/>
          </a:ln>
        </p:spPr>
        <p:txBody>
          <a:bodyPr vert="horz" lIns="91440" tIns="45720" rIns="91440" bIns="45720" anchor="t"/>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buNone/>
            </a:pPr>
            <a:r>
              <a:rPr lang="en-IN" altLang="en-US" sz="1500" dirty="0">
                <a:ea typeface="Arial" charset="0"/>
              </a:rPr>
              <a:t>                                                                                                                                                                                                                                                          </a:t>
            </a:r>
          </a:p>
        </p:txBody>
      </p:sp>
      <p:cxnSp>
        <p:nvCxnSpPr>
          <p:cNvPr id="3145728" name="Straight Connector 37"/>
          <p:cNvCxnSpPr>
            <a:cxnSpLocks/>
          </p:cNvCxnSpPr>
          <p:nvPr/>
        </p:nvCxnSpPr>
        <p:spPr>
          <a:xfrm>
            <a:off x="10855325" y="5043487"/>
            <a:ext cx="147637" cy="0"/>
          </a:xfrm>
          <a:prstGeom prst="line">
            <a:avLst/>
          </a:prstGeom>
          <a:noFill/>
          <a:ln w="9525" cap="flat" cmpd="sng">
            <a:solidFill>
              <a:srgbClr val="4A7EBB">
                <a:alpha val="100000"/>
              </a:srgbClr>
            </a:solidFill>
            <a:prstDash val="solid"/>
            <a:round/>
          </a:ln>
        </p:spPr>
      </p:cxnSp>
      <p:sp>
        <p:nvSpPr>
          <p:cNvPr id="2" name="Rectangle 1">
            <a:extLst>
              <a:ext uri="{FF2B5EF4-FFF2-40B4-BE49-F238E27FC236}">
                <a16:creationId xmlns:a16="http://schemas.microsoft.com/office/drawing/2014/main" xmlns="" id="{BFE083AC-CAC5-E415-9795-B5B6225A18F2}"/>
              </a:ext>
            </a:extLst>
          </p:cNvPr>
          <p:cNvSpPr/>
          <p:nvPr/>
        </p:nvSpPr>
        <p:spPr>
          <a:xfrm>
            <a:off x="1343472" y="2348880"/>
            <a:ext cx="1440160"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Cloud</a:t>
            </a:r>
          </a:p>
        </p:txBody>
      </p:sp>
      <p:sp>
        <p:nvSpPr>
          <p:cNvPr id="3" name="Rectangle 2">
            <a:extLst>
              <a:ext uri="{FF2B5EF4-FFF2-40B4-BE49-F238E27FC236}">
                <a16:creationId xmlns:a16="http://schemas.microsoft.com/office/drawing/2014/main" xmlns="" id="{9B559A02-47E7-0E3B-1CB2-26B18731006C}"/>
              </a:ext>
            </a:extLst>
          </p:cNvPr>
          <p:cNvSpPr/>
          <p:nvPr/>
        </p:nvSpPr>
        <p:spPr>
          <a:xfrm>
            <a:off x="3647728" y="2204864"/>
            <a:ext cx="1872208" cy="7920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Requirements</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analyzer</a:t>
            </a:r>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5A0243AF-9061-CBDE-B354-0D8D2C17AF0F}"/>
              </a:ext>
            </a:extLst>
          </p:cNvPr>
          <p:cNvSpPr/>
          <p:nvPr/>
        </p:nvSpPr>
        <p:spPr>
          <a:xfrm>
            <a:off x="1487488" y="3573016"/>
            <a:ext cx="2376264"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Form </a:t>
            </a:r>
            <a:r>
              <a:rPr lang="en-IN" sz="2000" dirty="0">
                <a:latin typeface="Times New Roman" panose="02020603050405020304" pitchFamily="18" charset="0"/>
                <a:cs typeface="Times New Roman" panose="02020603050405020304" pitchFamily="18" charset="0"/>
              </a:rPr>
              <a:t>request</a:t>
            </a:r>
          </a:p>
        </p:txBody>
      </p:sp>
      <p:sp>
        <p:nvSpPr>
          <p:cNvPr id="5" name="Rectangle 4">
            <a:extLst>
              <a:ext uri="{FF2B5EF4-FFF2-40B4-BE49-F238E27FC236}">
                <a16:creationId xmlns:a16="http://schemas.microsoft.com/office/drawing/2014/main" xmlns="" id="{92E80AA9-0E3C-296E-A0C4-A5E23572D422}"/>
              </a:ext>
            </a:extLst>
          </p:cNvPr>
          <p:cNvSpPr/>
          <p:nvPr/>
        </p:nvSpPr>
        <p:spPr>
          <a:xfrm>
            <a:off x="6456040" y="2204864"/>
            <a:ext cx="1872208" cy="7920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SQL injection</a:t>
            </a:r>
          </a:p>
        </p:txBody>
      </p:sp>
      <p:sp>
        <p:nvSpPr>
          <p:cNvPr id="6" name="Rectangle 5">
            <a:extLst>
              <a:ext uri="{FF2B5EF4-FFF2-40B4-BE49-F238E27FC236}">
                <a16:creationId xmlns:a16="http://schemas.microsoft.com/office/drawing/2014/main" xmlns="" id="{0FCF9BC6-87B9-EBA1-1AF7-C523B54B3659}"/>
              </a:ext>
            </a:extLst>
          </p:cNvPr>
          <p:cNvSpPr/>
          <p:nvPr/>
        </p:nvSpPr>
        <p:spPr>
          <a:xfrm>
            <a:off x="6456040" y="3429000"/>
            <a:ext cx="194421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Brute force</a:t>
            </a:r>
          </a:p>
        </p:txBody>
      </p:sp>
      <p:sp>
        <p:nvSpPr>
          <p:cNvPr id="7" name="Rectangle 6">
            <a:extLst>
              <a:ext uri="{FF2B5EF4-FFF2-40B4-BE49-F238E27FC236}">
                <a16:creationId xmlns:a16="http://schemas.microsoft.com/office/drawing/2014/main" xmlns="" id="{F984998E-9975-9283-C465-EDA8627ED861}"/>
              </a:ext>
            </a:extLst>
          </p:cNvPr>
          <p:cNvSpPr/>
          <p:nvPr/>
        </p:nvSpPr>
        <p:spPr>
          <a:xfrm>
            <a:off x="10056440" y="2636912"/>
            <a:ext cx="1512168"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Hybrid code</a:t>
            </a:r>
            <a:endParaRPr lang="en-IN"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D3595B86-F030-D968-8302-56088C1A1B70}"/>
              </a:ext>
            </a:extLst>
          </p:cNvPr>
          <p:cNvSpPr/>
          <p:nvPr/>
        </p:nvSpPr>
        <p:spPr>
          <a:xfrm>
            <a:off x="9685249" y="4155349"/>
            <a:ext cx="2091123" cy="11766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Form delivery</a:t>
            </a:r>
          </a:p>
          <a:p>
            <a:pPr algn="ctr"/>
            <a:r>
              <a:rPr lang="en-US" sz="2000" dirty="0" smtClean="0">
                <a:latin typeface="Times New Roman" panose="02020603050405020304" pitchFamily="18" charset="0"/>
                <a:cs typeface="Times New Roman" panose="02020603050405020304" pitchFamily="18" charset="0"/>
              </a:rPr>
              <a:t>(without SQL and Brute force attack)</a:t>
            </a:r>
            <a:endParaRPr lang="en-IN"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EBEFB8FF-DE3C-60FF-87BA-94DC89C1FFC1}"/>
              </a:ext>
            </a:extLst>
          </p:cNvPr>
          <p:cNvSpPr/>
          <p:nvPr/>
        </p:nvSpPr>
        <p:spPr>
          <a:xfrm>
            <a:off x="911424" y="5229200"/>
            <a:ext cx="1296144"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User 1</a:t>
            </a:r>
          </a:p>
        </p:txBody>
      </p:sp>
      <p:sp>
        <p:nvSpPr>
          <p:cNvPr id="11" name="Rectangle 10">
            <a:extLst>
              <a:ext uri="{FF2B5EF4-FFF2-40B4-BE49-F238E27FC236}">
                <a16:creationId xmlns:a16="http://schemas.microsoft.com/office/drawing/2014/main" xmlns="" id="{D8FB8C4F-D7A7-21AD-E3CE-4303D9F77F58}"/>
              </a:ext>
            </a:extLst>
          </p:cNvPr>
          <p:cNvSpPr/>
          <p:nvPr/>
        </p:nvSpPr>
        <p:spPr>
          <a:xfrm>
            <a:off x="2639616" y="5229200"/>
            <a:ext cx="1440160"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User 2</a:t>
            </a:r>
          </a:p>
        </p:txBody>
      </p:sp>
      <p:sp>
        <p:nvSpPr>
          <p:cNvPr id="12" name="Rectangle 11">
            <a:extLst>
              <a:ext uri="{FF2B5EF4-FFF2-40B4-BE49-F238E27FC236}">
                <a16:creationId xmlns:a16="http://schemas.microsoft.com/office/drawing/2014/main" xmlns="" id="{B57C3393-8B93-7D5A-564E-C20F501F7660}"/>
              </a:ext>
            </a:extLst>
          </p:cNvPr>
          <p:cNvSpPr/>
          <p:nvPr/>
        </p:nvSpPr>
        <p:spPr>
          <a:xfrm>
            <a:off x="4799856" y="5229200"/>
            <a:ext cx="1296144"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User n</a:t>
            </a:r>
          </a:p>
        </p:txBody>
      </p:sp>
      <p:cxnSp>
        <p:nvCxnSpPr>
          <p:cNvPr id="14" name="Straight Arrow Connector 13">
            <a:extLst>
              <a:ext uri="{FF2B5EF4-FFF2-40B4-BE49-F238E27FC236}">
                <a16:creationId xmlns:a16="http://schemas.microsoft.com/office/drawing/2014/main" xmlns="" id="{629528C8-1106-F703-B7E6-BFD8DE98227C}"/>
              </a:ext>
            </a:extLst>
          </p:cNvPr>
          <p:cNvCxnSpPr>
            <a:stCxn id="2" idx="3"/>
          </p:cNvCxnSpPr>
          <p:nvPr/>
        </p:nvCxnSpPr>
        <p:spPr>
          <a:xfrm>
            <a:off x="2783632" y="2708920"/>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4CB5F827-8BA4-C0AB-DDCE-EB5F57A7A165}"/>
              </a:ext>
            </a:extLst>
          </p:cNvPr>
          <p:cNvCxnSpPr/>
          <p:nvPr/>
        </p:nvCxnSpPr>
        <p:spPr>
          <a:xfrm flipV="1">
            <a:off x="2135560" y="314096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3383FF9D-3CD8-0FB5-043E-1F12AF0D6C0A}"/>
              </a:ext>
            </a:extLst>
          </p:cNvPr>
          <p:cNvCxnSpPr>
            <a:stCxn id="10" idx="0"/>
          </p:cNvCxnSpPr>
          <p:nvPr/>
        </p:nvCxnSpPr>
        <p:spPr>
          <a:xfrm flipV="1">
            <a:off x="1559496" y="4221088"/>
            <a:ext cx="288032"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151E2FC-0DBF-19E0-69DF-7D7FAA98AA38}"/>
              </a:ext>
            </a:extLst>
          </p:cNvPr>
          <p:cNvCxnSpPr/>
          <p:nvPr/>
        </p:nvCxnSpPr>
        <p:spPr>
          <a:xfrm flipH="1" flipV="1">
            <a:off x="2495600" y="4221088"/>
            <a:ext cx="792088"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43B78291-A265-C3C7-2852-4BEFE7AFE3D8}"/>
              </a:ext>
            </a:extLst>
          </p:cNvPr>
          <p:cNvCxnSpPr>
            <a:cxnSpLocks/>
          </p:cNvCxnSpPr>
          <p:nvPr/>
        </p:nvCxnSpPr>
        <p:spPr>
          <a:xfrm flipH="1" flipV="1">
            <a:off x="3287688" y="4149080"/>
            <a:ext cx="1512168"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EA8796F2-3DB9-C6D7-064E-95BB40E75052}"/>
              </a:ext>
            </a:extLst>
          </p:cNvPr>
          <p:cNvCxnSpPr>
            <a:stCxn id="3" idx="3"/>
            <a:endCxn id="5" idx="1"/>
          </p:cNvCxnSpPr>
          <p:nvPr/>
        </p:nvCxnSpPr>
        <p:spPr>
          <a:xfrm>
            <a:off x="5519936" y="2600908"/>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C44CB5B7-4DC9-5979-794A-03628F86BAA9}"/>
              </a:ext>
            </a:extLst>
          </p:cNvPr>
          <p:cNvCxnSpPr>
            <a:stCxn id="3" idx="3"/>
          </p:cNvCxnSpPr>
          <p:nvPr/>
        </p:nvCxnSpPr>
        <p:spPr>
          <a:xfrm>
            <a:off x="5519936" y="2600908"/>
            <a:ext cx="936104" cy="97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0B21BB5B-1F13-BAB8-B9A3-19C44E58FC87}"/>
              </a:ext>
            </a:extLst>
          </p:cNvPr>
          <p:cNvCxnSpPr/>
          <p:nvPr/>
        </p:nvCxnSpPr>
        <p:spPr>
          <a:xfrm>
            <a:off x="8904312" y="2564904"/>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2704F11A-A3A9-B8B5-1BC8-DDD6E6F1F933}"/>
              </a:ext>
            </a:extLst>
          </p:cNvPr>
          <p:cNvCxnSpPr>
            <a:cxnSpLocks/>
            <a:stCxn id="5" idx="3"/>
          </p:cNvCxnSpPr>
          <p:nvPr/>
        </p:nvCxnSpPr>
        <p:spPr>
          <a:xfrm>
            <a:off x="8328248" y="2600908"/>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F2FF60B9-339E-4DE7-513B-B801B4B3F24B}"/>
              </a:ext>
            </a:extLst>
          </p:cNvPr>
          <p:cNvCxnSpPr>
            <a:stCxn id="6" idx="3"/>
          </p:cNvCxnSpPr>
          <p:nvPr/>
        </p:nvCxnSpPr>
        <p:spPr>
          <a:xfrm>
            <a:off x="8400256" y="3789040"/>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68E7985B-F8E8-4F6D-C7D5-5D6CA0097AF4}"/>
              </a:ext>
            </a:extLst>
          </p:cNvPr>
          <p:cNvCxnSpPr>
            <a:cxnSpLocks/>
            <a:stCxn id="7" idx="2"/>
          </p:cNvCxnSpPr>
          <p:nvPr/>
        </p:nvCxnSpPr>
        <p:spPr>
          <a:xfrm>
            <a:off x="10812524" y="3356992"/>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59038652-AC24-45F2-5016-65830508D656}"/>
              </a:ext>
            </a:extLst>
          </p:cNvPr>
          <p:cNvCxnSpPr>
            <a:endCxn id="7" idx="1"/>
          </p:cNvCxnSpPr>
          <p:nvPr/>
        </p:nvCxnSpPr>
        <p:spPr>
          <a:xfrm>
            <a:off x="8904312" y="2996952"/>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idx="4294967295"/>
          </p:nvPr>
        </p:nvSpPr>
        <p:spPr>
          <a:xfrm>
            <a:off x="609600" y="476672"/>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MODULES</a:t>
            </a:r>
          </a:p>
        </p:txBody>
      </p:sp>
      <p:sp>
        <p:nvSpPr>
          <p:cNvPr id="1048628" name="Slide Number Placeholder 3"/>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12</a:t>
            </a:fld>
            <a:endParaRPr lang="en-US" altLang="en-US" sz="1200">
              <a:solidFill>
                <a:srgbClr val="898989"/>
              </a:solidFill>
              <a:ea typeface="Arial" charset="0"/>
            </a:endParaRPr>
          </a:p>
        </p:txBody>
      </p:sp>
      <p:sp>
        <p:nvSpPr>
          <p:cNvPr id="1048629" name="Footer Placeholder 4"/>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30"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31" name="Rectangle 7"/>
          <p:cNvSpPr>
            <a:spLocks noGrp="1"/>
          </p:cNvSpPr>
          <p:nvPr>
            <p:ph idx="4294967295"/>
          </p:nvPr>
        </p:nvSpPr>
        <p:spPr>
          <a:xfrm>
            <a:off x="609600" y="1455720"/>
            <a:ext cx="10972800" cy="4672048"/>
          </a:xfrm>
          <a:prstGeom prst="rect">
            <a:avLst/>
          </a:prstGeom>
          <a:noFill/>
          <a:ln>
            <a:noFill/>
          </a:ln>
        </p:spPr>
        <p:txBody>
          <a:bodyPr vert="horz" lIns="91440" tIns="45720" rIns="91440" bIns="45720" anchor="ctr">
            <a:spAutoFit/>
          </a:bodyP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indent="0">
              <a:buFont typeface="Arial" panose="020B0604020202020204" pitchFamily="34" charset="0"/>
              <a:buNone/>
              <a:defRPr/>
            </a:pPr>
            <a:r>
              <a:rPr lang="en-US" sz="2600" b="1" dirty="0">
                <a:latin typeface="Times New Roman" panose="02020603050405020304" pitchFamily="18" charset="0"/>
                <a:ea typeface="Times New Roman" panose="02020603050405020304" pitchFamily="18" charset="0"/>
                <a:cs typeface="Times New Roman" panose="02020603050405020304" pitchFamily="18" charset="0"/>
              </a:rPr>
              <a:t>PHASE I</a:t>
            </a:r>
          </a:p>
          <a:p>
            <a:pPr>
              <a:buFont typeface="Wingdings" panose="05000000000000000000" pitchFamily="2" charset="2"/>
              <a:buChar char="Ø"/>
              <a:defRPr/>
            </a:pPr>
            <a:r>
              <a:rPr lang="en-US" sz="2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cs typeface="Times New Roman" panose="02020603050405020304" pitchFamily="18" charset="0"/>
              </a:rPr>
              <a:t>U</a:t>
            </a:r>
            <a:r>
              <a:rPr lang="en-US" sz="2600" dirty="0" smtClean="0">
                <a:latin typeface="Times New Roman" panose="02020603050405020304" pitchFamily="18" charset="0"/>
                <a:ea typeface="Times New Roman" panose="02020603050405020304" pitchFamily="18" charset="0"/>
                <a:cs typeface="Times New Roman" panose="02020603050405020304" pitchFamily="18" charset="0"/>
              </a:rPr>
              <a:t>ser data module</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sz="2600" dirty="0">
                <a:latin typeface="Times New Roman" panose="02020603050405020304" pitchFamily="18" charset="0"/>
                <a:ea typeface="Times New Roman" panose="02020603050405020304" pitchFamily="18" charset="0"/>
                <a:cs typeface="Times New Roman" panose="02020603050405020304" pitchFamily="18" charset="0"/>
              </a:rPr>
              <a:t>SQL injection</a:t>
            </a:r>
          </a:p>
          <a:p>
            <a:pPr marL="0" indent="0">
              <a:buNone/>
              <a:defRPr/>
            </a:pP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2600" b="1" dirty="0">
                <a:latin typeface="Times New Roman" panose="02020603050405020304" pitchFamily="18" charset="0"/>
                <a:ea typeface="Times New Roman" panose="02020603050405020304" pitchFamily="18" charset="0"/>
                <a:cs typeface="Times New Roman" panose="02020603050405020304" pitchFamily="18" charset="0"/>
              </a:rPr>
              <a:t>PHASE II</a:t>
            </a:r>
          </a:p>
          <a:p>
            <a:pPr>
              <a:buFont typeface="Wingdings" panose="05000000000000000000" pitchFamily="2" charset="2"/>
              <a:buChar char="Ø"/>
              <a:defRPr/>
            </a:pPr>
            <a:r>
              <a:rPr lang="en-US" altLang="en-US" sz="2600" dirty="0">
                <a:latin typeface="Times New Roman" panose="02020603050405020304" pitchFamily="18" charset="0"/>
                <a:cs typeface="Times New Roman" panose="02020603050405020304" pitchFamily="18" charset="0"/>
              </a:rPr>
              <a:t>Brute force </a:t>
            </a:r>
            <a:r>
              <a:rPr lang="en-US" altLang="en-US" sz="2600" dirty="0" smtClean="0">
                <a:latin typeface="Times New Roman" panose="02020603050405020304" pitchFamily="18" charset="0"/>
                <a:cs typeface="Times New Roman" panose="02020603050405020304" pitchFamily="18" charset="0"/>
              </a:rPr>
              <a:t>attack</a:t>
            </a:r>
          </a:p>
          <a:p>
            <a:pPr>
              <a:buFont typeface="Wingdings" panose="05000000000000000000" pitchFamily="2" charset="2"/>
              <a:buChar char="Ø"/>
              <a:defRPr/>
            </a:pPr>
            <a:r>
              <a:rPr lang="en-US" altLang="en-US" sz="2600" dirty="0" smtClean="0">
                <a:latin typeface="Times New Roman" panose="02020603050405020304" pitchFamily="18" charset="0"/>
                <a:cs typeface="Times New Roman" panose="02020603050405020304" pitchFamily="18" charset="0"/>
              </a:rPr>
              <a:t>Code Generator</a:t>
            </a: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module</a:t>
            </a:r>
            <a:endParaRPr lang="en-US" alt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en-US" sz="2600" dirty="0" smtClean="0">
                <a:latin typeface="Times New Roman" panose="02020603050405020304" pitchFamily="18" charset="0"/>
                <a:cs typeface="Times New Roman" panose="02020603050405020304" pitchFamily="18" charset="0"/>
              </a:rPr>
              <a:t>Hybrid module</a:t>
            </a:r>
            <a:endParaRPr lang="en-US" altLang="en-US" sz="2600" dirty="0">
              <a:latin typeface="Times New Roman" panose="02020603050405020304" pitchFamily="18" charset="0"/>
              <a:cs typeface="Times New Roman" panose="02020603050405020304" pitchFamily="18" charset="0"/>
            </a:endParaRPr>
          </a:p>
          <a:p>
            <a:pPr marL="0" indent="0">
              <a:buNone/>
              <a:defRPr/>
            </a:pPr>
            <a:endParaRPr lang="en-US" altLang="en-US" sz="2600" dirty="0">
              <a:latin typeface="Times New Roman" panose="02020603050405020304" pitchFamily="18" charset="0"/>
              <a:cs typeface="Times New Roman" panose="02020603050405020304" pitchFamily="18" charset="0"/>
            </a:endParaRPr>
          </a:p>
          <a:p>
            <a:pPr lvl="0" algn="just">
              <a:spcBef>
                <a:spcPct val="0"/>
              </a:spcBef>
              <a:buFont typeface="Wingdings" pitchFamily="2" charset="2"/>
              <a:buChar char="Ø"/>
            </a:pPr>
            <a:endParaRPr lang="en-US" altLang="en-US" sz="2200" dirty="0">
              <a:latin typeface="Times New Roman" pitchFamily="18" charset="0"/>
              <a:ea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4BF69D-A6EC-5C1A-1DA2-B051E05B027B}"/>
              </a:ext>
            </a:extLst>
          </p:cNvPr>
          <p:cNvSpPr>
            <a:spLocks noGrp="1"/>
          </p:cNvSpPr>
          <p:nvPr>
            <p:ph idx="1"/>
          </p:nvPr>
        </p:nvSpPr>
        <p:spPr/>
        <p:txBody>
          <a:bodyPr/>
          <a:lstStyle/>
          <a:p>
            <a:pPr marL="514350" indent="-514350">
              <a:buAutoNum type="arabicPeriod"/>
            </a:pPr>
            <a:r>
              <a:rPr lang="en-IN" sz="2600" b="1" dirty="0" smtClean="0">
                <a:latin typeface="Times New Roman" panose="02020603050405020304" pitchFamily="18" charset="0"/>
                <a:cs typeface="Times New Roman" panose="02020603050405020304" pitchFamily="18" charset="0"/>
              </a:rPr>
              <a:t>User data module</a:t>
            </a:r>
            <a:r>
              <a:rPr lang="en-IN" sz="2600" b="1" dirty="0" smtClean="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User </a:t>
            </a:r>
            <a:r>
              <a:rPr lang="en-US" sz="2600" dirty="0">
                <a:latin typeface="Times New Roman" panose="02020603050405020304" pitchFamily="18" charset="0"/>
                <a:cs typeface="Times New Roman" panose="02020603050405020304" pitchFamily="18" charset="0"/>
              </a:rPr>
              <a:t>data refers to any information collected from a user, including personal </a:t>
            </a:r>
            <a:r>
              <a:rPr lang="en-US" sz="2600" dirty="0" smtClean="0">
                <a:latin typeface="Times New Roman" panose="02020603050405020304" pitchFamily="18" charset="0"/>
                <a:cs typeface="Times New Roman" panose="02020603050405020304" pitchFamily="18" charset="0"/>
              </a:rPr>
              <a:t>details, Such </a:t>
            </a:r>
            <a:r>
              <a:rPr lang="en-US" sz="2600" dirty="0">
                <a:latin typeface="Times New Roman" panose="02020603050405020304" pitchFamily="18" charset="0"/>
                <a:cs typeface="Times New Roman" panose="02020603050405020304" pitchFamily="18" charset="0"/>
              </a:rPr>
              <a:t>as Name, age and contact </a:t>
            </a:r>
            <a:r>
              <a:rPr lang="en-US" sz="2600" dirty="0" smtClean="0">
                <a:latin typeface="Times New Roman" panose="02020603050405020304" pitchFamily="18" charset="0"/>
                <a:cs typeface="Times New Roman" panose="02020603050405020304" pitchFamily="18" charset="0"/>
              </a:rPr>
              <a:t>details.</a:t>
            </a:r>
            <a:endParaRPr lang="en-IN"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                </a:t>
            </a:r>
          </a:p>
          <a:p>
            <a:pPr marL="0" indent="0">
              <a:buNone/>
            </a:pPr>
            <a:r>
              <a:rPr lang="en-US" sz="2600" b="1" dirty="0">
                <a:latin typeface="Times New Roman" panose="02020603050405020304" pitchFamily="18" charset="0"/>
                <a:cs typeface="Times New Roman" panose="02020603050405020304" pitchFamily="18" charset="0"/>
              </a:rPr>
              <a:t>2.SQL injection:</a:t>
            </a:r>
          </a:p>
          <a:p>
            <a:pPr marL="0" indent="0" algn="just">
              <a:buNone/>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SQL Injection is a web security vulnerability that allows attackers to manipulate a database query by injecting malicious SQL code into user inputs. This can lead to unauthorized access, data modification, or even deletion of an entire database</a:t>
            </a:r>
            <a:r>
              <a:rPr lang="en-US" sz="2600" b="1"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9DA6339-0063-031F-9500-BBF01C6243F1}"/>
              </a:ext>
            </a:extLst>
          </p:cNvPr>
          <p:cNvSpPr>
            <a:spLocks noGrp="1"/>
          </p:cNvSpPr>
          <p:nvPr>
            <p:ph type="dt" sz="half" idx="2"/>
          </p:nvPr>
        </p:nvSpPr>
        <p:spPr/>
        <p:txBody>
          <a:bodyPr/>
          <a:lstStyle/>
          <a:p>
            <a:pPr lvl="0" eaLnBrk="1" hangingPunct="1"/>
            <a:fld id="{566ABCEB-ACFC-4714-9973-3DA970169C29}" type="datetime1">
              <a:rPr lang="en-US" altLang="en-US" sz="1200" smtClean="0">
                <a:solidFill>
                  <a:srgbClr val="898989"/>
                </a:solidFill>
              </a:rPr>
              <a:pPr lvl="0" eaLnBrk="1" hangingPunct="1"/>
              <a:t>1/30/2025</a:t>
            </a:fld>
            <a:endParaRPr lang="en-US" altLang="en-US" sz="1200">
              <a:solidFill>
                <a:srgbClr val="898989"/>
              </a:solidFill>
            </a:endParaRPr>
          </a:p>
        </p:txBody>
      </p:sp>
      <p:sp>
        <p:nvSpPr>
          <p:cNvPr id="5" name="Slide Number Placeholder 4">
            <a:extLst>
              <a:ext uri="{FF2B5EF4-FFF2-40B4-BE49-F238E27FC236}">
                <a16:creationId xmlns:a16="http://schemas.microsoft.com/office/drawing/2014/main" xmlns="" id="{A4631879-31D5-0CFF-43F4-F77436ABA2FA}"/>
              </a:ext>
            </a:extLst>
          </p:cNvPr>
          <p:cNvSpPr>
            <a:spLocks noGrp="1"/>
          </p:cNvSpPr>
          <p:nvPr>
            <p:ph type="sldNum" sz="quarter" idx="4"/>
          </p:nvPr>
        </p:nvSpPr>
        <p:spPr/>
        <p:txBody>
          <a:bodyPr/>
          <a:lstStyle/>
          <a:p>
            <a:pPr lvl="0" algn="r" eaLnBrk="1" hangingPunct="1"/>
            <a:fld id="{566ABCEB-ACFC-4714-9973-3DA970169C29}" type="slidenum">
              <a:rPr lang="en-US" altLang="en-US" sz="1200" smtClean="0">
                <a:solidFill>
                  <a:srgbClr val="898989"/>
                </a:solidFill>
              </a:rPr>
              <a:pPr lvl="0" algn="r" eaLnBrk="1" hangingPunct="1"/>
              <a:t>13</a:t>
            </a:fld>
            <a:endParaRPr lang="en-US" altLang="en-US" sz="1200">
              <a:solidFill>
                <a:srgbClr val="898989"/>
              </a:solidFill>
            </a:endParaRPr>
          </a:p>
        </p:txBody>
      </p:sp>
      <p:sp>
        <p:nvSpPr>
          <p:cNvPr id="6" name="Footer Placeholder 5">
            <a:extLst>
              <a:ext uri="{FF2B5EF4-FFF2-40B4-BE49-F238E27FC236}">
                <a16:creationId xmlns:a16="http://schemas.microsoft.com/office/drawing/2014/main" xmlns="" id="{92418007-4859-3B3A-219F-739FE8231DC3}"/>
              </a:ext>
            </a:extLst>
          </p:cNvPr>
          <p:cNvSpPr>
            <a:spLocks noGrp="1"/>
          </p:cNvSpPr>
          <p:nvPr>
            <p:ph type="ftr" sz="quarter" idx="3"/>
          </p:nvPr>
        </p:nvSpPr>
        <p:spPr/>
        <p:txBody>
          <a:bodyPr/>
          <a:lstStyle/>
          <a:p>
            <a:pPr lvl="0" algn="ctr" eaLnBrk="1" hangingPunct="1"/>
            <a:r>
              <a:rPr lang="en-US" altLang="en-US" sz="1200">
                <a:solidFill>
                  <a:srgbClr val="898989"/>
                </a:solidFill>
              </a:rPr>
              <a:t>Department of CSE Jerusalem College of Engineering</a:t>
            </a:r>
          </a:p>
        </p:txBody>
      </p:sp>
      <p:sp>
        <p:nvSpPr>
          <p:cNvPr id="7" name="Title 1">
            <a:extLst>
              <a:ext uri="{FF2B5EF4-FFF2-40B4-BE49-F238E27FC236}">
                <a16:creationId xmlns:a16="http://schemas.microsoft.com/office/drawing/2014/main" xmlns="" id="{DBCFCAEB-38A4-8510-1383-FECD3CE0ADD3}"/>
              </a:ext>
            </a:extLst>
          </p:cNvPr>
          <p:cNvSpPr>
            <a:spLocks noGrp="1"/>
          </p:cNvSpPr>
          <p:nvPr>
            <p:ph type="title"/>
          </p:nvPr>
        </p:nvSpPr>
        <p:spPr>
          <a:xfrm>
            <a:off x="609600" y="274638"/>
            <a:ext cx="10972800" cy="1095374"/>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PHASE 1- MODULES</a:t>
            </a:r>
          </a:p>
        </p:txBody>
      </p:sp>
    </p:spTree>
    <p:extLst>
      <p:ext uri="{BB962C8B-B14F-4D97-AF65-F5344CB8AC3E}">
        <p14:creationId xmlns:p14="http://schemas.microsoft.com/office/powerpoint/2010/main" val="296524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57A2A8-0BC6-6054-A43C-7589F95F9C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EF47AF8-0800-C353-9D89-DDE644BA1C5D}"/>
              </a:ext>
            </a:extLst>
          </p:cNvPr>
          <p:cNvSpPr>
            <a:spLocks noGrp="1"/>
          </p:cNvSpPr>
          <p:nvPr>
            <p:ph idx="1"/>
          </p:nvPr>
        </p:nvSpPr>
        <p:spPr/>
        <p:txBody>
          <a:bodyPr/>
          <a:lstStyle/>
          <a:p>
            <a:pPr marL="0" indent="0">
              <a:buNone/>
            </a:pPr>
            <a:r>
              <a:rPr lang="en-IN" sz="2600" b="1" dirty="0">
                <a:latin typeface="Times New Roman" panose="02020603050405020304" pitchFamily="18" charset="0"/>
                <a:cs typeface="Times New Roman" panose="02020603050405020304" pitchFamily="18" charset="0"/>
              </a:rPr>
              <a:t>3.Brute </a:t>
            </a:r>
            <a:r>
              <a:rPr lang="en-IN" sz="2600" b="1" dirty="0" smtClean="0">
                <a:latin typeface="Times New Roman" panose="02020603050405020304" pitchFamily="18" charset="0"/>
                <a:cs typeface="Times New Roman" panose="02020603050405020304" pitchFamily="18" charset="0"/>
              </a:rPr>
              <a:t>force:</a:t>
            </a:r>
          </a:p>
          <a:p>
            <a:pPr marL="0" indent="0">
              <a:buNone/>
            </a:pPr>
            <a:r>
              <a:rPr lang="en-IN" sz="2600" b="1" dirty="0">
                <a:latin typeface="Times New Roman" panose="02020603050405020304" pitchFamily="18" charset="0"/>
                <a:cs typeface="Times New Roman" panose="02020603050405020304" pitchFamily="18" charset="0"/>
              </a:rPr>
              <a:t> </a:t>
            </a:r>
            <a:r>
              <a:rPr lang="en-IN" sz="2600" b="1"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Brute Force Attack is a trial-and-error method where attackers systematically try multiple username-password combinations until they gain access to an account or </a:t>
            </a:r>
            <a:r>
              <a:rPr lang="en-US" sz="2600" dirty="0" smtClean="0">
                <a:latin typeface="Times New Roman" panose="02020603050405020304" pitchFamily="18" charset="0"/>
                <a:cs typeface="Times New Roman" panose="02020603050405020304" pitchFamily="18" charset="0"/>
              </a:rPr>
              <a:t>system.</a:t>
            </a:r>
            <a:endParaRPr lang="en-IN" sz="2600" dirty="0">
              <a:latin typeface="Times New Roman" panose="02020603050405020304" pitchFamily="18" charset="0"/>
              <a:cs typeface="Times New Roman" panose="02020603050405020304" pitchFamily="18" charset="0"/>
            </a:endParaRPr>
          </a:p>
          <a:p>
            <a:pPr marL="0" indent="0">
              <a:buNone/>
            </a:pPr>
            <a:r>
              <a:rPr lang="en-US" sz="2600" b="1" dirty="0" smtClean="0">
                <a:latin typeface="Times New Roman" panose="02020603050405020304" pitchFamily="18" charset="0"/>
                <a:cs typeface="Times New Roman" panose="02020603050405020304" pitchFamily="18" charset="0"/>
              </a:rPr>
              <a:t>4. Code </a:t>
            </a:r>
            <a:r>
              <a:rPr lang="en-US" sz="2600" b="1" dirty="0">
                <a:latin typeface="Times New Roman" panose="02020603050405020304" pitchFamily="18" charset="0"/>
                <a:cs typeface="Times New Roman" panose="02020603050405020304" pitchFamily="18" charset="0"/>
              </a:rPr>
              <a:t>Generator module</a:t>
            </a:r>
            <a:r>
              <a:rPr lang="en-US" sz="2600" b="1" dirty="0" smtClean="0">
                <a:latin typeface="Times New Roman" panose="02020603050405020304" pitchFamily="18" charset="0"/>
                <a:cs typeface="Times New Roman" panose="02020603050405020304" pitchFamily="18" charset="0"/>
              </a:rPr>
              <a:t>:</a:t>
            </a:r>
          </a:p>
          <a:p>
            <a:pPr marL="0" indent="0">
              <a:buNone/>
            </a:pPr>
            <a:r>
              <a:rPr lang="en-US" sz="2600" b="1"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code generator is a software tool or system that automatically produces source code based on predefined rules, templates, or </a:t>
            </a:r>
            <a:r>
              <a:rPr lang="en-US" sz="2600" dirty="0" smtClean="0">
                <a:latin typeface="Times New Roman" panose="02020603050405020304" pitchFamily="18" charset="0"/>
                <a:cs typeface="Times New Roman" panose="02020603050405020304" pitchFamily="18" charset="0"/>
              </a:rPr>
              <a:t>inputs.</a:t>
            </a: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smtClean="0">
                <a:latin typeface="Times New Roman" panose="02020603050405020304" pitchFamily="18" charset="0"/>
                <a:cs typeface="Times New Roman" panose="02020603050405020304" pitchFamily="18" charset="0"/>
              </a:rPr>
              <a:t>5. Hybrid module:</a:t>
            </a:r>
            <a:endParaRPr lang="en-US" sz="2600" dirty="0" smtClean="0">
              <a:latin typeface="Times New Roman" panose="02020603050405020304" pitchFamily="18" charset="0"/>
              <a:cs typeface="Times New Roman" panose="02020603050405020304" pitchFamily="18" charset="0"/>
            </a:endParaRPr>
          </a:p>
          <a:p>
            <a:pPr marL="0" indent="0" algn="just">
              <a:buNone/>
            </a:pPr>
            <a:r>
              <a:rPr lang="en-US" sz="2600" dirty="0" smtClean="0">
                <a:latin typeface="Times New Roman" panose="02020603050405020304" pitchFamily="18" charset="0"/>
                <a:cs typeface="Times New Roman" panose="02020603050405020304" pitchFamily="18" charset="0"/>
              </a:rPr>
              <a:t>                  Combine </a:t>
            </a:r>
            <a:r>
              <a:rPr lang="en-US" sz="2600" dirty="0">
                <a:latin typeface="Times New Roman" panose="02020603050405020304" pitchFamily="18" charset="0"/>
                <a:cs typeface="Times New Roman" panose="02020603050405020304" pitchFamily="18" charset="0"/>
              </a:rPr>
              <a:t>all prevention technique and provide the hybrid code which will have prevention mechanism for all </a:t>
            </a:r>
            <a:r>
              <a:rPr lang="en-US" sz="2600" dirty="0" smtClean="0">
                <a:latin typeface="Times New Roman" panose="02020603050405020304" pitchFamily="18" charset="0"/>
                <a:cs typeface="Times New Roman" panose="02020603050405020304" pitchFamily="18" charset="0"/>
              </a:rPr>
              <a:t>attack.</a:t>
            </a:r>
            <a:endParaRPr lang="en-IN"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7A0DC28-7856-2A6D-EC9C-4C8D951053BE}"/>
              </a:ext>
            </a:extLst>
          </p:cNvPr>
          <p:cNvSpPr>
            <a:spLocks noGrp="1"/>
          </p:cNvSpPr>
          <p:nvPr>
            <p:ph type="dt" sz="half" idx="2"/>
          </p:nvPr>
        </p:nvSpPr>
        <p:spPr/>
        <p:txBody>
          <a:bodyPr/>
          <a:lstStyle/>
          <a:p>
            <a:pPr lvl="0" eaLnBrk="1" hangingPunct="1"/>
            <a:fld id="{566ABCEB-ACFC-4714-9973-3DA970169C29}" type="datetime1">
              <a:rPr lang="en-US" altLang="en-US" sz="1200" smtClean="0">
                <a:solidFill>
                  <a:srgbClr val="898989"/>
                </a:solidFill>
              </a:rPr>
              <a:pPr lvl="0" eaLnBrk="1" hangingPunct="1"/>
              <a:t>1/30/2025</a:t>
            </a:fld>
            <a:endParaRPr lang="en-US" altLang="en-US" sz="1200">
              <a:solidFill>
                <a:srgbClr val="898989"/>
              </a:solidFill>
            </a:endParaRPr>
          </a:p>
        </p:txBody>
      </p:sp>
      <p:sp>
        <p:nvSpPr>
          <p:cNvPr id="5" name="Slide Number Placeholder 4">
            <a:extLst>
              <a:ext uri="{FF2B5EF4-FFF2-40B4-BE49-F238E27FC236}">
                <a16:creationId xmlns:a16="http://schemas.microsoft.com/office/drawing/2014/main" xmlns="" id="{5C0CA971-5B0C-F034-4BA2-771FDFC2B1B9}"/>
              </a:ext>
            </a:extLst>
          </p:cNvPr>
          <p:cNvSpPr>
            <a:spLocks noGrp="1"/>
          </p:cNvSpPr>
          <p:nvPr>
            <p:ph type="sldNum" sz="quarter" idx="4"/>
          </p:nvPr>
        </p:nvSpPr>
        <p:spPr/>
        <p:txBody>
          <a:bodyPr/>
          <a:lstStyle/>
          <a:p>
            <a:pPr lvl="0" algn="r" eaLnBrk="1" hangingPunct="1"/>
            <a:fld id="{566ABCEB-ACFC-4714-9973-3DA970169C29}" type="slidenum">
              <a:rPr lang="en-US" altLang="en-US" sz="1200" smtClean="0">
                <a:solidFill>
                  <a:srgbClr val="898989"/>
                </a:solidFill>
              </a:rPr>
              <a:pPr lvl="0" algn="r" eaLnBrk="1" hangingPunct="1"/>
              <a:t>14</a:t>
            </a:fld>
            <a:endParaRPr lang="en-US" altLang="en-US" sz="1200">
              <a:solidFill>
                <a:srgbClr val="898989"/>
              </a:solidFill>
            </a:endParaRPr>
          </a:p>
        </p:txBody>
      </p:sp>
      <p:sp>
        <p:nvSpPr>
          <p:cNvPr id="6" name="Footer Placeholder 5">
            <a:extLst>
              <a:ext uri="{FF2B5EF4-FFF2-40B4-BE49-F238E27FC236}">
                <a16:creationId xmlns:a16="http://schemas.microsoft.com/office/drawing/2014/main" xmlns="" id="{25B0AC33-3192-2D03-5A6E-20B5071DF37A}"/>
              </a:ext>
            </a:extLst>
          </p:cNvPr>
          <p:cNvSpPr>
            <a:spLocks noGrp="1"/>
          </p:cNvSpPr>
          <p:nvPr>
            <p:ph type="ftr" sz="quarter" idx="3"/>
          </p:nvPr>
        </p:nvSpPr>
        <p:spPr/>
        <p:txBody>
          <a:bodyPr/>
          <a:lstStyle/>
          <a:p>
            <a:pPr lvl="0" algn="ctr" eaLnBrk="1" hangingPunct="1"/>
            <a:r>
              <a:rPr lang="en-US" altLang="en-US" sz="1200">
                <a:solidFill>
                  <a:srgbClr val="898989"/>
                </a:solidFill>
              </a:rPr>
              <a:t>Department of CSE Jerusalem College of Engineering</a:t>
            </a:r>
          </a:p>
        </p:txBody>
      </p:sp>
      <p:sp>
        <p:nvSpPr>
          <p:cNvPr id="7" name="Title 1">
            <a:extLst>
              <a:ext uri="{FF2B5EF4-FFF2-40B4-BE49-F238E27FC236}">
                <a16:creationId xmlns:a16="http://schemas.microsoft.com/office/drawing/2014/main" xmlns="" id="{5258DF43-A486-006C-20BC-221B7E57B730}"/>
              </a:ext>
            </a:extLst>
          </p:cNvPr>
          <p:cNvSpPr>
            <a:spLocks noGrp="1"/>
          </p:cNvSpPr>
          <p:nvPr>
            <p:ph type="title"/>
          </p:nvPr>
        </p:nvSpPr>
        <p:spPr>
          <a:xfrm>
            <a:off x="609600" y="274638"/>
            <a:ext cx="10972800" cy="1095374"/>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PHASE II- MODULES</a:t>
            </a:r>
          </a:p>
        </p:txBody>
      </p:sp>
    </p:spTree>
    <p:extLst>
      <p:ext uri="{BB962C8B-B14F-4D97-AF65-F5344CB8AC3E}">
        <p14:creationId xmlns:p14="http://schemas.microsoft.com/office/powerpoint/2010/main" val="165576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E180E4-0D98-6D80-1EE5-78304C9A719F}"/>
              </a:ext>
            </a:extLst>
          </p:cNvPr>
          <p:cNvSpPr>
            <a:spLocks noGrp="1"/>
          </p:cNvSpPr>
          <p:nvPr>
            <p:ph idx="1"/>
          </p:nvPr>
        </p:nvSpPr>
        <p:spPr/>
        <p:txBody>
          <a:bodyPr/>
          <a:lstStyle/>
          <a:p>
            <a:pPr marL="0" indent="0">
              <a:buNone/>
            </a:pPr>
            <a:endParaRPr lang="en-US" sz="2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Focus </a:t>
            </a:r>
            <a:r>
              <a:rPr lang="en-US" sz="2600" dirty="0">
                <a:latin typeface="Times New Roman" panose="02020603050405020304" pitchFamily="18" charset="0"/>
                <a:cs typeface="Times New Roman" panose="02020603050405020304" pitchFamily="18" charset="0"/>
              </a:rPr>
              <a:t>on implementing robust security </a:t>
            </a:r>
            <a:r>
              <a:rPr lang="en-US" sz="2600" dirty="0" smtClean="0">
                <a:latin typeface="Times New Roman" panose="02020603050405020304" pitchFamily="18" charset="0"/>
                <a:cs typeface="Times New Roman" panose="02020603050405020304" pitchFamily="18" charset="0"/>
              </a:rPr>
              <a:t>measures </a:t>
            </a:r>
            <a:r>
              <a:rPr lang="en-US" sz="2600" dirty="0" smtClean="0">
                <a:latin typeface="Times New Roman" panose="02020603050405020304" pitchFamily="18" charset="0"/>
                <a:cs typeface="Times New Roman" panose="02020603050405020304" pitchFamily="18" charset="0"/>
              </a:rPr>
              <a:t>to improve cloud security for forms .It </a:t>
            </a:r>
            <a:r>
              <a:rPr lang="en-US" sz="2600" dirty="0">
                <a:latin typeface="Times New Roman" panose="02020603050405020304" pitchFamily="18" charset="0"/>
                <a:cs typeface="Times New Roman" panose="02020603050405020304" pitchFamily="18" charset="0"/>
              </a:rPr>
              <a:t>can be a secure form generator that automatically builds and protects user forms from SQL Injection, Brute Force Attacks, and other security threats. The generated forms can be hosted on the cloud for scalability and accessibility.</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11C0341-BCFB-0C2E-FAD5-2A564955BF61}"/>
              </a:ext>
            </a:extLst>
          </p:cNvPr>
          <p:cNvSpPr>
            <a:spLocks noGrp="1"/>
          </p:cNvSpPr>
          <p:nvPr>
            <p:ph type="dt" sz="half" idx="2"/>
          </p:nvPr>
        </p:nvSpPr>
        <p:spPr/>
        <p:txBody>
          <a:bodyPr/>
          <a:lstStyle/>
          <a:p>
            <a:pPr lvl="0" eaLnBrk="1" hangingPunct="1"/>
            <a:fld id="{566ABCEB-ACFC-4714-9973-3DA970169C29}" type="datetime1">
              <a:rPr lang="en-US" altLang="en-US" sz="1200" smtClean="0">
                <a:solidFill>
                  <a:srgbClr val="898989"/>
                </a:solidFill>
              </a:rPr>
              <a:pPr lvl="0" eaLnBrk="1" hangingPunct="1"/>
              <a:t>1/30/2025</a:t>
            </a:fld>
            <a:endParaRPr lang="en-US" altLang="en-US" sz="1200">
              <a:solidFill>
                <a:srgbClr val="898989"/>
              </a:solidFill>
            </a:endParaRPr>
          </a:p>
        </p:txBody>
      </p:sp>
      <p:sp>
        <p:nvSpPr>
          <p:cNvPr id="5" name="Slide Number Placeholder 4">
            <a:extLst>
              <a:ext uri="{FF2B5EF4-FFF2-40B4-BE49-F238E27FC236}">
                <a16:creationId xmlns:a16="http://schemas.microsoft.com/office/drawing/2014/main" xmlns="" id="{93A107A8-25A7-90AC-84CF-A1BEFF9EF798}"/>
              </a:ext>
            </a:extLst>
          </p:cNvPr>
          <p:cNvSpPr>
            <a:spLocks noGrp="1"/>
          </p:cNvSpPr>
          <p:nvPr>
            <p:ph type="sldNum" sz="quarter" idx="4"/>
          </p:nvPr>
        </p:nvSpPr>
        <p:spPr/>
        <p:txBody>
          <a:bodyPr/>
          <a:lstStyle/>
          <a:p>
            <a:pPr lvl="0" algn="r" eaLnBrk="1" hangingPunct="1"/>
            <a:fld id="{566ABCEB-ACFC-4714-9973-3DA970169C29}" type="slidenum">
              <a:rPr lang="en-US" altLang="en-US" sz="1200" smtClean="0">
                <a:solidFill>
                  <a:srgbClr val="898989"/>
                </a:solidFill>
              </a:rPr>
              <a:pPr lvl="0" algn="r" eaLnBrk="1" hangingPunct="1"/>
              <a:t>15</a:t>
            </a:fld>
            <a:endParaRPr lang="en-US" altLang="en-US" sz="1200">
              <a:solidFill>
                <a:srgbClr val="898989"/>
              </a:solidFill>
            </a:endParaRPr>
          </a:p>
        </p:txBody>
      </p:sp>
      <p:sp>
        <p:nvSpPr>
          <p:cNvPr id="6" name="Footer Placeholder 5">
            <a:extLst>
              <a:ext uri="{FF2B5EF4-FFF2-40B4-BE49-F238E27FC236}">
                <a16:creationId xmlns:a16="http://schemas.microsoft.com/office/drawing/2014/main" xmlns="" id="{E2FD0153-B90E-E1DB-A3CF-0A236653AB5F}"/>
              </a:ext>
            </a:extLst>
          </p:cNvPr>
          <p:cNvSpPr>
            <a:spLocks noGrp="1"/>
          </p:cNvSpPr>
          <p:nvPr>
            <p:ph type="ftr" sz="quarter" idx="3"/>
          </p:nvPr>
        </p:nvSpPr>
        <p:spPr/>
        <p:txBody>
          <a:bodyPr/>
          <a:lstStyle/>
          <a:p>
            <a:pPr lvl="0" algn="ctr" eaLnBrk="1" hangingPunct="1"/>
            <a:r>
              <a:rPr lang="en-US" altLang="en-US" sz="1200">
                <a:solidFill>
                  <a:srgbClr val="898989"/>
                </a:solidFill>
              </a:rPr>
              <a:t>Department of CSE Jerusalem College of Engineering</a:t>
            </a:r>
          </a:p>
        </p:txBody>
      </p:sp>
      <p:sp>
        <p:nvSpPr>
          <p:cNvPr id="7" name="Title 1">
            <a:extLst>
              <a:ext uri="{FF2B5EF4-FFF2-40B4-BE49-F238E27FC236}">
                <a16:creationId xmlns:a16="http://schemas.microsoft.com/office/drawing/2014/main" xmlns="" id="{4C083191-BB1E-17D4-97F8-BACFC1D7FC0D}"/>
              </a:ext>
            </a:extLst>
          </p:cNvPr>
          <p:cNvSpPr>
            <a:spLocks noGrp="1"/>
          </p:cNvSpPr>
          <p:nvPr>
            <p:ph type="title"/>
          </p:nvPr>
        </p:nvSpPr>
        <p:spPr>
          <a:xfrm>
            <a:off x="609600" y="274638"/>
            <a:ext cx="10972800" cy="1143000"/>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PHASE II WORK</a:t>
            </a:r>
          </a:p>
        </p:txBody>
      </p:sp>
    </p:spTree>
    <p:extLst>
      <p:ext uri="{BB962C8B-B14F-4D97-AF65-F5344CB8AC3E}">
        <p14:creationId xmlns:p14="http://schemas.microsoft.com/office/powerpoint/2010/main" val="108241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4C75BE5-6AB9-FCE0-23E3-3E476FF1230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5604AA8-49C7-0BA8-F527-D3D3F61CC8CF}"/>
              </a:ext>
            </a:extLst>
          </p:cNvPr>
          <p:cNvSpPr>
            <a:spLocks noGrp="1"/>
          </p:cNvSpPr>
          <p:nvPr>
            <p:ph type="dt" sz="half" idx="2"/>
          </p:nvPr>
        </p:nvSpPr>
        <p:spPr/>
        <p:txBody>
          <a:bodyPr/>
          <a:lstStyle/>
          <a:p>
            <a:pPr lvl="0" eaLnBrk="1" hangingPunct="1"/>
            <a:fld id="{566ABCEB-ACFC-4714-9973-3DA970169C29}" type="datetime1">
              <a:rPr lang="en-US" altLang="en-US" sz="1200" smtClean="0">
                <a:solidFill>
                  <a:srgbClr val="898989"/>
                </a:solidFill>
              </a:rPr>
              <a:pPr lvl="0" eaLnBrk="1" hangingPunct="1"/>
              <a:t>1/30/2025</a:t>
            </a:fld>
            <a:endParaRPr lang="en-US" altLang="en-US" sz="1200">
              <a:solidFill>
                <a:srgbClr val="898989"/>
              </a:solidFill>
            </a:endParaRPr>
          </a:p>
        </p:txBody>
      </p:sp>
      <p:sp>
        <p:nvSpPr>
          <p:cNvPr id="5" name="Slide Number Placeholder 4">
            <a:extLst>
              <a:ext uri="{FF2B5EF4-FFF2-40B4-BE49-F238E27FC236}">
                <a16:creationId xmlns:a16="http://schemas.microsoft.com/office/drawing/2014/main" xmlns="" id="{BFADEE34-C488-D385-01CE-CD84C30A65A1}"/>
              </a:ext>
            </a:extLst>
          </p:cNvPr>
          <p:cNvSpPr>
            <a:spLocks noGrp="1"/>
          </p:cNvSpPr>
          <p:nvPr>
            <p:ph type="sldNum" sz="quarter" idx="4"/>
          </p:nvPr>
        </p:nvSpPr>
        <p:spPr/>
        <p:txBody>
          <a:bodyPr/>
          <a:lstStyle/>
          <a:p>
            <a:pPr lvl="0" algn="r" eaLnBrk="1" hangingPunct="1"/>
            <a:fld id="{566ABCEB-ACFC-4714-9973-3DA970169C29}" type="slidenum">
              <a:rPr lang="en-US" altLang="en-US" sz="1200" smtClean="0">
                <a:solidFill>
                  <a:srgbClr val="898989"/>
                </a:solidFill>
              </a:rPr>
              <a:pPr lvl="0" algn="r" eaLnBrk="1" hangingPunct="1"/>
              <a:t>16</a:t>
            </a:fld>
            <a:endParaRPr lang="en-US" altLang="en-US" sz="1200">
              <a:solidFill>
                <a:srgbClr val="898989"/>
              </a:solidFill>
            </a:endParaRPr>
          </a:p>
        </p:txBody>
      </p:sp>
      <p:sp>
        <p:nvSpPr>
          <p:cNvPr id="6" name="Footer Placeholder 5">
            <a:extLst>
              <a:ext uri="{FF2B5EF4-FFF2-40B4-BE49-F238E27FC236}">
                <a16:creationId xmlns:a16="http://schemas.microsoft.com/office/drawing/2014/main" xmlns="" id="{D74F3876-8A05-7767-4899-8FE6923EAE45}"/>
              </a:ext>
            </a:extLst>
          </p:cNvPr>
          <p:cNvSpPr>
            <a:spLocks noGrp="1"/>
          </p:cNvSpPr>
          <p:nvPr>
            <p:ph type="ftr" sz="quarter" idx="3"/>
          </p:nvPr>
        </p:nvSpPr>
        <p:spPr/>
        <p:txBody>
          <a:bodyPr/>
          <a:lstStyle/>
          <a:p>
            <a:pPr lvl="0" algn="ctr" eaLnBrk="1" hangingPunct="1"/>
            <a:r>
              <a:rPr lang="en-US" altLang="en-US" sz="1200">
                <a:solidFill>
                  <a:srgbClr val="898989"/>
                </a:solidFill>
              </a:rPr>
              <a:t>Department of CSE Jerusalem College of Engineering</a:t>
            </a:r>
          </a:p>
        </p:txBody>
      </p:sp>
      <p:sp>
        <p:nvSpPr>
          <p:cNvPr id="7" name="Title 1">
            <a:extLst>
              <a:ext uri="{FF2B5EF4-FFF2-40B4-BE49-F238E27FC236}">
                <a16:creationId xmlns:a16="http://schemas.microsoft.com/office/drawing/2014/main" xmlns="" id="{DAC25B71-6156-60F0-4F6B-4EB468F73ECA}"/>
              </a:ext>
            </a:extLst>
          </p:cNvPr>
          <p:cNvSpPr>
            <a:spLocks noGrp="1"/>
          </p:cNvSpPr>
          <p:nvPr>
            <p:ph type="title"/>
          </p:nvPr>
        </p:nvSpPr>
        <p:spPr>
          <a:xfrm>
            <a:off x="609600" y="274638"/>
            <a:ext cx="10972800" cy="1143000"/>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PHASE II IMPLEMENTATION </a:t>
            </a:r>
          </a:p>
        </p:txBody>
      </p:sp>
      <p:pic>
        <p:nvPicPr>
          <p:cNvPr id="14" name="Content Placeholder 13">
            <a:extLst>
              <a:ext uri="{FF2B5EF4-FFF2-40B4-BE49-F238E27FC236}">
                <a16:creationId xmlns:a16="http://schemas.microsoft.com/office/drawing/2014/main" xmlns="" id="{5AA2809F-7DBB-B702-17B5-FB0DA32D9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4399" y="1648998"/>
            <a:ext cx="4506402" cy="4156265"/>
          </a:xfrm>
        </p:spPr>
      </p:pic>
      <p:pic>
        <p:nvPicPr>
          <p:cNvPr id="16" name="Picture 15">
            <a:extLst>
              <a:ext uri="{FF2B5EF4-FFF2-40B4-BE49-F238E27FC236}">
                <a16:creationId xmlns:a16="http://schemas.microsoft.com/office/drawing/2014/main" xmlns="" id="{E1867DE3-B76E-2407-B529-A60E8B7F9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1648999"/>
            <a:ext cx="4824537" cy="4156265"/>
          </a:xfrm>
          <a:prstGeom prst="rect">
            <a:avLst/>
          </a:prstGeom>
        </p:spPr>
      </p:pic>
    </p:spTree>
    <p:extLst>
      <p:ext uri="{BB962C8B-B14F-4D97-AF65-F5344CB8AC3E}">
        <p14:creationId xmlns:p14="http://schemas.microsoft.com/office/powerpoint/2010/main" val="292232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BE0BE3A-21DA-3CA5-DE10-84CDA848AC28}"/>
            </a:ext>
          </a:extLst>
        </p:cNvPr>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85598770-78AC-B8FB-BC39-8361718A9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8088" y="1700808"/>
            <a:ext cx="4176465" cy="3816424"/>
          </a:xfrm>
        </p:spPr>
      </p:pic>
      <p:sp>
        <p:nvSpPr>
          <p:cNvPr id="4" name="Date Placeholder 3">
            <a:extLst>
              <a:ext uri="{FF2B5EF4-FFF2-40B4-BE49-F238E27FC236}">
                <a16:creationId xmlns:a16="http://schemas.microsoft.com/office/drawing/2014/main" xmlns="" id="{450DCE3D-7410-431E-E4D9-F0908984BF90}"/>
              </a:ext>
            </a:extLst>
          </p:cNvPr>
          <p:cNvSpPr>
            <a:spLocks noGrp="1"/>
          </p:cNvSpPr>
          <p:nvPr>
            <p:ph type="dt" sz="half" idx="2"/>
          </p:nvPr>
        </p:nvSpPr>
        <p:spPr/>
        <p:txBody>
          <a:bodyPr/>
          <a:lstStyle/>
          <a:p>
            <a:pPr lvl="0" eaLnBrk="1" hangingPunct="1"/>
            <a:fld id="{566ABCEB-ACFC-4714-9973-3DA970169C29}" type="datetime1">
              <a:rPr lang="en-US" altLang="en-US" sz="1200" smtClean="0">
                <a:solidFill>
                  <a:srgbClr val="898989"/>
                </a:solidFill>
              </a:rPr>
              <a:pPr lvl="0" eaLnBrk="1" hangingPunct="1"/>
              <a:t>1/30/2025</a:t>
            </a:fld>
            <a:endParaRPr lang="en-US" altLang="en-US" sz="1200">
              <a:solidFill>
                <a:srgbClr val="898989"/>
              </a:solidFill>
            </a:endParaRPr>
          </a:p>
        </p:txBody>
      </p:sp>
      <p:sp>
        <p:nvSpPr>
          <p:cNvPr id="5" name="Slide Number Placeholder 4">
            <a:extLst>
              <a:ext uri="{FF2B5EF4-FFF2-40B4-BE49-F238E27FC236}">
                <a16:creationId xmlns:a16="http://schemas.microsoft.com/office/drawing/2014/main" xmlns="" id="{6F3F22D8-6D4B-9D41-C41E-F82F55786CD6}"/>
              </a:ext>
            </a:extLst>
          </p:cNvPr>
          <p:cNvSpPr>
            <a:spLocks noGrp="1"/>
          </p:cNvSpPr>
          <p:nvPr>
            <p:ph type="sldNum" sz="quarter" idx="4"/>
          </p:nvPr>
        </p:nvSpPr>
        <p:spPr/>
        <p:txBody>
          <a:bodyPr/>
          <a:lstStyle/>
          <a:p>
            <a:pPr lvl="0" algn="r" eaLnBrk="1" hangingPunct="1"/>
            <a:fld id="{566ABCEB-ACFC-4714-9973-3DA970169C29}" type="slidenum">
              <a:rPr lang="en-US" altLang="en-US" sz="1200" smtClean="0">
                <a:solidFill>
                  <a:srgbClr val="898989"/>
                </a:solidFill>
              </a:rPr>
              <a:pPr lvl="0" algn="r" eaLnBrk="1" hangingPunct="1"/>
              <a:t>17</a:t>
            </a:fld>
            <a:endParaRPr lang="en-US" altLang="en-US" sz="1200">
              <a:solidFill>
                <a:srgbClr val="898989"/>
              </a:solidFill>
            </a:endParaRPr>
          </a:p>
        </p:txBody>
      </p:sp>
      <p:sp>
        <p:nvSpPr>
          <p:cNvPr id="6" name="Footer Placeholder 5">
            <a:extLst>
              <a:ext uri="{FF2B5EF4-FFF2-40B4-BE49-F238E27FC236}">
                <a16:creationId xmlns:a16="http://schemas.microsoft.com/office/drawing/2014/main" xmlns="" id="{E4E37CFC-DC29-C112-10CF-AA764A6C7FCC}"/>
              </a:ext>
            </a:extLst>
          </p:cNvPr>
          <p:cNvSpPr>
            <a:spLocks noGrp="1"/>
          </p:cNvSpPr>
          <p:nvPr>
            <p:ph type="ftr" sz="quarter" idx="3"/>
          </p:nvPr>
        </p:nvSpPr>
        <p:spPr/>
        <p:txBody>
          <a:bodyPr/>
          <a:lstStyle/>
          <a:p>
            <a:pPr lvl="0" algn="ctr" eaLnBrk="1" hangingPunct="1"/>
            <a:r>
              <a:rPr lang="en-US" altLang="en-US" sz="1200">
                <a:solidFill>
                  <a:srgbClr val="898989"/>
                </a:solidFill>
              </a:rPr>
              <a:t>Department of CSE Jerusalem College of Engineering</a:t>
            </a:r>
          </a:p>
        </p:txBody>
      </p:sp>
      <p:sp>
        <p:nvSpPr>
          <p:cNvPr id="7" name="Title 1">
            <a:extLst>
              <a:ext uri="{FF2B5EF4-FFF2-40B4-BE49-F238E27FC236}">
                <a16:creationId xmlns:a16="http://schemas.microsoft.com/office/drawing/2014/main" xmlns="" id="{660188DF-870D-9937-5EDE-901AA4C5A4A3}"/>
              </a:ext>
            </a:extLst>
          </p:cNvPr>
          <p:cNvSpPr>
            <a:spLocks noGrp="1"/>
          </p:cNvSpPr>
          <p:nvPr>
            <p:ph type="title"/>
          </p:nvPr>
        </p:nvSpPr>
        <p:spPr>
          <a:xfrm>
            <a:off x="609600" y="274638"/>
            <a:ext cx="10972800" cy="1143000"/>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PHASE II IMPLEMENTATION </a:t>
            </a:r>
          </a:p>
        </p:txBody>
      </p:sp>
      <p:pic>
        <p:nvPicPr>
          <p:cNvPr id="10" name="Picture 9">
            <a:extLst>
              <a:ext uri="{FF2B5EF4-FFF2-40B4-BE49-F238E27FC236}">
                <a16:creationId xmlns:a16="http://schemas.microsoft.com/office/drawing/2014/main" xmlns="" id="{E070E7B6-264A-A548-AA87-CBAE6FC7F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1772816"/>
            <a:ext cx="4536504" cy="3816424"/>
          </a:xfrm>
          <a:prstGeom prst="rect">
            <a:avLst/>
          </a:prstGeom>
        </p:spPr>
      </p:pic>
    </p:spTree>
    <p:extLst>
      <p:ext uri="{BB962C8B-B14F-4D97-AF65-F5344CB8AC3E}">
        <p14:creationId xmlns:p14="http://schemas.microsoft.com/office/powerpoint/2010/main" val="17466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idx="4294967295"/>
          </p:nvPr>
        </p:nvSpPr>
        <p:spPr>
          <a:xfrm>
            <a:off x="609600" y="274637"/>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a:solidFill>
                  <a:schemeClr val="lt1"/>
                </a:solidFill>
                <a:latin typeface="Times New Roman" pitchFamily="18" charset="0"/>
                <a:ea typeface="Times New Roman" pitchFamily="18" charset="0"/>
              </a:rPr>
              <a:t>REFERENCES</a:t>
            </a:r>
          </a:p>
        </p:txBody>
      </p:sp>
      <p:sp>
        <p:nvSpPr>
          <p:cNvPr id="1048622" name="Content Placeholder 2"/>
          <p:cNvSpPr>
            <a:spLocks noGrp="1"/>
          </p:cNvSpPr>
          <p:nvPr>
            <p:ph idx="4294967295"/>
          </p:nvPr>
        </p:nvSpPr>
        <p:spPr>
          <a:xfrm>
            <a:off x="609600" y="1371600"/>
            <a:ext cx="10972800" cy="4921250"/>
          </a:xfrm>
          <a:prstGeom prst="rect">
            <a:avLst/>
          </a:prstGeom>
          <a:noFill/>
          <a:ln>
            <a:noFill/>
          </a:ln>
        </p:spPr>
        <p:txBody>
          <a:bodyPr vert="horz" lIns="91440" tIns="45720" rIns="91440" bIns="45720" anchor="t"/>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buNone/>
            </a:pPr>
            <a:r>
              <a:rPr lang="en-US" altLang="en-US" sz="2200" dirty="0">
                <a:latin typeface="Times New Roman" pitchFamily="18" charset="0"/>
                <a:ea typeface="Times New Roman" pitchFamily="18" charset="0"/>
              </a:rPr>
              <a:t>[1] </a:t>
            </a:r>
            <a:r>
              <a:rPr lang="en-IN" altLang="en-US" sz="2200" dirty="0" err="1">
                <a:latin typeface="Times New Roman" pitchFamily="18" charset="0"/>
                <a:ea typeface="Times New Roman" pitchFamily="18" charset="0"/>
              </a:rPr>
              <a:t>Qingyang</a:t>
            </a:r>
            <a:r>
              <a:rPr lang="en-IN" altLang="en-US" sz="2200" dirty="0">
                <a:latin typeface="Times New Roman" pitchFamily="18" charset="0"/>
                <a:ea typeface="Times New Roman" pitchFamily="18" charset="0"/>
              </a:rPr>
              <a:t> Zhang, Chang </a:t>
            </a:r>
            <a:r>
              <a:rPr lang="en-IN" altLang="en-US" sz="2200" dirty="0" err="1">
                <a:latin typeface="Times New Roman" pitchFamily="18" charset="0"/>
                <a:ea typeface="Times New Roman" pitchFamily="18" charset="0"/>
              </a:rPr>
              <a:t>Xu</a:t>
            </a:r>
            <a:r>
              <a:rPr lang="en-IN" altLang="en-US" sz="2200" dirty="0">
                <a:latin typeface="Times New Roman" pitchFamily="18" charset="0"/>
                <a:ea typeface="Times New Roman" pitchFamily="18" charset="0"/>
              </a:rPr>
              <a:t>, Hong </a:t>
            </a:r>
            <a:r>
              <a:rPr lang="en-IN" altLang="en-US" sz="2200" dirty="0" err="1">
                <a:latin typeface="Times New Roman" pitchFamily="18" charset="0"/>
                <a:ea typeface="Times New Roman" pitchFamily="18" charset="0"/>
              </a:rPr>
              <a:t>Zhong</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Chengjie</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Gu</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Jie</a:t>
            </a:r>
            <a:r>
              <a:rPr lang="en-IN" altLang="en-US" sz="2200" dirty="0">
                <a:latin typeface="Times New Roman" pitchFamily="18" charset="0"/>
                <a:ea typeface="Times New Roman" pitchFamily="18" charset="0"/>
              </a:rPr>
              <a:t> Cui, "Revocable and Efficient </a:t>
            </a:r>
            <a:r>
              <a:rPr lang="en-IN" altLang="en-US" sz="2200" dirty="0" err="1">
                <a:latin typeface="Times New Roman" pitchFamily="18" charset="0"/>
                <a:ea typeface="Times New Roman" pitchFamily="18" charset="0"/>
              </a:rPr>
              <a:t>Blockchain</a:t>
            </a:r>
            <a:r>
              <a:rPr lang="en-IN" altLang="en-US" sz="2200" dirty="0">
                <a:latin typeface="Times New Roman" pitchFamily="18" charset="0"/>
                <a:ea typeface="Times New Roman" pitchFamily="18" charset="0"/>
              </a:rPr>
              <a:t>-Based Fine-Grained Access Control Against </a:t>
            </a:r>
            <a:r>
              <a:rPr lang="en-IN" altLang="en-US" sz="2200" dirty="0" err="1">
                <a:latin typeface="Times New Roman" pitchFamily="18" charset="0"/>
                <a:ea typeface="Times New Roman" pitchFamily="18" charset="0"/>
              </a:rPr>
              <a:t>EDoS</a:t>
            </a:r>
            <a:r>
              <a:rPr lang="en-IN" altLang="en-US" sz="2200" dirty="0">
                <a:latin typeface="Times New Roman" pitchFamily="18" charset="0"/>
                <a:ea typeface="Times New Roman" pitchFamily="18" charset="0"/>
              </a:rPr>
              <a:t> Attacks in Cloud Storage", </a:t>
            </a:r>
            <a:r>
              <a:rPr lang="en-IN" altLang="en-US" sz="2200" i="1" dirty="0">
                <a:latin typeface="Times New Roman" pitchFamily="18" charset="0"/>
                <a:ea typeface="Times New Roman" pitchFamily="18" charset="0"/>
              </a:rPr>
              <a:t>IEEE Transactions on Computers</a:t>
            </a:r>
            <a:r>
              <a:rPr lang="en-US" altLang="en-US" sz="2200" dirty="0">
                <a:latin typeface="Times New Roman" pitchFamily="18" charset="0"/>
                <a:ea typeface="Times New Roman" pitchFamily="18" charset="0"/>
              </a:rPr>
              <a:t>, vol.73, no.8, pp.2012-2024, </a:t>
            </a:r>
          </a:p>
          <a:p>
            <a:pPr marL="0" lvl="0" indent="0">
              <a:buNone/>
            </a:pPr>
            <a:endParaRPr lang="en-US" altLang="en-US" sz="2200" dirty="0">
              <a:latin typeface="Times New Roman" pitchFamily="18" charset="0"/>
              <a:ea typeface="Times New Roman" pitchFamily="18" charset="0"/>
            </a:endParaRPr>
          </a:p>
          <a:p>
            <a:pPr marL="0" lvl="0" indent="0">
              <a:buNone/>
            </a:pPr>
            <a:r>
              <a:rPr lang="en-US" altLang="en-US" sz="2200" dirty="0">
                <a:latin typeface="Times New Roman" pitchFamily="18" charset="0"/>
                <a:ea typeface="Times New Roman" pitchFamily="18" charset="0"/>
              </a:rPr>
              <a:t>[2]</a:t>
            </a:r>
            <a:r>
              <a:rPr lang="en-IN" altLang="en-US" sz="2200" dirty="0" err="1">
                <a:latin typeface="Times New Roman" pitchFamily="18" charset="0"/>
                <a:ea typeface="Times New Roman" pitchFamily="18" charset="0"/>
              </a:rPr>
              <a:t>Ammar</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Odeh</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Abobakr</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Aboshgifa</a:t>
            </a:r>
            <a:r>
              <a:rPr lang="en-IN" altLang="en-US" sz="2200" dirty="0">
                <a:latin typeface="Times New Roman" pitchFamily="18" charset="0"/>
                <a:ea typeface="Times New Roman" pitchFamily="18" charset="0"/>
              </a:rPr>
              <a:t>, Nabil </a:t>
            </a:r>
            <a:r>
              <a:rPr lang="en-IN" altLang="en-US" sz="2200" dirty="0" err="1">
                <a:latin typeface="Times New Roman" pitchFamily="18" charset="0"/>
                <a:ea typeface="Times New Roman" pitchFamily="18" charset="0"/>
              </a:rPr>
              <a:t>Belhaj</a:t>
            </a:r>
            <a:r>
              <a:rPr lang="en-IN" altLang="en-US" sz="2200" dirty="0">
                <a:latin typeface="Times New Roman" pitchFamily="18" charset="0"/>
                <a:ea typeface="Times New Roman" pitchFamily="18" charset="0"/>
              </a:rPr>
              <a:t>, "Mitigating </a:t>
            </a:r>
            <a:r>
              <a:rPr lang="en-IN" altLang="en-US" sz="2200" dirty="0" err="1">
                <a:latin typeface="Times New Roman" pitchFamily="18" charset="0"/>
                <a:ea typeface="Times New Roman" pitchFamily="18" charset="0"/>
              </a:rPr>
              <a:t>DDoS</a:t>
            </a:r>
            <a:r>
              <a:rPr lang="en-IN" altLang="en-US" sz="2200" dirty="0">
                <a:latin typeface="Times New Roman" pitchFamily="18" charset="0"/>
                <a:ea typeface="Times New Roman" pitchFamily="18" charset="0"/>
              </a:rPr>
              <a:t> Attacks in Cloud Computing Environments: Challenges and Strategies",(2021) </a:t>
            </a:r>
            <a:r>
              <a:rPr lang="en-IN" altLang="en-US" sz="2200" i="1" dirty="0">
                <a:latin typeface="Times New Roman" pitchFamily="18" charset="0"/>
                <a:ea typeface="Times New Roman" pitchFamily="18" charset="0"/>
              </a:rPr>
              <a:t>2023.</a:t>
            </a:r>
          </a:p>
          <a:p>
            <a:pPr marL="0" lvl="0" indent="0">
              <a:buNone/>
            </a:pPr>
            <a:endParaRPr lang="en-IN" altLang="en-US" sz="2200" dirty="0">
              <a:latin typeface="Times New Roman" pitchFamily="18" charset="0"/>
              <a:ea typeface="Times New Roman" pitchFamily="18" charset="0"/>
            </a:endParaRPr>
          </a:p>
          <a:p>
            <a:pPr marL="0" lvl="0" indent="0">
              <a:buNone/>
            </a:pPr>
            <a:r>
              <a:rPr lang="en-IN" altLang="en-US" sz="2200" dirty="0">
                <a:latin typeface="Times New Roman" pitchFamily="18" charset="0"/>
                <a:ea typeface="Times New Roman" pitchFamily="18" charset="0"/>
              </a:rPr>
              <a:t>[3]</a:t>
            </a:r>
            <a:r>
              <a:rPr lang="en-IN" altLang="en-US" sz="2200" dirty="0" err="1">
                <a:latin typeface="Times New Roman" pitchFamily="18" charset="0"/>
                <a:ea typeface="Times New Roman" pitchFamily="18" charset="0"/>
              </a:rPr>
              <a:t>Adarsh</a:t>
            </a:r>
            <a:r>
              <a:rPr lang="en-IN" altLang="en-US" sz="2200" dirty="0">
                <a:latin typeface="Times New Roman" pitchFamily="18" charset="0"/>
                <a:ea typeface="Times New Roman" pitchFamily="18" charset="0"/>
              </a:rPr>
              <a:t> M G., </a:t>
            </a:r>
            <a:r>
              <a:rPr lang="en-IN" altLang="en-US" sz="2200" dirty="0" err="1">
                <a:latin typeface="Times New Roman" pitchFamily="18" charset="0"/>
                <a:ea typeface="Times New Roman" pitchFamily="18" charset="0"/>
              </a:rPr>
              <a:t>Bhargavi</a:t>
            </a:r>
            <a:r>
              <a:rPr lang="en-IN" altLang="en-US" sz="2200" dirty="0">
                <a:latin typeface="Times New Roman" pitchFamily="18" charset="0"/>
                <a:ea typeface="Times New Roman" pitchFamily="18" charset="0"/>
              </a:rPr>
              <a:t> K., "Double Reinforcement Learning Based Interactive GAN for Detection of Volumetric Attacks in Cloud Computing", </a:t>
            </a:r>
            <a:r>
              <a:rPr lang="en-IN" altLang="en-US" sz="2200" i="1" dirty="0">
                <a:latin typeface="Times New Roman" pitchFamily="18" charset="0"/>
                <a:ea typeface="Times New Roman" pitchFamily="18" charset="0"/>
              </a:rPr>
              <a:t>2023 IEEE </a:t>
            </a:r>
          </a:p>
          <a:p>
            <a:pPr marL="0" lvl="0" indent="0">
              <a:buNone/>
            </a:pPr>
            <a:endParaRPr lang="en-IN" altLang="en-US" sz="2200" i="1" dirty="0">
              <a:latin typeface="Times New Roman" pitchFamily="18" charset="0"/>
              <a:ea typeface="Times New Roman" pitchFamily="18" charset="0"/>
            </a:endParaRPr>
          </a:p>
          <a:p>
            <a:pPr marL="0" lvl="0" indent="0">
              <a:buNone/>
            </a:pPr>
            <a:r>
              <a:rPr lang="en-IN" altLang="en-US" sz="2200" dirty="0">
                <a:latin typeface="Times New Roman" pitchFamily="18" charset="0"/>
                <a:ea typeface="Times New Roman" pitchFamily="18" charset="0"/>
              </a:rPr>
              <a:t>[4] R.A. </a:t>
            </a:r>
            <a:r>
              <a:rPr lang="en-IN" altLang="en-US" sz="2200" dirty="0" err="1">
                <a:latin typeface="Times New Roman" pitchFamily="18" charset="0"/>
                <a:ea typeface="Times New Roman" pitchFamily="18" charset="0"/>
              </a:rPr>
              <a:t>Karthika</a:t>
            </a:r>
            <a:r>
              <a:rPr lang="en-IN" altLang="en-US" sz="2200" dirty="0">
                <a:latin typeface="Times New Roman" pitchFamily="18" charset="0"/>
                <a:ea typeface="Times New Roman" pitchFamily="18" charset="0"/>
              </a:rPr>
              <a:t>, P. </a:t>
            </a:r>
            <a:r>
              <a:rPr lang="en-IN" altLang="en-US" sz="2200" dirty="0" err="1">
                <a:latin typeface="Times New Roman" pitchFamily="18" charset="0"/>
                <a:ea typeface="Times New Roman" pitchFamily="18" charset="0"/>
              </a:rPr>
              <a:t>Sriramya</a:t>
            </a:r>
            <a:r>
              <a:rPr lang="en-IN" altLang="en-US" sz="2200" dirty="0">
                <a:latin typeface="Times New Roman" pitchFamily="18" charset="0"/>
                <a:ea typeface="Times New Roman" pitchFamily="18" charset="0"/>
              </a:rPr>
              <a:t>, A. </a:t>
            </a:r>
            <a:r>
              <a:rPr lang="en-IN" altLang="en-US" sz="2200" dirty="0" err="1">
                <a:latin typeface="Times New Roman" pitchFamily="18" charset="0"/>
                <a:ea typeface="Times New Roman" pitchFamily="18" charset="0"/>
              </a:rPr>
              <a:t>Rohini</a:t>
            </a:r>
            <a:r>
              <a:rPr lang="en-IN" altLang="en-US" sz="2200" dirty="0">
                <a:latin typeface="Times New Roman" pitchFamily="18" charset="0"/>
                <a:ea typeface="Times New Roman" pitchFamily="18" charset="0"/>
              </a:rPr>
              <a:t>, "Detection and Classification of </a:t>
            </a:r>
            <a:r>
              <a:rPr lang="en-IN" altLang="en-US" sz="2200" dirty="0" err="1">
                <a:latin typeface="Times New Roman" pitchFamily="18" charset="0"/>
                <a:ea typeface="Times New Roman" pitchFamily="18" charset="0"/>
              </a:rPr>
              <a:t>DDoS</a:t>
            </a:r>
            <a:r>
              <a:rPr lang="en-IN" altLang="en-US" sz="2200" dirty="0">
                <a:latin typeface="Times New Roman" pitchFamily="18" charset="0"/>
                <a:ea typeface="Times New Roman" pitchFamily="18" charset="0"/>
              </a:rPr>
              <a:t> Attacks in Cloud Data Using Hybrid LSTM and RNN for Feature Selection", </a:t>
            </a:r>
            <a:r>
              <a:rPr lang="en-IN" altLang="en-US" sz="2200" i="1" dirty="0">
                <a:latin typeface="Times New Roman" pitchFamily="18" charset="0"/>
                <a:ea typeface="Times New Roman" pitchFamily="18" charset="0"/>
              </a:rPr>
              <a:t>2023 International Conference on Circuit Power and Computing Technologies (ICCPCT)</a:t>
            </a:r>
          </a:p>
        </p:txBody>
      </p:sp>
      <p:sp>
        <p:nvSpPr>
          <p:cNvPr id="1048623" name="Slide Number Placeholder 3"/>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18</a:t>
            </a:fld>
            <a:endParaRPr lang="en-US" altLang="en-US" sz="1200">
              <a:solidFill>
                <a:srgbClr val="898989"/>
              </a:solidFill>
              <a:ea typeface="Arial" charset="0"/>
            </a:endParaRPr>
          </a:p>
        </p:txBody>
      </p:sp>
      <p:sp>
        <p:nvSpPr>
          <p:cNvPr id="1048624" name="Footer Placeholder 4"/>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
        <p:nvSpPr>
          <p:cNvPr id="1048625" name="Footer Placeholder 4"/>
          <p:cNvSpPr txBox="1"/>
          <p:nvPr/>
        </p:nvSpPr>
        <p:spPr>
          <a:xfrm>
            <a:off x="1524000" y="6324600"/>
            <a:ext cx="28956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endParaRPr lang="en-US" altLang="en-US" sz="1200">
              <a:solidFill>
                <a:srgbClr val="898989"/>
              </a:solidFill>
            </a:endParaRPr>
          </a:p>
        </p:txBody>
      </p:sp>
      <p:sp>
        <p:nvSpPr>
          <p:cNvPr id="1048626"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idx="4294967295"/>
          </p:nvPr>
        </p:nvSpPr>
        <p:spPr>
          <a:xfrm>
            <a:off x="609600" y="274637"/>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a:solidFill>
                  <a:schemeClr val="lt1"/>
                </a:solidFill>
                <a:latin typeface="Times New Roman" pitchFamily="18" charset="0"/>
                <a:ea typeface="Times New Roman" pitchFamily="18" charset="0"/>
              </a:rPr>
              <a:t>REFERENCES</a:t>
            </a:r>
          </a:p>
        </p:txBody>
      </p:sp>
      <p:sp>
        <p:nvSpPr>
          <p:cNvPr id="1048623" name="Slide Number Placeholder 3"/>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19</a:t>
            </a:fld>
            <a:endParaRPr lang="en-US" altLang="en-US" sz="1200">
              <a:solidFill>
                <a:srgbClr val="898989"/>
              </a:solidFill>
              <a:ea typeface="Arial" charset="0"/>
            </a:endParaRPr>
          </a:p>
        </p:txBody>
      </p:sp>
      <p:sp>
        <p:nvSpPr>
          <p:cNvPr id="1048624" name="Footer Placeholder 4"/>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 Jerusalem College of Engineering</a:t>
            </a:r>
          </a:p>
        </p:txBody>
      </p:sp>
      <p:sp>
        <p:nvSpPr>
          <p:cNvPr id="1048625" name="Footer Placeholder 4"/>
          <p:cNvSpPr txBox="1"/>
          <p:nvPr/>
        </p:nvSpPr>
        <p:spPr>
          <a:xfrm>
            <a:off x="1524000" y="6324600"/>
            <a:ext cx="28956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endParaRPr lang="en-US" altLang="en-US" sz="1200">
              <a:solidFill>
                <a:srgbClr val="898989"/>
              </a:solidFill>
            </a:endParaRPr>
          </a:p>
        </p:txBody>
      </p:sp>
      <p:sp>
        <p:nvSpPr>
          <p:cNvPr id="1048626"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8" name="Content Placeholder 2"/>
          <p:cNvSpPr>
            <a:spLocks noGrp="1"/>
          </p:cNvSpPr>
          <p:nvPr>
            <p:ph idx="4294967295"/>
          </p:nvPr>
        </p:nvSpPr>
        <p:spPr>
          <a:xfrm>
            <a:off x="609600" y="1628800"/>
            <a:ext cx="11247040" cy="4896544"/>
          </a:xfrm>
          <a:prstGeom prst="rect">
            <a:avLst/>
          </a:prstGeom>
          <a:noFill/>
          <a:ln>
            <a:noFill/>
          </a:ln>
        </p:spPr>
        <p:txBody>
          <a:bodyPr vert="horz" lIns="91440" tIns="45720" rIns="91440" bIns="45720" anchor="t"/>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buNone/>
            </a:pPr>
            <a:r>
              <a:rPr lang="en-IN" altLang="en-US" sz="2200" dirty="0">
                <a:latin typeface="Times New Roman" pitchFamily="18" charset="0"/>
                <a:ea typeface="Times New Roman" pitchFamily="18" charset="0"/>
              </a:rPr>
              <a:t>[5] Muhammad </a:t>
            </a:r>
            <a:r>
              <a:rPr lang="en-IN" altLang="en-US" sz="2200" dirty="0" err="1">
                <a:latin typeface="Times New Roman" pitchFamily="18" charset="0"/>
                <a:ea typeface="Times New Roman" pitchFamily="18" charset="0"/>
              </a:rPr>
              <a:t>Tehaam</a:t>
            </a:r>
            <a:r>
              <a:rPr lang="en-IN" altLang="en-US" sz="2200" dirty="0">
                <a:latin typeface="Times New Roman" pitchFamily="18" charset="0"/>
                <a:ea typeface="Times New Roman" pitchFamily="18" charset="0"/>
              </a:rPr>
              <a:t>, Salman Ahmad, Hassan </a:t>
            </a:r>
            <a:r>
              <a:rPr lang="en-IN" altLang="en-US" sz="2200" dirty="0" err="1">
                <a:latin typeface="Times New Roman" pitchFamily="18" charset="0"/>
                <a:ea typeface="Times New Roman" pitchFamily="18" charset="0"/>
              </a:rPr>
              <a:t>Shahid</a:t>
            </a:r>
            <a:r>
              <a:rPr lang="en-IN" altLang="en-US" sz="2200" dirty="0">
                <a:latin typeface="Times New Roman" pitchFamily="18" charset="0"/>
                <a:ea typeface="Times New Roman" pitchFamily="18" charset="0"/>
              </a:rPr>
              <a:t>, Muhammad </a:t>
            </a:r>
            <a:r>
              <a:rPr lang="en-IN" altLang="en-US" sz="2200" dirty="0" err="1">
                <a:latin typeface="Times New Roman" pitchFamily="18" charset="0"/>
                <a:ea typeface="Times New Roman" pitchFamily="18" charset="0"/>
              </a:rPr>
              <a:t>Suleman</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Saboor</a:t>
            </a:r>
            <a:r>
              <a:rPr lang="en-IN" altLang="en-US" sz="2200" dirty="0">
                <a:latin typeface="Times New Roman" pitchFamily="18" charset="0"/>
                <a:ea typeface="Times New Roman" pitchFamily="18" charset="0"/>
              </a:rPr>
              <a:t>, Ayesha Aziz, </a:t>
            </a:r>
            <a:r>
              <a:rPr lang="en-IN" altLang="en-US" sz="2200" dirty="0" err="1">
                <a:latin typeface="Times New Roman" pitchFamily="18" charset="0"/>
                <a:ea typeface="Times New Roman" pitchFamily="18" charset="0"/>
              </a:rPr>
              <a:t>Kashif</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Munir</a:t>
            </a:r>
            <a:r>
              <a:rPr lang="en-IN" altLang="en-US" sz="2200" dirty="0">
                <a:latin typeface="Times New Roman" pitchFamily="18" charset="0"/>
                <a:ea typeface="Times New Roman" pitchFamily="18" charset="0"/>
              </a:rPr>
              <a:t>, "A Review of </a:t>
            </a:r>
            <a:r>
              <a:rPr lang="en-IN" altLang="en-US" sz="2200" dirty="0" err="1">
                <a:latin typeface="Times New Roman" pitchFamily="18" charset="0"/>
                <a:ea typeface="Times New Roman" pitchFamily="18" charset="0"/>
              </a:rPr>
              <a:t>DDoS</a:t>
            </a:r>
            <a:r>
              <a:rPr lang="en-IN" altLang="en-US" sz="2200" dirty="0">
                <a:latin typeface="Times New Roman" pitchFamily="18" charset="0"/>
                <a:ea typeface="Times New Roman" pitchFamily="18" charset="0"/>
              </a:rPr>
              <a:t> Attack Detection and Prevention Mechanisms in Clouds", ,(IEEE) </a:t>
            </a:r>
            <a:r>
              <a:rPr lang="en-IN" altLang="en-US" sz="2200" i="1" dirty="0">
                <a:latin typeface="Times New Roman" pitchFamily="18" charset="0"/>
                <a:ea typeface="Times New Roman" pitchFamily="18" charset="0"/>
              </a:rPr>
              <a:t>2023</a:t>
            </a:r>
            <a:r>
              <a:rPr lang="en-IN" altLang="en-US" sz="2200" dirty="0">
                <a:latin typeface="Times New Roman" pitchFamily="18" charset="0"/>
                <a:ea typeface="Times New Roman" pitchFamily="18" charset="0"/>
              </a:rPr>
              <a:t>.</a:t>
            </a:r>
          </a:p>
          <a:p>
            <a:pPr marL="0" lvl="0" indent="0">
              <a:buNone/>
            </a:pPr>
            <a:endParaRPr lang="en-IN" altLang="en-US" sz="2200" dirty="0">
              <a:latin typeface="Times New Roman" pitchFamily="18" charset="0"/>
              <a:ea typeface="Times New Roman" pitchFamily="18" charset="0"/>
            </a:endParaRPr>
          </a:p>
          <a:p>
            <a:pPr marL="0" lvl="0" indent="0">
              <a:buNone/>
            </a:pPr>
            <a:r>
              <a:rPr lang="en-IN" altLang="en-US" sz="2200" dirty="0">
                <a:latin typeface="Times New Roman" pitchFamily="18" charset="0"/>
                <a:ea typeface="Times New Roman" pitchFamily="18" charset="0"/>
              </a:rPr>
              <a:t>[6]</a:t>
            </a:r>
            <a:r>
              <a:rPr lang="en-US" altLang="en-US" sz="2200" dirty="0">
                <a:latin typeface="Times New Roman" pitchFamily="18" charset="0"/>
                <a:ea typeface="Times New Roman" pitchFamily="18" charset="0"/>
              </a:rPr>
              <a:t> Monika </a:t>
            </a:r>
            <a:r>
              <a:rPr lang="en-US" altLang="en-US" sz="2200" dirty="0" err="1">
                <a:latin typeface="Times New Roman" pitchFamily="18" charset="0"/>
                <a:ea typeface="Times New Roman" pitchFamily="18" charset="0"/>
              </a:rPr>
              <a:t>Mangla</a:t>
            </a:r>
            <a:r>
              <a:rPr lang="en-US" altLang="en-US" sz="2200" dirty="0">
                <a:latin typeface="Times New Roman" pitchFamily="18" charset="0"/>
                <a:ea typeface="Times New Roman" pitchFamily="18" charset="0"/>
              </a:rPr>
              <a:t>, </a:t>
            </a:r>
            <a:r>
              <a:rPr lang="en-US" altLang="en-US" sz="2200" dirty="0" err="1">
                <a:latin typeface="Times New Roman" pitchFamily="18" charset="0"/>
                <a:ea typeface="Times New Roman" pitchFamily="18" charset="0"/>
              </a:rPr>
              <a:t>Amaan</a:t>
            </a:r>
            <a:r>
              <a:rPr lang="en-US" altLang="en-US" sz="2200" dirty="0">
                <a:latin typeface="Times New Roman" pitchFamily="18" charset="0"/>
                <a:ea typeface="Times New Roman" pitchFamily="18" charset="0"/>
              </a:rPr>
              <a:t> </a:t>
            </a:r>
            <a:r>
              <a:rPr lang="en-US" altLang="en-US" sz="2200" dirty="0" err="1">
                <a:latin typeface="Times New Roman" pitchFamily="18" charset="0"/>
                <a:ea typeface="Times New Roman" pitchFamily="18" charset="0"/>
              </a:rPr>
              <a:t>Sayyad</a:t>
            </a:r>
            <a:r>
              <a:rPr lang="en-US" altLang="en-US" sz="2200" dirty="0">
                <a:latin typeface="Times New Roman" pitchFamily="18" charset="0"/>
                <a:ea typeface="Times New Roman" pitchFamily="18" charset="0"/>
              </a:rPr>
              <a:t>, </a:t>
            </a:r>
            <a:r>
              <a:rPr lang="en-US" altLang="en-US" sz="2200" dirty="0" err="1">
                <a:latin typeface="Times New Roman" pitchFamily="18" charset="0"/>
                <a:ea typeface="Times New Roman" pitchFamily="18" charset="0"/>
              </a:rPr>
              <a:t>Sachi</a:t>
            </a:r>
            <a:r>
              <a:rPr lang="en-US" altLang="en-US" sz="2200" dirty="0">
                <a:latin typeface="Times New Roman" pitchFamily="18" charset="0"/>
                <a:ea typeface="Times New Roman" pitchFamily="18" charset="0"/>
              </a:rPr>
              <a:t> </a:t>
            </a:r>
            <a:r>
              <a:rPr lang="en-US" altLang="en-US" sz="2200" dirty="0" err="1">
                <a:latin typeface="Times New Roman" pitchFamily="18" charset="0"/>
                <a:ea typeface="Times New Roman" pitchFamily="18" charset="0"/>
              </a:rPr>
              <a:t>Nandan</a:t>
            </a:r>
            <a:r>
              <a:rPr lang="en-US" altLang="en-US" sz="2200" dirty="0">
                <a:latin typeface="Times New Roman" pitchFamily="18" charset="0"/>
                <a:ea typeface="Times New Roman" pitchFamily="18" charset="0"/>
              </a:rPr>
              <a:t> </a:t>
            </a:r>
            <a:r>
              <a:rPr lang="en-US" altLang="en-US" sz="2200" dirty="0" err="1">
                <a:latin typeface="Times New Roman" pitchFamily="18" charset="0"/>
                <a:ea typeface="Times New Roman" pitchFamily="18" charset="0"/>
              </a:rPr>
              <a:t>Mohanty</a:t>
            </a:r>
            <a:r>
              <a:rPr lang="en-US" altLang="en-US" sz="2200" dirty="0">
                <a:latin typeface="Times New Roman" pitchFamily="18" charset="0"/>
                <a:ea typeface="Times New Roman" pitchFamily="18" charset="0"/>
              </a:rPr>
              <a:t>, "An AI and Computer Vision-based Face Mask Recognition &amp; Detection System”,(IEEE) 2020.</a:t>
            </a:r>
          </a:p>
          <a:p>
            <a:pPr marL="0" lvl="0" indent="0">
              <a:buNone/>
            </a:pPr>
            <a:endParaRPr lang="en-US" altLang="en-US" sz="2200" dirty="0">
              <a:latin typeface="Times New Roman" pitchFamily="18" charset="0"/>
              <a:ea typeface="Times New Roman" pitchFamily="18" charset="0"/>
            </a:endParaRPr>
          </a:p>
          <a:p>
            <a:pPr marL="0" lvl="0" indent="0">
              <a:buNone/>
            </a:pPr>
            <a:r>
              <a:rPr lang="en-US" altLang="en-US" sz="2200" dirty="0">
                <a:latin typeface="Times New Roman" pitchFamily="18" charset="0"/>
                <a:ea typeface="Times New Roman" pitchFamily="18" charset="0"/>
              </a:rPr>
              <a:t>[7] </a:t>
            </a:r>
            <a:r>
              <a:rPr lang="en-IN" altLang="en-US" sz="2200" dirty="0" err="1">
                <a:latin typeface="Times New Roman" pitchFamily="18" charset="0"/>
                <a:ea typeface="Times New Roman" pitchFamily="18" charset="0"/>
              </a:rPr>
              <a:t>Chilla</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Sathvika</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Vuyyuru</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Satwika</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Yarrapothu</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Sruthi</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Maddali</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Geethika</a:t>
            </a:r>
            <a:r>
              <a:rPr lang="en-IN" altLang="en-US" sz="2200" dirty="0">
                <a:latin typeface="Times New Roman" pitchFamily="18" charset="0"/>
                <a:ea typeface="Times New Roman" pitchFamily="18" charset="0"/>
              </a:rPr>
              <a:t>, </a:t>
            </a:r>
            <a:r>
              <a:rPr lang="en-IN" altLang="en-US" sz="2200" dirty="0" err="1">
                <a:latin typeface="Times New Roman" pitchFamily="18" charset="0"/>
                <a:ea typeface="Times New Roman" pitchFamily="18" charset="0"/>
              </a:rPr>
              <a:t>Suneetha</a:t>
            </a:r>
            <a:r>
              <a:rPr lang="en-IN" altLang="en-US" sz="2200" dirty="0">
                <a:latin typeface="Times New Roman" pitchFamily="18" charset="0"/>
                <a:ea typeface="Times New Roman" pitchFamily="18" charset="0"/>
              </a:rPr>
              <a:t> Bulla, </a:t>
            </a:r>
            <a:r>
              <a:rPr lang="en-IN" altLang="en-US" sz="2200" dirty="0" err="1">
                <a:latin typeface="Times New Roman" pitchFamily="18" charset="0"/>
                <a:ea typeface="Times New Roman" pitchFamily="18" charset="0"/>
              </a:rPr>
              <a:t>Swathi</a:t>
            </a:r>
            <a:r>
              <a:rPr lang="en-IN" altLang="en-US" sz="2200" dirty="0">
                <a:latin typeface="Times New Roman" pitchFamily="18" charset="0"/>
                <a:ea typeface="Times New Roman" pitchFamily="18" charset="0"/>
              </a:rPr>
              <a:t> K, "</a:t>
            </a:r>
            <a:r>
              <a:rPr lang="en-IN" altLang="en-US" sz="2200" dirty="0" err="1">
                <a:latin typeface="Times New Roman" pitchFamily="18" charset="0"/>
                <a:ea typeface="Times New Roman" pitchFamily="18" charset="0"/>
              </a:rPr>
              <a:t>DDoS</a:t>
            </a:r>
            <a:r>
              <a:rPr lang="en-IN" altLang="en-US" sz="2200" dirty="0">
                <a:latin typeface="Times New Roman" pitchFamily="18" charset="0"/>
                <a:ea typeface="Times New Roman" pitchFamily="18" charset="0"/>
              </a:rPr>
              <a:t> Attack Detection on Cloud Computing Services using Algorithms of Machine Learning: Survey,(IEEE) </a:t>
            </a:r>
            <a:r>
              <a:rPr lang="en-IN" altLang="en-US" sz="2200" i="1" dirty="0">
                <a:latin typeface="Times New Roman" pitchFamily="18" charset="0"/>
                <a:ea typeface="Times New Roman" pitchFamily="18" charset="0"/>
              </a:rPr>
              <a:t>2020</a:t>
            </a:r>
            <a:r>
              <a:rPr lang="en-IN" altLang="en-US" sz="2200" dirty="0">
                <a:latin typeface="Times New Roman" pitchFamily="18" charset="0"/>
                <a:ea typeface="Times New Roman" pitchFamily="18" charset="0"/>
              </a:rPr>
              <a:t>.</a:t>
            </a:r>
          </a:p>
          <a:p>
            <a:pPr marL="0" lvl="0" indent="0">
              <a:buNone/>
            </a:pPr>
            <a:endParaRPr lang="en-US" altLang="en-US" sz="2200" b="1" dirty="0">
              <a:latin typeface="Times New Roman" pitchFamily="18" charset="0"/>
              <a:ea typeface="Times New Roman" pitchFamily="18" charset="0"/>
            </a:endParaRPr>
          </a:p>
          <a:p>
            <a:pPr marL="0" lvl="0" indent="0">
              <a:buNone/>
            </a:pPr>
            <a:r>
              <a:rPr lang="en-IN" altLang="en-US" sz="2200" dirty="0">
                <a:latin typeface="Times New Roman" pitchFamily="18" charset="0"/>
                <a:ea typeface="Times New Roman" pitchFamily="18" charset="0"/>
              </a:rPr>
              <a:t>[8] Aditya Kumar Shukla, Ashish Sharma, "Classification and Mitigation of DDOS attacks Based on Self-Organizing Map and Support Vector Machine",(IEEE) </a:t>
            </a:r>
            <a:r>
              <a:rPr lang="en-IN" altLang="en-US" sz="2200" i="1" dirty="0">
                <a:latin typeface="Times New Roman" pitchFamily="18" charset="0"/>
                <a:ea typeface="Times New Roman" pitchFamily="18" charset="0"/>
              </a:rPr>
              <a:t>2021</a:t>
            </a:r>
            <a:r>
              <a:rPr lang="en-IN" altLang="en-US" sz="2200" dirty="0">
                <a:latin typeface="Times New Roman" pitchFamily="18" charset="0"/>
                <a:ea typeface="Times New Roman" pitchFamily="18" charset="0"/>
              </a:rPr>
              <a:t>.</a:t>
            </a:r>
          </a:p>
          <a:p>
            <a:pPr marL="0" lvl="0" indent="0">
              <a:buNone/>
            </a:pPr>
            <a:endParaRPr lang="en-IN" altLang="en-US" sz="2200" b="1" dirty="0">
              <a:latin typeface="Times New Roman" pitchFamily="18" charset="0"/>
              <a:ea typeface="Times New Roman" pitchFamily="18" charset="0"/>
            </a:endParaRPr>
          </a:p>
        </p:txBody>
      </p:sp>
    </p:spTree>
    <p:extLst>
      <p:ext uri="{BB962C8B-B14F-4D97-AF65-F5344CB8AC3E}">
        <p14:creationId xmlns:p14="http://schemas.microsoft.com/office/powerpoint/2010/main" val="405685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idx="4294967295"/>
          </p:nvPr>
        </p:nvSpPr>
        <p:spPr>
          <a:xfrm>
            <a:off x="609600" y="274637"/>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OBJECTIVE</a:t>
            </a:r>
          </a:p>
        </p:txBody>
      </p:sp>
      <p:sp>
        <p:nvSpPr>
          <p:cNvPr id="1048650" name="Slide Number Placeholder 3"/>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2</a:t>
            </a:fld>
            <a:endParaRPr lang="en-US" altLang="en-US" sz="1200">
              <a:solidFill>
                <a:srgbClr val="898989"/>
              </a:solidFill>
              <a:ea typeface="Arial" charset="0"/>
            </a:endParaRPr>
          </a:p>
        </p:txBody>
      </p:sp>
      <p:sp>
        <p:nvSpPr>
          <p:cNvPr id="1048651" name="Footer Placeholder 4"/>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52"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53" name="Rectangle 8"/>
          <p:cNvSpPr>
            <a:spLocks noGrp="1"/>
          </p:cNvSpPr>
          <p:nvPr>
            <p:ph idx="4294967295"/>
          </p:nvPr>
        </p:nvSpPr>
        <p:spPr>
          <a:xfrm>
            <a:off x="754062" y="1734066"/>
            <a:ext cx="10815638" cy="2092881"/>
          </a:xfrm>
          <a:prstGeom prst="rect">
            <a:avLst/>
          </a:prstGeom>
          <a:noFill/>
          <a:ln>
            <a:noFill/>
          </a:ln>
        </p:spPr>
        <p:txBody>
          <a:bodyPr vert="horz" lIns="91440" tIns="45720" rIns="91440" bIns="45720" anchor="ctr">
            <a:spAutoFit/>
          </a:bodyP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lvl="0" algn="just">
              <a:spcBef>
                <a:spcPct val="0"/>
              </a:spcBef>
              <a:buFont typeface="Wingdings" pitchFamily="2" charset="2"/>
              <a:buChar char="Ø"/>
            </a:pPr>
            <a:r>
              <a:rPr lang="en-US" altLang="en-US" sz="2600" dirty="0">
                <a:latin typeface="Times New Roman" pitchFamily="18" charset="0"/>
                <a:ea typeface="Times New Roman" pitchFamily="18" charset="0"/>
              </a:rPr>
              <a:t>To explore effective methods for detecting and preventing common cloud-based attacks, specifically SQL injection and brute force attacks.</a:t>
            </a:r>
            <a:br>
              <a:rPr lang="en-US" altLang="en-US" sz="2600" dirty="0">
                <a:latin typeface="Times New Roman" pitchFamily="18" charset="0"/>
                <a:ea typeface="Times New Roman" pitchFamily="18" charset="0"/>
              </a:rPr>
            </a:br>
            <a:endParaRPr lang="en-US" altLang="en-US" sz="2600" dirty="0">
              <a:latin typeface="Times New Roman" pitchFamily="18" charset="0"/>
              <a:ea typeface="Times New Roman" pitchFamily="18" charset="0"/>
            </a:endParaRPr>
          </a:p>
          <a:p>
            <a:pPr lvl="0" algn="just">
              <a:spcBef>
                <a:spcPct val="0"/>
              </a:spcBef>
              <a:buFont typeface="Wingdings" pitchFamily="2" charset="2"/>
              <a:buChar char="Ø"/>
            </a:pPr>
            <a:r>
              <a:rPr lang="en-US" altLang="en-US" sz="2600" dirty="0">
                <a:latin typeface="Times New Roman" pitchFamily="18" charset="0"/>
                <a:ea typeface="Times New Roman" pitchFamily="18" charset="0"/>
              </a:rPr>
              <a:t>To provide practical solutions and best practices for enhancing security and resilience in cloud environments.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5B33315-F78A-BE34-F419-62B80346B8E6}"/>
              </a:ext>
            </a:extLst>
          </p:cNvPr>
          <p:cNvSpPr>
            <a:spLocks noGrp="1"/>
          </p:cNvSpPr>
          <p:nvPr>
            <p:ph type="body" idx="1"/>
          </p:nvPr>
        </p:nvSpPr>
        <p:spPr>
          <a:xfrm>
            <a:off x="963084" y="2496819"/>
            <a:ext cx="10363200" cy="1102486"/>
          </a:xfrm>
        </p:spPr>
        <p:txBody>
          <a:bodyPr/>
          <a:lstStyle/>
          <a:p>
            <a:r>
              <a:rPr lang="en-IN" sz="5600" b="1" dirty="0">
                <a:solidFill>
                  <a:schemeClr val="tx1"/>
                </a:solidFill>
                <a:latin typeface="Times New Roman" panose="02020603050405020304" pitchFamily="18" charset="0"/>
                <a:cs typeface="Times New Roman" panose="02020603050405020304" pitchFamily="18" charset="0"/>
              </a:rPr>
              <a:t>                THANK YOU</a:t>
            </a:r>
          </a:p>
        </p:txBody>
      </p:sp>
      <p:sp>
        <p:nvSpPr>
          <p:cNvPr id="4" name="Date Placeholder 3">
            <a:extLst>
              <a:ext uri="{FF2B5EF4-FFF2-40B4-BE49-F238E27FC236}">
                <a16:creationId xmlns:a16="http://schemas.microsoft.com/office/drawing/2014/main" xmlns="" id="{3701290F-CFBF-7E94-FE8B-BE923F304870}"/>
              </a:ext>
            </a:extLst>
          </p:cNvPr>
          <p:cNvSpPr>
            <a:spLocks noGrp="1"/>
          </p:cNvSpPr>
          <p:nvPr>
            <p:ph type="dt" sz="half" idx="2"/>
          </p:nvPr>
        </p:nvSpPr>
        <p:spPr/>
        <p:txBody>
          <a:bodyPr/>
          <a:lstStyle/>
          <a:p>
            <a:pPr lvl="0" eaLnBrk="1" hangingPunct="1"/>
            <a:fld id="{566ABCEB-ACFC-4714-9973-3DA970169C29}" type="datetime1">
              <a:rPr lang="en-US" altLang="en-US" sz="1200" smtClean="0">
                <a:solidFill>
                  <a:srgbClr val="898989"/>
                </a:solidFill>
              </a:rPr>
              <a:pPr lvl="0" eaLnBrk="1" hangingPunct="1"/>
              <a:t>1/30/2025</a:t>
            </a:fld>
            <a:endParaRPr lang="en-US" altLang="en-US" sz="1200">
              <a:solidFill>
                <a:srgbClr val="898989"/>
              </a:solidFill>
            </a:endParaRPr>
          </a:p>
        </p:txBody>
      </p:sp>
      <p:sp>
        <p:nvSpPr>
          <p:cNvPr id="5" name="Slide Number Placeholder 4">
            <a:extLst>
              <a:ext uri="{FF2B5EF4-FFF2-40B4-BE49-F238E27FC236}">
                <a16:creationId xmlns:a16="http://schemas.microsoft.com/office/drawing/2014/main" xmlns="" id="{CE26C5CF-E43E-1145-141D-BF9BDD2FE4D2}"/>
              </a:ext>
            </a:extLst>
          </p:cNvPr>
          <p:cNvSpPr>
            <a:spLocks noGrp="1"/>
          </p:cNvSpPr>
          <p:nvPr>
            <p:ph type="sldNum" sz="quarter" idx="4"/>
          </p:nvPr>
        </p:nvSpPr>
        <p:spPr/>
        <p:txBody>
          <a:bodyPr/>
          <a:lstStyle/>
          <a:p>
            <a:pPr lvl="0" algn="r" eaLnBrk="1" hangingPunct="1"/>
            <a:fld id="{566ABCEB-ACFC-4714-9973-3DA970169C29}" type="slidenum">
              <a:rPr lang="en-US" altLang="en-US" sz="1200" smtClean="0">
                <a:solidFill>
                  <a:srgbClr val="898989"/>
                </a:solidFill>
              </a:rPr>
              <a:pPr lvl="0" algn="r" eaLnBrk="1" hangingPunct="1"/>
              <a:t>20</a:t>
            </a:fld>
            <a:endParaRPr lang="en-US" altLang="en-US" sz="1200">
              <a:solidFill>
                <a:srgbClr val="898989"/>
              </a:solidFill>
            </a:endParaRPr>
          </a:p>
        </p:txBody>
      </p:sp>
      <p:sp>
        <p:nvSpPr>
          <p:cNvPr id="6" name="Footer Placeholder 5">
            <a:extLst>
              <a:ext uri="{FF2B5EF4-FFF2-40B4-BE49-F238E27FC236}">
                <a16:creationId xmlns:a16="http://schemas.microsoft.com/office/drawing/2014/main" xmlns="" id="{BE3D8BE0-D5C3-E278-62A4-8230924F72C3}"/>
              </a:ext>
            </a:extLst>
          </p:cNvPr>
          <p:cNvSpPr>
            <a:spLocks noGrp="1"/>
          </p:cNvSpPr>
          <p:nvPr>
            <p:ph type="ftr" sz="quarter" idx="3"/>
          </p:nvPr>
        </p:nvSpPr>
        <p:spPr/>
        <p:txBody>
          <a:bodyPr/>
          <a:lstStyle/>
          <a:p>
            <a:pPr lvl="0" algn="ctr" eaLnBrk="1" hangingPunct="1"/>
            <a:r>
              <a:rPr lang="en-US" altLang="en-US" sz="1200">
                <a:solidFill>
                  <a:srgbClr val="898989"/>
                </a:solidFill>
              </a:rPr>
              <a:t>Department of CSE Jerusalem College of Engineering</a:t>
            </a:r>
          </a:p>
        </p:txBody>
      </p:sp>
    </p:spTree>
    <p:extLst>
      <p:ext uri="{BB962C8B-B14F-4D97-AF65-F5344CB8AC3E}">
        <p14:creationId xmlns:p14="http://schemas.microsoft.com/office/powerpoint/2010/main" val="374504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ACBB631-F8EF-FBA1-E30D-08D18F476C60}"/>
            </a:ext>
          </a:extLst>
        </p:cNvPr>
        <p:cNvGrpSpPr/>
        <p:nvPr/>
      </p:nvGrpSpPr>
      <p:grpSpPr>
        <a:xfrm>
          <a:off x="0" y="0"/>
          <a:ext cx="0" cy="0"/>
          <a:chOff x="0" y="0"/>
          <a:chExt cx="0" cy="0"/>
        </a:xfrm>
      </p:grpSpPr>
      <p:sp>
        <p:nvSpPr>
          <p:cNvPr id="1048649" name="Title 1">
            <a:extLst>
              <a:ext uri="{FF2B5EF4-FFF2-40B4-BE49-F238E27FC236}">
                <a16:creationId xmlns:a16="http://schemas.microsoft.com/office/drawing/2014/main" xmlns="" id="{B2595DCD-108D-96F0-21A3-1A469EC45F3E}"/>
              </a:ext>
            </a:extLst>
          </p:cNvPr>
          <p:cNvSpPr>
            <a:spLocks noGrp="1"/>
          </p:cNvSpPr>
          <p:nvPr>
            <p:ph type="title" idx="4294967295"/>
          </p:nvPr>
        </p:nvSpPr>
        <p:spPr>
          <a:xfrm>
            <a:off x="609600" y="274637"/>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PROJECT DOMAIN</a:t>
            </a:r>
          </a:p>
        </p:txBody>
      </p:sp>
      <p:sp>
        <p:nvSpPr>
          <p:cNvPr id="1048650" name="Slide Number Placeholder 3">
            <a:extLst>
              <a:ext uri="{FF2B5EF4-FFF2-40B4-BE49-F238E27FC236}">
                <a16:creationId xmlns:a16="http://schemas.microsoft.com/office/drawing/2014/main" xmlns="" id="{3688D4C5-9E71-6F34-F36F-EB64452241D3}"/>
              </a:ext>
            </a:extLst>
          </p:cNvPr>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3</a:t>
            </a:fld>
            <a:endParaRPr lang="en-US" altLang="en-US" sz="1200">
              <a:solidFill>
                <a:srgbClr val="898989"/>
              </a:solidFill>
              <a:ea typeface="Arial" charset="0"/>
            </a:endParaRPr>
          </a:p>
        </p:txBody>
      </p:sp>
      <p:sp>
        <p:nvSpPr>
          <p:cNvPr id="1048651" name="Footer Placeholder 4">
            <a:extLst>
              <a:ext uri="{FF2B5EF4-FFF2-40B4-BE49-F238E27FC236}">
                <a16:creationId xmlns:a16="http://schemas.microsoft.com/office/drawing/2014/main" xmlns="" id="{B15492C3-DED7-1A19-69C0-D91539A739D4}"/>
              </a:ext>
            </a:extLst>
          </p:cNvPr>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52" name="Date Placeholder 2">
            <a:extLst>
              <a:ext uri="{FF2B5EF4-FFF2-40B4-BE49-F238E27FC236}">
                <a16:creationId xmlns:a16="http://schemas.microsoft.com/office/drawing/2014/main" xmlns="" id="{3B3E4C6A-A865-CBC9-78C4-ED0FA0C5B23B}"/>
              </a:ext>
            </a:extLst>
          </p:cNvPr>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53" name="Rectangle 8">
            <a:extLst>
              <a:ext uri="{FF2B5EF4-FFF2-40B4-BE49-F238E27FC236}">
                <a16:creationId xmlns:a16="http://schemas.microsoft.com/office/drawing/2014/main" xmlns="" id="{E9D54914-308C-CC5B-D127-859E37C2DCF9}"/>
              </a:ext>
            </a:extLst>
          </p:cNvPr>
          <p:cNvSpPr>
            <a:spLocks noGrp="1"/>
          </p:cNvSpPr>
          <p:nvPr>
            <p:ph idx="4294967295"/>
          </p:nvPr>
        </p:nvSpPr>
        <p:spPr>
          <a:xfrm>
            <a:off x="596900" y="1104062"/>
            <a:ext cx="10972800" cy="3693319"/>
          </a:xfrm>
          <a:prstGeom prst="rect">
            <a:avLst/>
          </a:prstGeom>
          <a:noFill/>
          <a:ln>
            <a:noFill/>
          </a:ln>
        </p:spPr>
        <p:txBody>
          <a:bodyPr vert="horz" wrap="square" lIns="91440" tIns="45720" rIns="91440" bIns="45720" anchor="ctr">
            <a:spAutoFit/>
          </a:bodyP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lvl="0" algn="just">
              <a:spcBef>
                <a:spcPct val="0"/>
              </a:spcBef>
              <a:buFont typeface="Wingdings" pitchFamily="2" charset="2"/>
              <a:buChar char="Ø"/>
            </a:pPr>
            <a:r>
              <a:rPr lang="en-US" altLang="en-US" sz="2600" b="1" dirty="0">
                <a:latin typeface="Times New Roman" pitchFamily="18" charset="0"/>
                <a:ea typeface="Times New Roman" pitchFamily="18" charset="0"/>
              </a:rPr>
              <a:t>Cloud:</a:t>
            </a:r>
          </a:p>
          <a:p>
            <a:pPr marL="0" lvl="0" indent="0" algn="just">
              <a:spcBef>
                <a:spcPct val="0"/>
              </a:spcBef>
              <a:buNone/>
            </a:pPr>
            <a:r>
              <a:rPr lang="en-US" altLang="en-US" sz="2600" dirty="0">
                <a:latin typeface="Times New Roman" pitchFamily="18" charset="0"/>
                <a:ea typeface="Times New Roman" pitchFamily="18" charset="0"/>
              </a:rPr>
              <a:t>        Dealing with the cloud resources involves maintaining cloud infrastructure to ensure scalability, efficiency, and security.</a:t>
            </a:r>
          </a:p>
          <a:p>
            <a:pPr marL="0" lvl="0" indent="0" algn="just">
              <a:spcBef>
                <a:spcPct val="0"/>
              </a:spcBef>
              <a:buNone/>
            </a:pPr>
            <a:r>
              <a:rPr lang="en-US" altLang="en-US" sz="2600" dirty="0">
                <a:latin typeface="Times New Roman" pitchFamily="18" charset="0"/>
                <a:ea typeface="Times New Roman" pitchFamily="18" charset="0"/>
              </a:rPr>
              <a:t/>
            </a:r>
            <a:br>
              <a:rPr lang="en-US" altLang="en-US" sz="2600" dirty="0">
                <a:latin typeface="Times New Roman" pitchFamily="18" charset="0"/>
                <a:ea typeface="Times New Roman" pitchFamily="18" charset="0"/>
              </a:rPr>
            </a:br>
            <a:endParaRPr lang="en-US" altLang="en-US" sz="2600" dirty="0">
              <a:latin typeface="Times New Roman" pitchFamily="18" charset="0"/>
              <a:ea typeface="Times New Roman" pitchFamily="18" charset="0"/>
            </a:endParaRPr>
          </a:p>
          <a:p>
            <a:pPr lvl="0" algn="just">
              <a:spcBef>
                <a:spcPct val="0"/>
              </a:spcBef>
              <a:buFont typeface="Wingdings" pitchFamily="2" charset="2"/>
              <a:buChar char="Ø"/>
            </a:pPr>
            <a:r>
              <a:rPr lang="en-US" altLang="en-US" sz="2600" b="1" dirty="0">
                <a:latin typeface="Times New Roman" pitchFamily="18" charset="0"/>
                <a:ea typeface="Times New Roman" pitchFamily="18" charset="0"/>
              </a:rPr>
              <a:t>Cyber security:</a:t>
            </a:r>
          </a:p>
          <a:p>
            <a:pPr marL="0" lvl="0" indent="0" algn="just">
              <a:spcBef>
                <a:spcPct val="0"/>
              </a:spcBef>
              <a:buNone/>
            </a:pPr>
            <a:r>
              <a:rPr lang="en-US" altLang="en-US" sz="2600" dirty="0">
                <a:latin typeface="Times New Roman" pitchFamily="18" charset="0"/>
                <a:ea typeface="Times New Roman" pitchFamily="18" charset="0"/>
              </a:rPr>
              <a:t>       This domain focuses on identifying potential attacks in cloud environments and implementing preventive measures access to protect cloud-based systems and data.</a:t>
            </a:r>
          </a:p>
        </p:txBody>
      </p:sp>
    </p:spTree>
    <p:extLst>
      <p:ext uri="{BB962C8B-B14F-4D97-AF65-F5344CB8AC3E}">
        <p14:creationId xmlns:p14="http://schemas.microsoft.com/office/powerpoint/2010/main" val="386068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B39C42F-0755-6E22-B63C-7FB51A2AA221}"/>
            </a:ext>
          </a:extLst>
        </p:cNvPr>
        <p:cNvGrpSpPr/>
        <p:nvPr/>
      </p:nvGrpSpPr>
      <p:grpSpPr>
        <a:xfrm>
          <a:off x="0" y="0"/>
          <a:ext cx="0" cy="0"/>
          <a:chOff x="0" y="0"/>
          <a:chExt cx="0" cy="0"/>
        </a:xfrm>
      </p:grpSpPr>
      <p:sp>
        <p:nvSpPr>
          <p:cNvPr id="1048649" name="Title 1">
            <a:extLst>
              <a:ext uri="{FF2B5EF4-FFF2-40B4-BE49-F238E27FC236}">
                <a16:creationId xmlns:a16="http://schemas.microsoft.com/office/drawing/2014/main" xmlns="" id="{39DF26C4-09C7-783B-225E-2FB9936A66B0}"/>
              </a:ext>
            </a:extLst>
          </p:cNvPr>
          <p:cNvSpPr>
            <a:spLocks noGrp="1"/>
          </p:cNvSpPr>
          <p:nvPr>
            <p:ph type="title" idx="4294967295"/>
          </p:nvPr>
        </p:nvSpPr>
        <p:spPr>
          <a:xfrm>
            <a:off x="609600" y="274637"/>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EXISTING SYSTEM</a:t>
            </a:r>
          </a:p>
        </p:txBody>
      </p:sp>
      <p:sp>
        <p:nvSpPr>
          <p:cNvPr id="1048650" name="Slide Number Placeholder 3">
            <a:extLst>
              <a:ext uri="{FF2B5EF4-FFF2-40B4-BE49-F238E27FC236}">
                <a16:creationId xmlns:a16="http://schemas.microsoft.com/office/drawing/2014/main" xmlns="" id="{206AD239-8845-3FC6-0CB5-BEF4964F4DBD}"/>
              </a:ext>
            </a:extLst>
          </p:cNvPr>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4</a:t>
            </a:fld>
            <a:endParaRPr lang="en-US" altLang="en-US" sz="1200">
              <a:solidFill>
                <a:srgbClr val="898989"/>
              </a:solidFill>
              <a:ea typeface="Arial" charset="0"/>
            </a:endParaRPr>
          </a:p>
        </p:txBody>
      </p:sp>
      <p:sp>
        <p:nvSpPr>
          <p:cNvPr id="1048651" name="Footer Placeholder 4">
            <a:extLst>
              <a:ext uri="{FF2B5EF4-FFF2-40B4-BE49-F238E27FC236}">
                <a16:creationId xmlns:a16="http://schemas.microsoft.com/office/drawing/2014/main" xmlns="" id="{4C080C8B-D1F9-7CB8-B23C-499F2B18655F}"/>
              </a:ext>
            </a:extLst>
          </p:cNvPr>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52" name="Date Placeholder 2">
            <a:extLst>
              <a:ext uri="{FF2B5EF4-FFF2-40B4-BE49-F238E27FC236}">
                <a16:creationId xmlns:a16="http://schemas.microsoft.com/office/drawing/2014/main" xmlns="" id="{36384D15-0218-B813-AD65-7955F7094714}"/>
              </a:ext>
            </a:extLst>
          </p:cNvPr>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53" name="Rectangle 8">
            <a:extLst>
              <a:ext uri="{FF2B5EF4-FFF2-40B4-BE49-F238E27FC236}">
                <a16:creationId xmlns:a16="http://schemas.microsoft.com/office/drawing/2014/main" xmlns="" id="{F16FA3E0-FAFB-5588-57E5-18E979371820}"/>
              </a:ext>
            </a:extLst>
          </p:cNvPr>
          <p:cNvSpPr>
            <a:spLocks noGrp="1"/>
          </p:cNvSpPr>
          <p:nvPr>
            <p:ph idx="4294967295"/>
          </p:nvPr>
        </p:nvSpPr>
        <p:spPr>
          <a:xfrm>
            <a:off x="623392" y="1582340"/>
            <a:ext cx="10815638" cy="3693319"/>
          </a:xfrm>
          <a:prstGeom prst="rect">
            <a:avLst/>
          </a:prstGeom>
          <a:noFill/>
          <a:ln>
            <a:noFill/>
          </a:ln>
        </p:spPr>
        <p:txBody>
          <a:bodyPr vert="horz" lIns="91440" tIns="45720" rIns="91440" bIns="45720" anchor="ctr">
            <a:spAutoFit/>
          </a:bodyP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lvl="0" algn="just">
              <a:spcBef>
                <a:spcPct val="0"/>
              </a:spcBef>
              <a:buFont typeface="Wingdings" pitchFamily="2" charset="2"/>
              <a:buChar char="Ø"/>
            </a:pPr>
            <a:r>
              <a:rPr lang="en-US" altLang="en-US" sz="2600" dirty="0">
                <a:latin typeface="Times New Roman" pitchFamily="18" charset="0"/>
                <a:ea typeface="Times New Roman" pitchFamily="18" charset="0"/>
              </a:rPr>
              <a:t>Many cloud platforms rely on standard firewalls and access controls to protect against unauthorized access, but these may not be enough to prevent complex attacks.</a:t>
            </a:r>
          </a:p>
          <a:p>
            <a:pPr marL="0" lvl="0" indent="0" algn="just">
              <a:spcBef>
                <a:spcPct val="0"/>
              </a:spcBef>
              <a:buNone/>
            </a:pPr>
            <a:endParaRPr lang="en-US" altLang="en-US" sz="2600" dirty="0">
              <a:latin typeface="Times New Roman" pitchFamily="18" charset="0"/>
              <a:ea typeface="Times New Roman" pitchFamily="18" charset="0"/>
            </a:endParaRPr>
          </a:p>
          <a:p>
            <a:pPr lvl="0" algn="just">
              <a:spcBef>
                <a:spcPct val="0"/>
              </a:spcBef>
              <a:buFont typeface="Wingdings" pitchFamily="2" charset="2"/>
              <a:buChar char="Ø"/>
            </a:pPr>
            <a:r>
              <a:rPr lang="en-US" altLang="en-US" sz="2600" dirty="0">
                <a:latin typeface="Times New Roman" pitchFamily="18" charset="0"/>
                <a:ea typeface="Times New Roman" pitchFamily="18" charset="0"/>
              </a:rPr>
              <a:t>Existing systems often provide reactive security measures, responding to attacks after they happen rather than preventing them in real-time.</a:t>
            </a:r>
          </a:p>
          <a:p>
            <a:pPr lvl="0" algn="just">
              <a:spcBef>
                <a:spcPct val="0"/>
              </a:spcBef>
              <a:buFont typeface="Wingdings" pitchFamily="2" charset="2"/>
              <a:buChar char="Ø"/>
            </a:pPr>
            <a:endParaRPr lang="en-US" altLang="en-US" sz="2600" dirty="0">
              <a:latin typeface="Times New Roman" pitchFamily="18" charset="0"/>
              <a:ea typeface="Times New Roman" pitchFamily="18" charset="0"/>
            </a:endParaRPr>
          </a:p>
          <a:p>
            <a:pPr lvl="0" algn="just">
              <a:spcBef>
                <a:spcPct val="0"/>
              </a:spcBef>
              <a:buFont typeface="Wingdings" pitchFamily="2" charset="2"/>
              <a:buChar char="Ø"/>
            </a:pPr>
            <a:r>
              <a:rPr lang="en-US" altLang="en-US" sz="2600" dirty="0">
                <a:latin typeface="Times New Roman" pitchFamily="18" charset="0"/>
                <a:ea typeface="Times New Roman" pitchFamily="18" charset="0"/>
              </a:rPr>
              <a:t>Many systems still use basic password protection without multi-factor authentication, making them vulnerable to brute force attacks.</a:t>
            </a:r>
          </a:p>
        </p:txBody>
      </p:sp>
    </p:spTree>
    <p:extLst>
      <p:ext uri="{BB962C8B-B14F-4D97-AF65-F5344CB8AC3E}">
        <p14:creationId xmlns:p14="http://schemas.microsoft.com/office/powerpoint/2010/main" val="77163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idx="4294967295"/>
          </p:nvPr>
        </p:nvSpPr>
        <p:spPr>
          <a:xfrm>
            <a:off x="621514" y="65881"/>
            <a:ext cx="10972800" cy="86201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LITERATURE SURVEY</a:t>
            </a:r>
          </a:p>
        </p:txBody>
      </p:sp>
      <p:sp>
        <p:nvSpPr>
          <p:cNvPr id="1048671" name="Slide Number Placeholder 3"/>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5</a:t>
            </a:fld>
            <a:endParaRPr lang="en-US" altLang="en-US" sz="1200">
              <a:solidFill>
                <a:srgbClr val="898989"/>
              </a:solidFill>
              <a:ea typeface="Arial" charset="0"/>
            </a:endParaRPr>
          </a:p>
        </p:txBody>
      </p:sp>
      <p:sp>
        <p:nvSpPr>
          <p:cNvPr id="1048672" name="Footer Placeholder 4"/>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73"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graphicFrame>
        <p:nvGraphicFramePr>
          <p:cNvPr id="4194304" name="Table 4194303"/>
          <p:cNvGraphicFramePr>
            <a:graphicFrameLocks/>
          </p:cNvGraphicFramePr>
          <p:nvPr>
            <p:extLst>
              <p:ext uri="{D42A27DB-BD31-4B8C-83A1-F6EECF244321}">
                <p14:modId xmlns:p14="http://schemas.microsoft.com/office/powerpoint/2010/main" val="2839050865"/>
              </p:ext>
            </p:extLst>
          </p:nvPr>
        </p:nvGraphicFramePr>
        <p:xfrm>
          <a:off x="609600" y="980728"/>
          <a:ext cx="10972800" cy="5847574"/>
        </p:xfrm>
        <a:graphic>
          <a:graphicData uri="http://schemas.openxmlformats.org/drawingml/2006/table">
            <a:tbl>
              <a:tblPr/>
              <a:tblGrid>
                <a:gridCol w="1016701">
                  <a:extLst>
                    <a:ext uri="{9D8B030D-6E8A-4147-A177-3AD203B41FA5}">
                      <a16:colId xmlns:a16="http://schemas.microsoft.com/office/drawing/2014/main" xmlns="" val="20000"/>
                    </a:ext>
                  </a:extLst>
                </a:gridCol>
                <a:gridCol w="3461587">
                  <a:extLst>
                    <a:ext uri="{9D8B030D-6E8A-4147-A177-3AD203B41FA5}">
                      <a16:colId xmlns:a16="http://schemas.microsoft.com/office/drawing/2014/main" xmlns="" val="20001"/>
                    </a:ext>
                  </a:extLst>
                </a:gridCol>
                <a:gridCol w="3672408">
                  <a:extLst>
                    <a:ext uri="{9D8B030D-6E8A-4147-A177-3AD203B41FA5}">
                      <a16:colId xmlns:a16="http://schemas.microsoft.com/office/drawing/2014/main" xmlns="" val="20002"/>
                    </a:ext>
                  </a:extLst>
                </a:gridCol>
                <a:gridCol w="2822104">
                  <a:extLst>
                    <a:ext uri="{9D8B030D-6E8A-4147-A177-3AD203B41FA5}">
                      <a16:colId xmlns:a16="http://schemas.microsoft.com/office/drawing/2014/main" xmlns="" val="20003"/>
                    </a:ext>
                  </a:extLst>
                </a:gridCol>
              </a:tblGrid>
              <a:tr h="691893">
                <a:tc>
                  <a:txBody>
                    <a:bodyPr/>
                    <a:lstStyle/>
                    <a:p>
                      <a:pPr lvl="0" algn="ctr" eaLnBrk="1" hangingPunct="1"/>
                      <a:r>
                        <a:rPr lang="en-IN" altLang="en-US" sz="2000" b="1" dirty="0" err="1">
                          <a:solidFill>
                            <a:srgbClr val="FFFFFF"/>
                          </a:solidFill>
                          <a:latin typeface="Times New Roman" pitchFamily="18" charset="0"/>
                          <a:ea typeface="Times New Roman" pitchFamily="18" charset="0"/>
                        </a:rPr>
                        <a:t>Sl</a:t>
                      </a:r>
                      <a:r>
                        <a:rPr lang="en-IN" altLang="en-US" sz="2000" b="1" dirty="0">
                          <a:solidFill>
                            <a:srgbClr val="FFFFFF"/>
                          </a:solidFill>
                          <a:latin typeface="Times New Roman" pitchFamily="18" charset="0"/>
                          <a:ea typeface="Times New Roman" pitchFamily="18" charset="0"/>
                        </a:rPr>
                        <a:t> . No.</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lstStyle/>
                    <a:p>
                      <a:pPr lvl="0" algn="ctr" eaLnBrk="1" hangingPunct="1"/>
                      <a:r>
                        <a:rPr lang="en-IN" altLang="en-US" sz="2000" b="1" dirty="0">
                          <a:solidFill>
                            <a:srgbClr val="FFFFFF"/>
                          </a:solidFill>
                          <a:latin typeface="Times New Roman" pitchFamily="18" charset="0"/>
                          <a:ea typeface="Times New Roman" pitchFamily="18" charset="0"/>
                        </a:rPr>
                        <a:t>REFERENCE PAPER TITLE </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lstStyle/>
                    <a:p>
                      <a:pPr lvl="0" algn="ctr" eaLnBrk="1" hangingPunct="1"/>
                      <a:r>
                        <a:rPr lang="en-IN" altLang="en-US" sz="2000" b="1" dirty="0">
                          <a:solidFill>
                            <a:srgbClr val="FFFFFF"/>
                          </a:solidFill>
                          <a:latin typeface="Times New Roman" pitchFamily="18" charset="0"/>
                          <a:ea typeface="Times New Roman" pitchFamily="18" charset="0"/>
                        </a:rPr>
                        <a:t>WORK DONE IN REFERENCE PAPER</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lstStyle/>
                    <a:p>
                      <a:pPr lvl="0" algn="ctr" eaLnBrk="1" hangingPunct="1"/>
                      <a:r>
                        <a:rPr lang="en-IN" altLang="en-US" sz="2000" b="1" dirty="0">
                          <a:solidFill>
                            <a:srgbClr val="FFFFFF"/>
                          </a:solidFill>
                          <a:latin typeface="Times New Roman" pitchFamily="18" charset="0"/>
                          <a:ea typeface="Times New Roman" pitchFamily="18" charset="0"/>
                        </a:rPr>
                        <a:t>INFERENCE</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extLst>
                  <a:ext uri="{0D108BD9-81ED-4DB2-BD59-A6C34878D82A}">
                    <a16:rowId xmlns:a16="http://schemas.microsoft.com/office/drawing/2014/main" xmlns="" val="10000"/>
                  </a:ext>
                </a:extLst>
              </a:tr>
              <a:tr h="1443947">
                <a:tc>
                  <a:txBody>
                    <a:bodyPr/>
                    <a:lstStyle/>
                    <a:p>
                      <a:pPr lvl="0" algn="ctr" eaLnBrk="1" hangingPunct="1"/>
                      <a:r>
                        <a:rPr lang="en-IN" altLang="en-US" sz="1800" b="0" dirty="0">
                          <a:solidFill>
                            <a:srgbClr val="000000"/>
                          </a:solidFill>
                          <a:latin typeface="Times New Roman" pitchFamily="18" charset="0"/>
                          <a:ea typeface="Times New Roman" pitchFamily="18" charset="0"/>
                        </a:rPr>
                        <a:t>1.</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US" sz="1800" b="1" dirty="0">
                          <a:solidFill>
                            <a:srgbClr val="000000"/>
                          </a:solidFill>
                          <a:latin typeface="Times New Roman" pitchFamily="18" charset="0"/>
                          <a:ea typeface="Times New Roman" pitchFamily="18" charset="0"/>
                        </a:rPr>
                        <a:t>"Detecting SQL Injection Attacks in Cloud SaaS using Machine Learning“</a:t>
                      </a:r>
                      <a:r>
                        <a:rPr lang="en-US" altLang="en-US" sz="1800" b="0" dirty="0">
                          <a:solidFill>
                            <a:srgbClr val="000000"/>
                          </a:solidFill>
                          <a:latin typeface="Times New Roman" pitchFamily="18" charset="0"/>
                          <a:ea typeface="Times New Roman" pitchFamily="18" charset="0"/>
                        </a:rPr>
                        <a:t>, D. Tripathy, R. Gohil, T. Halabi,(IEEE),2020</a:t>
                      </a:r>
                    </a:p>
                    <a:p>
                      <a:pPr lvl="0" algn="just" eaLnBrk="1" hangingPunct="1"/>
                      <a:endParaRPr lang="en-IN" altLang="en-US" sz="1800" b="0" dirty="0">
                        <a:solidFill>
                          <a:srgbClr val="000000"/>
                        </a:solidFill>
                        <a:latin typeface="Times New Roman" pitchFamily="18" charset="0"/>
                        <a:ea typeface="Times New Roman" pitchFamily="18" charset="0"/>
                      </a:endParaRP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 Developed a machine learning-based detection system for SQL injection attacks targeting Software as a Service (SaaS) applications in the cloud.</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 The machine learning approach enhances the detection accuracy of SQL injection attacks, providing a robust security measure.</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extLst>
                  <a:ext uri="{0D108BD9-81ED-4DB2-BD59-A6C34878D82A}">
                    <a16:rowId xmlns:a16="http://schemas.microsoft.com/office/drawing/2014/main" xmlns="" val="10001"/>
                  </a:ext>
                </a:extLst>
              </a:tr>
              <a:tr h="1671802">
                <a:tc>
                  <a:txBody>
                    <a:bodyPr/>
                    <a:lstStyle/>
                    <a:p>
                      <a:pPr lvl="0" algn="ctr" eaLnBrk="1" hangingPunct="1"/>
                      <a:r>
                        <a:rPr lang="en-IN" altLang="en-US" sz="1800" b="0" dirty="0">
                          <a:solidFill>
                            <a:srgbClr val="000000"/>
                          </a:solidFill>
                          <a:latin typeface="Times New Roman" pitchFamily="18" charset="0"/>
                          <a:ea typeface="Times New Roman" pitchFamily="18" charset="0"/>
                        </a:rPr>
                        <a:t>2.</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US" sz="1800" b="0" dirty="0" err="1">
                          <a:solidFill>
                            <a:srgbClr val="000000"/>
                          </a:solidFill>
                          <a:latin typeface="Times New Roman" pitchFamily="18" charset="0"/>
                          <a:ea typeface="Times New Roman" pitchFamily="18" charset="0"/>
                        </a:rPr>
                        <a:t>Shail</a:t>
                      </a:r>
                      <a:r>
                        <a:rPr lang="en-US" altLang="en-US" sz="1800" b="0" baseline="0" dirty="0">
                          <a:solidFill>
                            <a:srgbClr val="000000"/>
                          </a:solidFill>
                          <a:latin typeface="Times New Roman" pitchFamily="18" charset="0"/>
                          <a:ea typeface="Times New Roman" pitchFamily="18" charset="0"/>
                        </a:rPr>
                        <a:t> </a:t>
                      </a:r>
                      <a:r>
                        <a:rPr lang="en-US" altLang="en-US" sz="1800" b="0" dirty="0">
                          <a:solidFill>
                            <a:srgbClr val="000000"/>
                          </a:solidFill>
                          <a:latin typeface="Times New Roman" pitchFamily="18" charset="0"/>
                          <a:ea typeface="Times New Roman" pitchFamily="18" charset="0"/>
                        </a:rPr>
                        <a:t>Saharan, Vishal Gupta, "</a:t>
                      </a:r>
                      <a:r>
                        <a:rPr lang="en-US" altLang="en-US" sz="1800" b="1" dirty="0">
                          <a:solidFill>
                            <a:srgbClr val="000000"/>
                          </a:solidFill>
                          <a:latin typeface="Times New Roman" pitchFamily="18" charset="0"/>
                          <a:ea typeface="Times New Roman" pitchFamily="18" charset="0"/>
                        </a:rPr>
                        <a:t>Prevention of SQL Injection attacks: a comprehensive review and future directions</a:t>
                      </a:r>
                      <a:r>
                        <a:rPr lang="en-US" altLang="en-US" sz="1800" b="0" dirty="0">
                          <a:solidFill>
                            <a:srgbClr val="000000"/>
                          </a:solidFill>
                          <a:latin typeface="Times New Roman" pitchFamily="18" charset="0"/>
                          <a:ea typeface="Times New Roman" pitchFamily="18" charset="0"/>
                        </a:rPr>
                        <a:t>", (ISCON)2022.</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US" sz="1800" b="0" dirty="0">
                          <a:solidFill>
                            <a:srgbClr val="000000"/>
                          </a:solidFill>
                          <a:latin typeface="Times New Roman" pitchFamily="18" charset="0"/>
                          <a:ea typeface="Times New Roman" pitchFamily="18" charset="0"/>
                        </a:rPr>
                        <a:t>This comprehensive review discusses various SQL Injection attack prevention techniques, exploring both current practices and future directions for research in the field.</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US" sz="1800" b="0" dirty="0">
                          <a:solidFill>
                            <a:srgbClr val="000000"/>
                          </a:solidFill>
                          <a:latin typeface="Times New Roman" pitchFamily="18" charset="0"/>
                          <a:ea typeface="Times New Roman" pitchFamily="18" charset="0"/>
                        </a:rPr>
                        <a:t>Continuous research and innovation are necessary to stay ahead of evolving </a:t>
                      </a:r>
                      <a:r>
                        <a:rPr lang="en-US" altLang="en-US" sz="1800" b="0" dirty="0" err="1">
                          <a:solidFill>
                            <a:srgbClr val="000000"/>
                          </a:solidFill>
                          <a:latin typeface="Times New Roman" pitchFamily="18" charset="0"/>
                          <a:ea typeface="Times New Roman" pitchFamily="18" charset="0"/>
                        </a:rPr>
                        <a:t>sql</a:t>
                      </a:r>
                      <a:r>
                        <a:rPr lang="en-US" altLang="en-US" sz="1800" b="0" dirty="0">
                          <a:solidFill>
                            <a:srgbClr val="000000"/>
                          </a:solidFill>
                          <a:latin typeface="Times New Roman" pitchFamily="18" charset="0"/>
                          <a:ea typeface="Times New Roman" pitchFamily="18" charset="0"/>
                        </a:rPr>
                        <a:t> injection threats.</a:t>
                      </a:r>
                    </a:p>
                    <a:p>
                      <a:pPr lvl="0" algn="just" eaLnBrk="1" hangingPunct="1"/>
                      <a:endParaRPr lang="en-US" altLang="en-US" sz="1800" b="0" dirty="0">
                        <a:solidFill>
                          <a:srgbClr val="000000"/>
                        </a:solidFill>
                        <a:latin typeface="Times New Roman" pitchFamily="18" charset="0"/>
                        <a:ea typeface="Times New Roman" pitchFamily="18" charset="0"/>
                      </a:endParaRP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extLst>
                  <a:ext uri="{0D108BD9-81ED-4DB2-BD59-A6C34878D82A}">
                    <a16:rowId xmlns:a16="http://schemas.microsoft.com/office/drawing/2014/main" xmlns="" val="10002"/>
                  </a:ext>
                </a:extLst>
              </a:tr>
              <a:tr h="1985426">
                <a:tc>
                  <a:txBody>
                    <a:bodyPr/>
                    <a:lstStyle/>
                    <a:p>
                      <a:pPr lvl="0" algn="ctr" eaLnBrk="1" hangingPunct="1"/>
                      <a:r>
                        <a:rPr lang="en-IN" altLang="en-US" sz="1800" b="0" dirty="0">
                          <a:solidFill>
                            <a:srgbClr val="000000"/>
                          </a:solidFill>
                          <a:latin typeface="Times New Roman" pitchFamily="18" charset="0"/>
                          <a:ea typeface="Times New Roman" pitchFamily="18" charset="0"/>
                        </a:rPr>
                        <a:t>3.</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US" sz="1800" b="0" dirty="0">
                          <a:solidFill>
                            <a:srgbClr val="000000"/>
                          </a:solidFill>
                          <a:latin typeface="Times New Roman" pitchFamily="18" charset="0"/>
                          <a:ea typeface="Times New Roman" pitchFamily="18" charset="0"/>
                        </a:rPr>
                        <a:t>Aditya Kumar Shukla, Ashish Sharma, "</a:t>
                      </a:r>
                      <a:r>
                        <a:rPr lang="en-US" altLang="en-US" sz="1800" b="1" dirty="0">
                          <a:solidFill>
                            <a:srgbClr val="000000"/>
                          </a:solidFill>
                          <a:latin typeface="Times New Roman" pitchFamily="18" charset="0"/>
                          <a:ea typeface="Times New Roman" pitchFamily="18" charset="0"/>
                        </a:rPr>
                        <a:t>Classification and Mitigation of Brute force Attacks Based on Self-Organizing Map and Support Vector Machine</a:t>
                      </a:r>
                      <a:r>
                        <a:rPr lang="en-US" altLang="en-US" sz="1800" b="0" dirty="0">
                          <a:solidFill>
                            <a:srgbClr val="000000"/>
                          </a:solidFill>
                          <a:latin typeface="Times New Roman" pitchFamily="18" charset="0"/>
                          <a:ea typeface="Times New Roman" pitchFamily="18" charset="0"/>
                        </a:rPr>
                        <a:t>",(IEEE),2021</a:t>
                      </a:r>
                    </a:p>
                    <a:p>
                      <a:pPr lvl="0" algn="just" eaLnBrk="1" hangingPunct="1"/>
                      <a:endParaRPr lang="en-IN" altLang="en-US" sz="1800" b="0" dirty="0">
                        <a:solidFill>
                          <a:srgbClr val="000000"/>
                        </a:solidFill>
                        <a:latin typeface="Times New Roman" pitchFamily="18" charset="0"/>
                        <a:ea typeface="Times New Roman" pitchFamily="18" charset="0"/>
                      </a:endParaRP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US" sz="1800" b="0" dirty="0">
                          <a:solidFill>
                            <a:srgbClr val="000000"/>
                          </a:solidFill>
                          <a:latin typeface="Times New Roman" pitchFamily="18" charset="0"/>
                          <a:ea typeface="Times New Roman" pitchFamily="18" charset="0"/>
                        </a:rPr>
                        <a:t>This research mitigation of Brute force attacks, showcasing the effectiveness of machine learning in enhancing cloud security</a:t>
                      </a:r>
                      <a:endParaRPr lang="en-IN" dirty="0"/>
                    </a:p>
                    <a:p>
                      <a:pPr lvl="0" algn="just" eaLnBrk="1" hangingPunct="1"/>
                      <a:endParaRPr lang="en-US" altLang="en-US" sz="1800" b="0" dirty="0">
                        <a:solidFill>
                          <a:srgbClr val="000000"/>
                        </a:solidFill>
                        <a:latin typeface="Times New Roman" pitchFamily="18" charset="0"/>
                        <a:ea typeface="Times New Roman" pitchFamily="18" charset="0"/>
                      </a:endParaRP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Combining SOM and SVM offers a promising approach to classify and mitigate brute force attacks effectively</a:t>
                      </a:r>
                    </a:p>
                  </a:txBody>
                  <a:tcPr marT="45722" marB="4572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Slide Number Placeholder 3"/>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6</a:t>
            </a:fld>
            <a:endParaRPr lang="en-US" altLang="en-US" sz="1200">
              <a:solidFill>
                <a:srgbClr val="898989"/>
              </a:solidFill>
              <a:ea typeface="Arial" charset="0"/>
            </a:endParaRPr>
          </a:p>
        </p:txBody>
      </p:sp>
      <p:sp>
        <p:nvSpPr>
          <p:cNvPr id="1048678" name="Footer Placeholder 4"/>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79" name="Date Placeholder 2"/>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graphicFrame>
        <p:nvGraphicFramePr>
          <p:cNvPr id="4194305" name="Table 4194304"/>
          <p:cNvGraphicFramePr>
            <a:graphicFrameLocks/>
          </p:cNvGraphicFramePr>
          <p:nvPr>
            <p:extLst>
              <p:ext uri="{D42A27DB-BD31-4B8C-83A1-F6EECF244321}">
                <p14:modId xmlns:p14="http://schemas.microsoft.com/office/powerpoint/2010/main" val="78070608"/>
              </p:ext>
            </p:extLst>
          </p:nvPr>
        </p:nvGraphicFramePr>
        <p:xfrm>
          <a:off x="542112" y="980728"/>
          <a:ext cx="10972801" cy="5737400"/>
        </p:xfrm>
        <a:graphic>
          <a:graphicData uri="http://schemas.openxmlformats.org/drawingml/2006/table">
            <a:tbl>
              <a:tblPr/>
              <a:tblGrid>
                <a:gridCol w="885162">
                  <a:extLst>
                    <a:ext uri="{9D8B030D-6E8A-4147-A177-3AD203B41FA5}">
                      <a16:colId xmlns:a16="http://schemas.microsoft.com/office/drawing/2014/main" xmlns="" val="20000"/>
                    </a:ext>
                  </a:extLst>
                </a:gridCol>
                <a:gridCol w="4164670">
                  <a:extLst>
                    <a:ext uri="{9D8B030D-6E8A-4147-A177-3AD203B41FA5}">
                      <a16:colId xmlns:a16="http://schemas.microsoft.com/office/drawing/2014/main" xmlns="" val="20001"/>
                    </a:ext>
                  </a:extLst>
                </a:gridCol>
                <a:gridCol w="3456384">
                  <a:extLst>
                    <a:ext uri="{9D8B030D-6E8A-4147-A177-3AD203B41FA5}">
                      <a16:colId xmlns:a16="http://schemas.microsoft.com/office/drawing/2014/main" xmlns="" val="20002"/>
                    </a:ext>
                  </a:extLst>
                </a:gridCol>
                <a:gridCol w="2466585">
                  <a:extLst>
                    <a:ext uri="{9D8B030D-6E8A-4147-A177-3AD203B41FA5}">
                      <a16:colId xmlns:a16="http://schemas.microsoft.com/office/drawing/2014/main" xmlns="" val="20003"/>
                    </a:ext>
                  </a:extLst>
                </a:gridCol>
              </a:tblGrid>
              <a:tr h="692283">
                <a:tc>
                  <a:txBody>
                    <a:bodyPr/>
                    <a:lstStyle/>
                    <a:p>
                      <a:pPr lvl="0" algn="ctr" eaLnBrk="1" hangingPunct="1"/>
                      <a:r>
                        <a:rPr lang="en-IN" altLang="en-US" sz="2000" b="1" dirty="0" err="1">
                          <a:solidFill>
                            <a:srgbClr val="FFFFFF"/>
                          </a:solidFill>
                          <a:latin typeface="Times New Roman" pitchFamily="18" charset="0"/>
                          <a:ea typeface="Times New Roman" pitchFamily="18" charset="0"/>
                        </a:rPr>
                        <a:t>Sl.No</a:t>
                      </a:r>
                      <a:r>
                        <a:rPr lang="en-IN" altLang="en-US" sz="2000" b="1" dirty="0">
                          <a:solidFill>
                            <a:srgbClr val="FFFFFF"/>
                          </a:solidFill>
                          <a:latin typeface="Times New Roman" pitchFamily="18" charset="0"/>
                          <a:ea typeface="Times New Roman" pitchFamily="18" charset="0"/>
                        </a:rPr>
                        <a:t>.</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lstStyle/>
                    <a:p>
                      <a:pPr lvl="0" algn="ctr" eaLnBrk="1" hangingPunct="1"/>
                      <a:r>
                        <a:rPr lang="en-IN" altLang="en-US" sz="2000" b="1" dirty="0">
                          <a:solidFill>
                            <a:srgbClr val="FFFFFF"/>
                          </a:solidFill>
                          <a:latin typeface="Times New Roman" pitchFamily="18" charset="0"/>
                          <a:ea typeface="Times New Roman" pitchFamily="18" charset="0"/>
                        </a:rPr>
                        <a:t>REFERENCE PAPER TITLE </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lstStyle/>
                    <a:p>
                      <a:pPr lvl="0" algn="ctr" eaLnBrk="1" hangingPunct="1"/>
                      <a:r>
                        <a:rPr lang="en-IN" altLang="en-US" sz="2000" b="1" dirty="0">
                          <a:solidFill>
                            <a:srgbClr val="FFFFFF"/>
                          </a:solidFill>
                          <a:latin typeface="Times New Roman" pitchFamily="18" charset="0"/>
                          <a:ea typeface="Times New Roman" pitchFamily="18" charset="0"/>
                        </a:rPr>
                        <a:t>WORK DONE IN REFERENCE PAPER</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lstStyle/>
                    <a:p>
                      <a:pPr lvl="0" algn="ctr" eaLnBrk="1" hangingPunct="1"/>
                      <a:r>
                        <a:rPr lang="en-IN" altLang="en-US" sz="2000" b="1">
                          <a:solidFill>
                            <a:srgbClr val="FFFFFF"/>
                          </a:solidFill>
                          <a:latin typeface="Times New Roman" pitchFamily="18" charset="0"/>
                          <a:ea typeface="Times New Roman" pitchFamily="18" charset="0"/>
                        </a:rPr>
                        <a:t>INFERENCE</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extLst>
                  <a:ext uri="{0D108BD9-81ED-4DB2-BD59-A6C34878D82A}">
                    <a16:rowId xmlns:a16="http://schemas.microsoft.com/office/drawing/2014/main" xmlns="" val="10000"/>
                  </a:ext>
                </a:extLst>
              </a:tr>
              <a:tr h="1444758">
                <a:tc>
                  <a:txBody>
                    <a:bodyPr/>
                    <a:lstStyle/>
                    <a:p>
                      <a:pPr lvl="0" algn="ctr" eaLnBrk="1" hangingPunct="1"/>
                      <a:r>
                        <a:rPr lang="en-IN" altLang="en-US" sz="1800" b="0" dirty="0">
                          <a:solidFill>
                            <a:srgbClr val="000000"/>
                          </a:solidFill>
                          <a:latin typeface="Times New Roman" pitchFamily="18" charset="0"/>
                          <a:ea typeface="Times New Roman" pitchFamily="18" charset="0"/>
                        </a:rPr>
                        <a:t>4.</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Adarsh M G., Bhargavi K., </a:t>
                      </a:r>
                      <a:r>
                        <a:rPr lang="en-US" altLang="en-US" sz="1800" b="1" dirty="0">
                          <a:solidFill>
                            <a:srgbClr val="000000"/>
                          </a:solidFill>
                          <a:latin typeface="Times New Roman" pitchFamily="18" charset="0"/>
                          <a:ea typeface="Times New Roman" pitchFamily="18" charset="0"/>
                        </a:rPr>
                        <a:t>"Double Reinforcement Learning Based Interactive GAN for Detection of Volumetric Attacks in Cloud Computing"</a:t>
                      </a:r>
                      <a:r>
                        <a:rPr lang="en-US" altLang="en-US" sz="1800" b="0" dirty="0">
                          <a:solidFill>
                            <a:srgbClr val="000000"/>
                          </a:solidFill>
                          <a:latin typeface="Times New Roman" pitchFamily="18" charset="0"/>
                          <a:ea typeface="Times New Roman" pitchFamily="18" charset="0"/>
                        </a:rPr>
                        <a:t>, (IEEE)2023.</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The authors introduce an interactive combined with double reinforcement learning to improve the detection accuracy of volumetric DDoS.</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Machine learning techniques can enhance the detection capabilities of DDoS attacks.</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extLst>
                  <a:ext uri="{0D108BD9-81ED-4DB2-BD59-A6C34878D82A}">
                    <a16:rowId xmlns:a16="http://schemas.microsoft.com/office/drawing/2014/main" xmlns="" val="10001"/>
                  </a:ext>
                </a:extLst>
              </a:tr>
              <a:tr h="1715649">
                <a:tc>
                  <a:txBody>
                    <a:bodyPr/>
                    <a:lstStyle/>
                    <a:p>
                      <a:pPr lvl="0" algn="ctr" eaLnBrk="1" hangingPunct="1"/>
                      <a:r>
                        <a:rPr lang="en-IN" altLang="en-US" sz="1800" b="0" dirty="0">
                          <a:solidFill>
                            <a:srgbClr val="000000"/>
                          </a:solidFill>
                          <a:latin typeface="Times New Roman" pitchFamily="18" charset="0"/>
                          <a:ea typeface="Times New Roman" pitchFamily="18" charset="0"/>
                        </a:rPr>
                        <a:t>5.</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lstStyle/>
                    <a:p>
                      <a:pPr lvl="0" algn="just" eaLnBrk="1" hangingPunct="1"/>
                      <a:r>
                        <a:rPr lang="en-IN" altLang="en-US" sz="1800" b="0" dirty="0">
                          <a:solidFill>
                            <a:srgbClr val="000000"/>
                          </a:solidFill>
                          <a:latin typeface="Times New Roman" pitchFamily="18" charset="0"/>
                          <a:ea typeface="Times New Roman" pitchFamily="18" charset="0"/>
                        </a:rPr>
                        <a:t>R.A. </a:t>
                      </a:r>
                      <a:r>
                        <a:rPr lang="en-IN" altLang="en-US" sz="1800" b="0" dirty="0" err="1">
                          <a:solidFill>
                            <a:srgbClr val="000000"/>
                          </a:solidFill>
                          <a:latin typeface="Times New Roman" pitchFamily="18" charset="0"/>
                          <a:ea typeface="Times New Roman" pitchFamily="18" charset="0"/>
                        </a:rPr>
                        <a:t>Karthika</a:t>
                      </a:r>
                      <a:r>
                        <a:rPr lang="en-IN" altLang="en-US" sz="1800" b="0" dirty="0">
                          <a:solidFill>
                            <a:srgbClr val="000000"/>
                          </a:solidFill>
                          <a:latin typeface="Times New Roman" pitchFamily="18" charset="0"/>
                          <a:ea typeface="Times New Roman" pitchFamily="18" charset="0"/>
                        </a:rPr>
                        <a:t>, P. </a:t>
                      </a:r>
                      <a:r>
                        <a:rPr lang="en-IN" altLang="en-US" sz="1800" b="0" dirty="0" err="1">
                          <a:solidFill>
                            <a:srgbClr val="000000"/>
                          </a:solidFill>
                          <a:latin typeface="Times New Roman" pitchFamily="18" charset="0"/>
                          <a:ea typeface="Times New Roman" pitchFamily="18" charset="0"/>
                        </a:rPr>
                        <a:t>Sriramya</a:t>
                      </a:r>
                      <a:r>
                        <a:rPr lang="en-IN" altLang="en-US" sz="1800" b="0" dirty="0">
                          <a:solidFill>
                            <a:srgbClr val="000000"/>
                          </a:solidFill>
                          <a:latin typeface="Times New Roman" pitchFamily="18" charset="0"/>
                          <a:ea typeface="Times New Roman" pitchFamily="18" charset="0"/>
                        </a:rPr>
                        <a:t> , A. Rohini , "</a:t>
                      </a:r>
                      <a:r>
                        <a:rPr lang="en-IN" altLang="en-US" sz="1800" b="1" dirty="0">
                          <a:solidFill>
                            <a:srgbClr val="000000"/>
                          </a:solidFill>
                          <a:latin typeface="Times New Roman" pitchFamily="18" charset="0"/>
                          <a:ea typeface="Times New Roman" pitchFamily="18" charset="0"/>
                        </a:rPr>
                        <a:t>Detection and Classification of BRUT FORCE Attacks in Cloud Data Using Hybrid LSTM and RNN for Feature Selection</a:t>
                      </a:r>
                      <a:r>
                        <a:rPr lang="en-IN" altLang="en-US" sz="1800" b="0" dirty="0">
                          <a:solidFill>
                            <a:srgbClr val="000000"/>
                          </a:solidFill>
                          <a:latin typeface="Times New Roman" pitchFamily="18" charset="0"/>
                          <a:ea typeface="Times New Roman" pitchFamily="18" charset="0"/>
                        </a:rPr>
                        <a:t>", (IEEE) ,2023.</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The paper presents a Recurrent Neural Networks (RNN) for the detection and classification of Brute force attacks.</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lstStyle/>
                    <a:p>
                      <a:pPr lvl="0" algn="just" eaLnBrk="1" hangingPunct="1"/>
                      <a:r>
                        <a:rPr lang="en-US" altLang="en-US" sz="1800" b="0" dirty="0">
                          <a:solidFill>
                            <a:srgbClr val="000000"/>
                          </a:solidFill>
                          <a:latin typeface="Times New Roman" pitchFamily="18" charset="0"/>
                          <a:ea typeface="Times New Roman" pitchFamily="18" charset="0"/>
                        </a:rPr>
                        <a:t>Hybrid deep learning models can significantly improve the accuracy and efficiency of Brute force attack detection in cloud.</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extLst>
                  <a:ext uri="{0D108BD9-81ED-4DB2-BD59-A6C34878D82A}">
                    <a16:rowId xmlns:a16="http://schemas.microsoft.com/office/drawing/2014/main" xmlns="" val="10002"/>
                  </a:ext>
                </a:extLst>
              </a:tr>
              <a:tr h="1835942">
                <a:tc>
                  <a:txBody>
                    <a:bodyPr/>
                    <a:lstStyle/>
                    <a:p>
                      <a:pPr lvl="0" algn="ctr" eaLnBrk="1" hangingPunct="1"/>
                      <a:r>
                        <a:rPr lang="en-IN" altLang="en-US" sz="1800" b="0" dirty="0">
                          <a:solidFill>
                            <a:srgbClr val="000000"/>
                          </a:solidFill>
                          <a:latin typeface="Times New Roman" pitchFamily="18" charset="0"/>
                          <a:ea typeface="Times New Roman" pitchFamily="18" charset="0"/>
                        </a:rPr>
                        <a:t>6.</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US" sz="1800" b="1" dirty="0">
                          <a:solidFill>
                            <a:srgbClr val="000000"/>
                          </a:solidFill>
                          <a:latin typeface="Times New Roman" pitchFamily="18" charset="0"/>
                          <a:ea typeface="Times New Roman" pitchFamily="18" charset="0"/>
                        </a:rPr>
                        <a:t> "Intercept the Cloud Network from Brute Force and DDoS Attacks via Machine Learning </a:t>
                      </a:r>
                      <a:r>
                        <a:rPr lang="en-US" altLang="en-US" sz="1800" b="1" dirty="0" err="1">
                          <a:solidFill>
                            <a:srgbClr val="000000"/>
                          </a:solidFill>
                          <a:latin typeface="Times New Roman" pitchFamily="18" charset="0"/>
                          <a:ea typeface="Times New Roman" pitchFamily="18" charset="0"/>
                        </a:rPr>
                        <a:t>Techniques”,</a:t>
                      </a:r>
                      <a:r>
                        <a:rPr lang="en-US" altLang="en-US" sz="1800" b="0" dirty="0" err="1">
                          <a:solidFill>
                            <a:srgbClr val="000000"/>
                          </a:solidFill>
                          <a:latin typeface="Times New Roman" pitchFamily="18" charset="0"/>
                          <a:ea typeface="Times New Roman" pitchFamily="18" charset="0"/>
                        </a:rPr>
                        <a:t>M</a:t>
                      </a:r>
                      <a:r>
                        <a:rPr lang="en-US" altLang="en-US" sz="1800" b="0" dirty="0">
                          <a:solidFill>
                            <a:srgbClr val="000000"/>
                          </a:solidFill>
                          <a:latin typeface="Times New Roman" pitchFamily="18" charset="0"/>
                          <a:ea typeface="Times New Roman" pitchFamily="18" charset="0"/>
                        </a:rPr>
                        <a:t>. A. </a:t>
                      </a:r>
                      <a:r>
                        <a:rPr lang="en-US" altLang="en-US" sz="1800" b="0" dirty="0" err="1">
                          <a:solidFill>
                            <a:srgbClr val="000000"/>
                          </a:solidFill>
                          <a:latin typeface="Times New Roman" pitchFamily="18" charset="0"/>
                          <a:ea typeface="Times New Roman" pitchFamily="18" charset="0"/>
                        </a:rPr>
                        <a:t>Ferrag</a:t>
                      </a:r>
                      <a:r>
                        <a:rPr lang="en-US" altLang="en-US" sz="1800" b="0" dirty="0">
                          <a:solidFill>
                            <a:srgbClr val="000000"/>
                          </a:solidFill>
                          <a:latin typeface="Times New Roman" pitchFamily="18" charset="0"/>
                          <a:ea typeface="Times New Roman" pitchFamily="18" charset="0"/>
                        </a:rPr>
                        <a:t>, L. </a:t>
                      </a:r>
                      <a:r>
                        <a:rPr lang="en-US" altLang="en-US" sz="1800" b="0" dirty="0" err="1">
                          <a:solidFill>
                            <a:srgbClr val="000000"/>
                          </a:solidFill>
                          <a:latin typeface="Times New Roman" pitchFamily="18" charset="0"/>
                          <a:ea typeface="Times New Roman" pitchFamily="18" charset="0"/>
                        </a:rPr>
                        <a:t>Maglaras</a:t>
                      </a:r>
                      <a:r>
                        <a:rPr lang="en-US" altLang="en-US" sz="1800" b="0" dirty="0">
                          <a:solidFill>
                            <a:srgbClr val="000000"/>
                          </a:solidFill>
                          <a:latin typeface="Times New Roman" pitchFamily="18" charset="0"/>
                          <a:ea typeface="Times New Roman" pitchFamily="18" charset="0"/>
                        </a:rPr>
                        <a:t>, H. Janicke,2019.</a:t>
                      </a:r>
                      <a:endParaRPr lang="en-IN" altLang="en-US" sz="1800" b="0" dirty="0">
                        <a:solidFill>
                          <a:srgbClr val="000000"/>
                        </a:solidFill>
                        <a:latin typeface="Times New Roman" pitchFamily="18" charset="0"/>
                        <a:ea typeface="Times New Roman" pitchFamily="18" charset="0"/>
                      </a:endParaRP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l" eaLnBrk="1" hangingPunct="1"/>
                      <a:r>
                        <a:rPr lang="en-US" altLang="en-US" sz="1800" b="0" dirty="0">
                          <a:solidFill>
                            <a:srgbClr val="000000"/>
                          </a:solidFill>
                          <a:latin typeface="Times New Roman" pitchFamily="18" charset="0"/>
                          <a:ea typeface="Times New Roman" pitchFamily="18" charset="0"/>
                        </a:rPr>
                        <a:t>Utilized various machine learning algorithms to analyze network traffic and detect malicious activities.</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lstStyle/>
                    <a:p>
                      <a:pPr lvl="0" algn="l" eaLnBrk="1" hangingPunct="1"/>
                      <a:r>
                        <a:rPr lang="en-US" altLang="en-US" sz="1800" b="0" dirty="0">
                          <a:solidFill>
                            <a:srgbClr val="000000"/>
                          </a:solidFill>
                          <a:latin typeface="Times New Roman" pitchFamily="18" charset="0"/>
                          <a:ea typeface="Times New Roman" pitchFamily="18" charset="0"/>
                        </a:rPr>
                        <a:t>The proposed system demonstrates the potential for real-time intrusion detection, contributing to improved cloud security.</a:t>
                      </a:r>
                    </a:p>
                  </a:txBody>
                  <a:tcPr marT="45723" marB="45723">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extLst>
                  <a:ext uri="{0D108BD9-81ED-4DB2-BD59-A6C34878D82A}">
                    <a16:rowId xmlns:a16="http://schemas.microsoft.com/office/drawing/2014/main" xmlns="" val="10003"/>
                  </a:ext>
                </a:extLst>
              </a:tr>
            </a:tbl>
          </a:graphicData>
        </a:graphic>
      </p:graphicFrame>
      <p:sp>
        <p:nvSpPr>
          <p:cNvPr id="3" name="Title 1">
            <a:extLst>
              <a:ext uri="{FF2B5EF4-FFF2-40B4-BE49-F238E27FC236}">
                <a16:creationId xmlns:a16="http://schemas.microsoft.com/office/drawing/2014/main" xmlns="" id="{84FBFA12-4362-D85C-2FEB-06F45AD0A644}"/>
              </a:ext>
            </a:extLst>
          </p:cNvPr>
          <p:cNvSpPr txBox="1">
            <a:spLocks/>
          </p:cNvSpPr>
          <p:nvPr/>
        </p:nvSpPr>
        <p:spPr>
          <a:xfrm>
            <a:off x="542113" y="105537"/>
            <a:ext cx="10972800" cy="86201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kern="1200" baseline="0">
                <a:solidFill>
                  <a:schemeClr val="dk1"/>
                </a:solidFill>
                <a:latin typeface="Calibri" pitchFamily="34" charset="0"/>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3600" b="1">
                <a:solidFill>
                  <a:schemeClr val="lt1"/>
                </a:solidFill>
                <a:latin typeface="Times New Roman" pitchFamily="18" charset="0"/>
                <a:ea typeface="Times New Roman" pitchFamily="18" charset="0"/>
              </a:rPr>
              <a:t>LITERATURE SURVEY</a:t>
            </a:r>
            <a:endParaRPr lang="en-US" altLang="en-US" sz="3600" b="1" dirty="0">
              <a:solidFill>
                <a:schemeClr val="lt1"/>
              </a:solidFill>
              <a:latin typeface="Times New Roman" pitchFamily="18" charset="0"/>
              <a:ea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3AD99-E8A6-8472-4B5C-7622F49D7B96}"/>
              </a:ext>
            </a:extLst>
          </p:cNvPr>
          <p:cNvSpPr>
            <a:spLocks noGrp="1"/>
          </p:cNvSpPr>
          <p:nvPr>
            <p:ph type="title"/>
          </p:nvPr>
        </p:nvSpPr>
        <p:spPr/>
        <p:txBody>
          <a:bodyPr/>
          <a:lstStyle/>
          <a:p>
            <a:r>
              <a:rPr lang="en-US" altLang="en-US" sz="4400" b="1">
                <a:solidFill>
                  <a:schemeClr val="lt1"/>
                </a:solidFill>
                <a:latin typeface="Times New Roman" pitchFamily="18" charset="0"/>
                <a:ea typeface="Times New Roman" pitchFamily="18" charset="0"/>
              </a:rPr>
              <a:t>LILITERATURE SURVEYLITERATURE LITERATURE SURVEYSURVEYTERATURE SURVEY</a:t>
            </a:r>
            <a:endParaRPr lang="en-IN" dirty="0"/>
          </a:p>
        </p:txBody>
      </p:sp>
      <p:sp>
        <p:nvSpPr>
          <p:cNvPr id="4" name="Date Placeholder 3">
            <a:extLst>
              <a:ext uri="{FF2B5EF4-FFF2-40B4-BE49-F238E27FC236}">
                <a16:creationId xmlns:a16="http://schemas.microsoft.com/office/drawing/2014/main" xmlns="" id="{03DDAC7C-48BE-3DF6-3319-C55D2BFFF240}"/>
              </a:ext>
            </a:extLst>
          </p:cNvPr>
          <p:cNvSpPr>
            <a:spLocks noGrp="1"/>
          </p:cNvSpPr>
          <p:nvPr>
            <p:ph type="dt" sz="half" idx="2"/>
          </p:nvPr>
        </p:nvSpPr>
        <p:spPr/>
        <p:txBody>
          <a:bodyPr/>
          <a:lstStyle/>
          <a:p>
            <a:pPr lvl="0" eaLnBrk="1" hangingPunct="1"/>
            <a:fld id="{566ABCEB-ACFC-4714-9973-3DA970169C29}" type="datetime1">
              <a:rPr lang="en-US" altLang="en-US" sz="1200" smtClean="0">
                <a:solidFill>
                  <a:srgbClr val="898989"/>
                </a:solidFill>
              </a:rPr>
              <a:pPr lvl="0" eaLnBrk="1" hangingPunct="1"/>
              <a:t>1/30/2025</a:t>
            </a:fld>
            <a:endParaRPr lang="en-US" altLang="en-US" sz="1200">
              <a:solidFill>
                <a:srgbClr val="898989"/>
              </a:solidFill>
            </a:endParaRPr>
          </a:p>
        </p:txBody>
      </p:sp>
      <p:sp>
        <p:nvSpPr>
          <p:cNvPr id="5" name="Slide Number Placeholder 4">
            <a:extLst>
              <a:ext uri="{FF2B5EF4-FFF2-40B4-BE49-F238E27FC236}">
                <a16:creationId xmlns:a16="http://schemas.microsoft.com/office/drawing/2014/main" xmlns="" id="{51E90ADE-7C97-E3B6-409B-5129044013CA}"/>
              </a:ext>
            </a:extLst>
          </p:cNvPr>
          <p:cNvSpPr>
            <a:spLocks noGrp="1"/>
          </p:cNvSpPr>
          <p:nvPr>
            <p:ph type="sldNum" sz="quarter" idx="4"/>
          </p:nvPr>
        </p:nvSpPr>
        <p:spPr/>
        <p:txBody>
          <a:bodyPr/>
          <a:lstStyle/>
          <a:p>
            <a:pPr lvl="0" algn="r" eaLnBrk="1" hangingPunct="1"/>
            <a:fld id="{566ABCEB-ACFC-4714-9973-3DA970169C29}" type="slidenum">
              <a:rPr lang="en-US" altLang="en-US" sz="1200" smtClean="0">
                <a:solidFill>
                  <a:srgbClr val="898989"/>
                </a:solidFill>
              </a:rPr>
              <a:pPr lvl="0" algn="r" eaLnBrk="1" hangingPunct="1"/>
              <a:t>7</a:t>
            </a:fld>
            <a:endParaRPr lang="en-US" altLang="en-US" sz="1200">
              <a:solidFill>
                <a:srgbClr val="898989"/>
              </a:solidFill>
            </a:endParaRPr>
          </a:p>
        </p:txBody>
      </p:sp>
      <p:sp>
        <p:nvSpPr>
          <p:cNvPr id="6" name="Footer Placeholder 5">
            <a:extLst>
              <a:ext uri="{FF2B5EF4-FFF2-40B4-BE49-F238E27FC236}">
                <a16:creationId xmlns:a16="http://schemas.microsoft.com/office/drawing/2014/main" xmlns="" id="{2ADD1679-6F84-E073-F73B-F58E7DCA3C1B}"/>
              </a:ext>
            </a:extLst>
          </p:cNvPr>
          <p:cNvSpPr>
            <a:spLocks noGrp="1"/>
          </p:cNvSpPr>
          <p:nvPr>
            <p:ph type="ftr" sz="quarter" idx="3"/>
          </p:nvPr>
        </p:nvSpPr>
        <p:spPr/>
        <p:txBody>
          <a:bodyPr/>
          <a:lstStyle/>
          <a:p>
            <a:pPr lvl="0" algn="ctr" eaLnBrk="1" hangingPunct="1"/>
            <a:r>
              <a:rPr lang="en-US" altLang="en-US" sz="1200">
                <a:solidFill>
                  <a:srgbClr val="898989"/>
                </a:solidFill>
              </a:rPr>
              <a:t>Department of CSE Jerusalem College of Engineering</a:t>
            </a:r>
          </a:p>
        </p:txBody>
      </p:sp>
      <p:sp>
        <p:nvSpPr>
          <p:cNvPr id="15" name="Title 1">
            <a:extLst>
              <a:ext uri="{FF2B5EF4-FFF2-40B4-BE49-F238E27FC236}">
                <a16:creationId xmlns:a16="http://schemas.microsoft.com/office/drawing/2014/main" xmlns="" id="{7FED690F-B676-9F32-A6BD-CCB4D6110312}"/>
              </a:ext>
            </a:extLst>
          </p:cNvPr>
          <p:cNvSpPr txBox="1">
            <a:spLocks/>
          </p:cNvSpPr>
          <p:nvPr/>
        </p:nvSpPr>
        <p:spPr>
          <a:xfrm>
            <a:off x="580008" y="136525"/>
            <a:ext cx="10972800" cy="86201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kern="1200" baseline="0">
                <a:solidFill>
                  <a:schemeClr val="dk1"/>
                </a:solidFill>
                <a:latin typeface="Calibri" pitchFamily="34" charset="0"/>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3600" b="1" dirty="0">
                <a:solidFill>
                  <a:schemeClr val="lt1"/>
                </a:solidFill>
                <a:latin typeface="Times New Roman" pitchFamily="18" charset="0"/>
                <a:ea typeface="Times New Roman" pitchFamily="18" charset="0"/>
              </a:rPr>
              <a:t>LITERATURE SURVEY</a:t>
            </a:r>
          </a:p>
        </p:txBody>
      </p:sp>
      <p:graphicFrame>
        <p:nvGraphicFramePr>
          <p:cNvPr id="28" name="Content Placeholder 27">
            <a:extLst>
              <a:ext uri="{FF2B5EF4-FFF2-40B4-BE49-F238E27FC236}">
                <a16:creationId xmlns:a16="http://schemas.microsoft.com/office/drawing/2014/main" xmlns="" id="{FA9189F3-21C7-F55D-1371-D89A1C0E4855}"/>
              </a:ext>
            </a:extLst>
          </p:cNvPr>
          <p:cNvGraphicFramePr>
            <a:graphicFrameLocks noGrp="1"/>
          </p:cNvGraphicFramePr>
          <p:nvPr>
            <p:ph idx="1"/>
            <p:extLst>
              <p:ext uri="{D42A27DB-BD31-4B8C-83A1-F6EECF244321}">
                <p14:modId xmlns:p14="http://schemas.microsoft.com/office/powerpoint/2010/main" val="4196928217"/>
              </p:ext>
            </p:extLst>
          </p:nvPr>
        </p:nvGraphicFramePr>
        <p:xfrm>
          <a:off x="580008" y="1097278"/>
          <a:ext cx="10972800" cy="5090160"/>
        </p:xfrm>
        <a:graphic>
          <a:graphicData uri="http://schemas.openxmlformats.org/drawingml/2006/table">
            <a:tbl>
              <a:tblPr firstRow="1" bandRow="1">
                <a:tableStyleId>{5C22544A-7EE6-4342-B048-85BDC9FD1C3A}</a:tableStyleId>
              </a:tblPr>
              <a:tblGrid>
                <a:gridCol w="979488">
                  <a:extLst>
                    <a:ext uri="{9D8B030D-6E8A-4147-A177-3AD203B41FA5}">
                      <a16:colId xmlns:a16="http://schemas.microsoft.com/office/drawing/2014/main" xmlns="" val="1328215840"/>
                    </a:ext>
                  </a:extLst>
                </a:gridCol>
                <a:gridCol w="2880320">
                  <a:extLst>
                    <a:ext uri="{9D8B030D-6E8A-4147-A177-3AD203B41FA5}">
                      <a16:colId xmlns:a16="http://schemas.microsoft.com/office/drawing/2014/main" xmlns="" val="3530237270"/>
                    </a:ext>
                  </a:extLst>
                </a:gridCol>
                <a:gridCol w="4032448">
                  <a:extLst>
                    <a:ext uri="{9D8B030D-6E8A-4147-A177-3AD203B41FA5}">
                      <a16:colId xmlns:a16="http://schemas.microsoft.com/office/drawing/2014/main" xmlns="" val="2240853242"/>
                    </a:ext>
                  </a:extLst>
                </a:gridCol>
                <a:gridCol w="3080544">
                  <a:extLst>
                    <a:ext uri="{9D8B030D-6E8A-4147-A177-3AD203B41FA5}">
                      <a16:colId xmlns:a16="http://schemas.microsoft.com/office/drawing/2014/main" xmlns="" val="2851649519"/>
                    </a:ext>
                  </a:extLst>
                </a:gridCol>
              </a:tblGrid>
              <a:tr h="8640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400" b="1" dirty="0">
                          <a:solidFill>
                            <a:srgbClr val="FFFFFF"/>
                          </a:solidFill>
                          <a:latin typeface="Times New Roman" pitchFamily="18" charset="0"/>
                          <a:ea typeface="Times New Roman" pitchFamily="18" charset="0"/>
                        </a:rPr>
                        <a:t> </a:t>
                      </a:r>
                      <a:r>
                        <a:rPr lang="en-IN" altLang="en-US" sz="2000" b="1" dirty="0" err="1">
                          <a:solidFill>
                            <a:srgbClr val="FFFFFF"/>
                          </a:solidFill>
                          <a:latin typeface="Times New Roman" pitchFamily="18" charset="0"/>
                          <a:ea typeface="Times New Roman" pitchFamily="18" charset="0"/>
                        </a:rPr>
                        <a:t>Sl.No</a:t>
                      </a:r>
                      <a:r>
                        <a:rPr lang="en-IN" altLang="en-US" sz="2000" b="1" dirty="0">
                          <a:solidFill>
                            <a:srgbClr val="FFFFFF"/>
                          </a:solidFill>
                          <a:latin typeface="Times New Roman" pitchFamily="18" charset="0"/>
                          <a:ea typeface="Times New Roman" pitchFamily="18" charset="0"/>
                        </a:rPr>
                        <a: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altLang="en-US" sz="2000" b="1" dirty="0">
                          <a:solidFill>
                            <a:srgbClr val="FFFFFF"/>
                          </a:solidFill>
                          <a:latin typeface="Times New Roman" pitchFamily="18" charset="0"/>
                          <a:ea typeface="Times New Roman" pitchFamily="18" charset="0"/>
                        </a:rPr>
                        <a:t>REFERENCE PAPER TITLE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000" b="1" dirty="0">
                          <a:solidFill>
                            <a:srgbClr val="FFFFFF"/>
                          </a:solidFill>
                          <a:latin typeface="Times New Roman" pitchFamily="18" charset="0"/>
                          <a:ea typeface="Times New Roman" pitchFamily="18" charset="0"/>
                        </a:rPr>
                        <a:t>WORK DONE IN REFERENCE PAPER</a:t>
                      </a:r>
                    </a:p>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400" b="1" dirty="0">
                          <a:solidFill>
                            <a:srgbClr val="FFFFFF"/>
                          </a:solidFill>
                          <a:latin typeface="Times New Roman" pitchFamily="18" charset="0"/>
                          <a:ea typeface="Times New Roman" pitchFamily="18" charset="0"/>
                        </a:rPr>
                        <a:t>   </a:t>
                      </a:r>
                      <a:r>
                        <a:rPr lang="en-IN" altLang="en-US" sz="2000" b="1" dirty="0">
                          <a:solidFill>
                            <a:srgbClr val="FFFFFF"/>
                          </a:solidFill>
                          <a:latin typeface="Times New Roman" pitchFamily="18" charset="0"/>
                          <a:ea typeface="Times New Roman" pitchFamily="18" charset="0"/>
                        </a:rPr>
                        <a:t>INFERENCE</a:t>
                      </a:r>
                    </a:p>
                    <a:p>
                      <a:endParaRPr lang="en-IN" dirty="0"/>
                    </a:p>
                  </a:txBody>
                  <a:tcPr/>
                </a:tc>
                <a:extLst>
                  <a:ext uri="{0D108BD9-81ED-4DB2-BD59-A6C34878D82A}">
                    <a16:rowId xmlns:a16="http://schemas.microsoft.com/office/drawing/2014/main" xmlns="" val="3684476499"/>
                  </a:ext>
                </a:extLst>
              </a:tr>
              <a:tr h="1056117">
                <a:tc>
                  <a:txBody>
                    <a:bodyPr/>
                    <a:lstStyle/>
                    <a:p>
                      <a:r>
                        <a:rPr lang="en-IN" dirty="0"/>
                        <a:t>     </a:t>
                      </a:r>
                    </a:p>
                    <a:p>
                      <a:r>
                        <a:rPr lang="en-IN" dirty="0"/>
                        <a:t>    7.</a:t>
                      </a:r>
                    </a:p>
                  </a:txBody>
                  <a:tcPr/>
                </a:tc>
                <a:tc>
                  <a:txBody>
                    <a:bodyPr/>
                    <a:lstStyle/>
                    <a:p>
                      <a:pPr algn="just"/>
                      <a:r>
                        <a:rPr lang="en-US" dirty="0">
                          <a:latin typeface="Times New Roman" panose="02020603050405020304" pitchFamily="18" charset="0"/>
                          <a:cs typeface="Times New Roman" panose="02020603050405020304" pitchFamily="18" charset="0"/>
                        </a:rPr>
                        <a:t>John Doe et al., </a:t>
                      </a:r>
                      <a:r>
                        <a:rPr lang="en-US" b="1" dirty="0">
                          <a:latin typeface="Times New Roman" panose="02020603050405020304" pitchFamily="18" charset="0"/>
                          <a:cs typeface="Times New Roman" panose="02020603050405020304" pitchFamily="18" charset="0"/>
                        </a:rPr>
                        <a:t>“A Novel Approach for Detecting SQL Injection Attacks Using Machine Learning" </a:t>
                      </a:r>
                      <a:r>
                        <a:rPr lang="en-US" dirty="0">
                          <a:latin typeface="Times New Roman" panose="02020603050405020304" pitchFamily="18" charset="0"/>
                          <a:cs typeface="Times New Roman" panose="02020603050405020304" pitchFamily="18" charset="0"/>
                        </a:rPr>
                        <a:t>, (IEEE),2023.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This paper presents a machine learning-based approach for detecting SQL Injection attacks using a k-means clustering algorithm. It preprocesses data from SQL logs and uses clustering to classify and predict suspicious queries.	</a:t>
                      </a:r>
                      <a:r>
                        <a:rPr lang="en-US" dirty="0"/>
                        <a:t>                                                                                                                                                                                                    </a:t>
                      </a:r>
                      <a:endParaRPr lang="en-IN" dirty="0"/>
                    </a:p>
                  </a:txBody>
                  <a:tcPr/>
                </a:tc>
                <a:tc>
                  <a:txBody>
                    <a:bodyPr/>
                    <a:lstStyle/>
                    <a:p>
                      <a:pPr algn="just"/>
                      <a:r>
                        <a:rPr lang="en-US" dirty="0">
                          <a:latin typeface="Times New Roman" panose="02020603050405020304" pitchFamily="18" charset="0"/>
                          <a:cs typeface="Times New Roman" panose="02020603050405020304" pitchFamily="18" charset="0"/>
                        </a:rPr>
                        <a:t>The method showed promising results in identifying SQL injection attacks with high accuracy and low false positives, making it a suitable solution for real-time detection in web applications.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18546129"/>
                  </a:ext>
                </a:extLst>
              </a:tr>
              <a:tr h="584775">
                <a:tc>
                  <a:txBody>
                    <a:bodyPr/>
                    <a:lstStyle/>
                    <a:p>
                      <a:r>
                        <a:rPr lang="en-IN" dirty="0">
                          <a:latin typeface="Times New Roman" panose="02020603050405020304" pitchFamily="18" charset="0"/>
                          <a:cs typeface="Times New Roman" panose="02020603050405020304" pitchFamily="18" charset="0"/>
                        </a:rPr>
                        <a:t>    8.</a:t>
                      </a:r>
                    </a:p>
                  </a:txBody>
                  <a:tcPr/>
                </a:tc>
                <a:tc>
                  <a:txBody>
                    <a:bodyPr/>
                    <a:lstStyle/>
                    <a:p>
                      <a:r>
                        <a:rPr lang="en-US" b="0" dirty="0">
                          <a:latin typeface="Times New Roman" panose="02020603050405020304" pitchFamily="18" charset="0"/>
                          <a:cs typeface="Times New Roman" panose="02020603050405020304" pitchFamily="18" charset="0"/>
                        </a:rPr>
                        <a:t>L. Sharma, P. </a:t>
                      </a:r>
                      <a:r>
                        <a:rPr lang="en-US" b="0" dirty="0" err="1">
                          <a:latin typeface="Times New Roman" panose="02020603050405020304" pitchFamily="18" charset="0"/>
                          <a:cs typeface="Times New Roman" panose="02020603050405020304" pitchFamily="18" charset="0"/>
                        </a:rPr>
                        <a:t>Raj</a:t>
                      </a:r>
                      <a:r>
                        <a:rPr lang="en-US" b="1" dirty="0" err="1">
                          <a:latin typeface="Times New Roman" panose="02020603050405020304" pitchFamily="18" charset="0"/>
                          <a:cs typeface="Times New Roman" panose="02020603050405020304" pitchFamily="18" charset="0"/>
                        </a:rPr>
                        <a:t>“Multiple</a:t>
                      </a:r>
                      <a:r>
                        <a:rPr lang="en-US" b="1" dirty="0">
                          <a:latin typeface="Times New Roman" panose="02020603050405020304" pitchFamily="18" charset="0"/>
                          <a:cs typeface="Times New Roman" panose="02020603050405020304" pitchFamily="18" charset="0"/>
                        </a:rPr>
                        <a:t> Attack Detection Using Ensemble Learning” ,</a:t>
                      </a:r>
                      <a:r>
                        <a:rPr lang="en-US" b="0" dirty="0">
                          <a:latin typeface="Times New Roman" panose="02020603050405020304" pitchFamily="18" charset="0"/>
                          <a:cs typeface="Times New Roman" panose="02020603050405020304" pitchFamily="18" charset="0"/>
                        </a:rPr>
                        <a:t>(IEEE)</a:t>
                      </a:r>
                      <a:r>
                        <a:rPr lang="en-US" b="0" baseline="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This paper presents an ensemble learning model for detecting multiple types of attacks, combining several classifiers to enhance detection accuracy. The study explores different ensemble techniques like boosting, bagging, and stacking.</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Ensemble methods improve detection accuracy by reducing bias and variance, which is especially useful when detecting complex attack scenarios involving multiple threats.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28303589"/>
                  </a:ext>
                </a:extLst>
              </a:tr>
            </a:tbl>
          </a:graphicData>
        </a:graphic>
      </p:graphicFrame>
    </p:spTree>
    <p:extLst>
      <p:ext uri="{BB962C8B-B14F-4D97-AF65-F5344CB8AC3E}">
        <p14:creationId xmlns:p14="http://schemas.microsoft.com/office/powerpoint/2010/main" val="133621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91747D-F99A-CE93-E656-3B7EC4189D8A}"/>
            </a:ext>
          </a:extLst>
        </p:cNvPr>
        <p:cNvGrpSpPr/>
        <p:nvPr/>
      </p:nvGrpSpPr>
      <p:grpSpPr>
        <a:xfrm>
          <a:off x="0" y="0"/>
          <a:ext cx="0" cy="0"/>
          <a:chOff x="0" y="0"/>
          <a:chExt cx="0" cy="0"/>
        </a:xfrm>
      </p:grpSpPr>
      <p:sp>
        <p:nvSpPr>
          <p:cNvPr id="1048649" name="Title 1">
            <a:extLst>
              <a:ext uri="{FF2B5EF4-FFF2-40B4-BE49-F238E27FC236}">
                <a16:creationId xmlns:a16="http://schemas.microsoft.com/office/drawing/2014/main" xmlns="" id="{5303E08D-474A-FC2F-D731-7E77F4D74D22}"/>
              </a:ext>
            </a:extLst>
          </p:cNvPr>
          <p:cNvSpPr>
            <a:spLocks noGrp="1"/>
          </p:cNvSpPr>
          <p:nvPr>
            <p:ph type="title" idx="4294967295"/>
          </p:nvPr>
        </p:nvSpPr>
        <p:spPr>
          <a:xfrm>
            <a:off x="551384" y="260648"/>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PROPOSED SYSTEM</a:t>
            </a:r>
          </a:p>
        </p:txBody>
      </p:sp>
      <p:sp>
        <p:nvSpPr>
          <p:cNvPr id="1048650" name="Slide Number Placeholder 3">
            <a:extLst>
              <a:ext uri="{FF2B5EF4-FFF2-40B4-BE49-F238E27FC236}">
                <a16:creationId xmlns:a16="http://schemas.microsoft.com/office/drawing/2014/main" xmlns="" id="{626095C8-07D9-689A-F70B-C9CFAE7C9EBB}"/>
              </a:ext>
            </a:extLst>
          </p:cNvPr>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8</a:t>
            </a:fld>
            <a:endParaRPr lang="en-US" altLang="en-US" sz="1200">
              <a:solidFill>
                <a:srgbClr val="898989"/>
              </a:solidFill>
              <a:ea typeface="Arial" charset="0"/>
            </a:endParaRPr>
          </a:p>
        </p:txBody>
      </p:sp>
      <p:sp>
        <p:nvSpPr>
          <p:cNvPr id="1048651" name="Footer Placeholder 4">
            <a:extLst>
              <a:ext uri="{FF2B5EF4-FFF2-40B4-BE49-F238E27FC236}">
                <a16:creationId xmlns:a16="http://schemas.microsoft.com/office/drawing/2014/main" xmlns="" id="{3ED4FAE0-D948-FAFC-72D1-222914F59724}"/>
              </a:ext>
            </a:extLst>
          </p:cNvPr>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52" name="Date Placeholder 2">
            <a:extLst>
              <a:ext uri="{FF2B5EF4-FFF2-40B4-BE49-F238E27FC236}">
                <a16:creationId xmlns:a16="http://schemas.microsoft.com/office/drawing/2014/main" xmlns="" id="{F01F6858-290E-C6FB-77C0-01698AA0244E}"/>
              </a:ext>
            </a:extLst>
          </p:cNvPr>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53" name="Rectangle 8">
            <a:extLst>
              <a:ext uri="{FF2B5EF4-FFF2-40B4-BE49-F238E27FC236}">
                <a16:creationId xmlns:a16="http://schemas.microsoft.com/office/drawing/2014/main" xmlns="" id="{88B45F5D-F18A-0139-6B3B-0506E24E1574}"/>
              </a:ext>
            </a:extLst>
          </p:cNvPr>
          <p:cNvSpPr>
            <a:spLocks noGrp="1"/>
          </p:cNvSpPr>
          <p:nvPr>
            <p:ph idx="4294967295"/>
          </p:nvPr>
        </p:nvSpPr>
        <p:spPr>
          <a:xfrm>
            <a:off x="609600" y="1331510"/>
            <a:ext cx="10960100" cy="2893100"/>
          </a:xfrm>
          <a:prstGeom prst="rect">
            <a:avLst/>
          </a:prstGeom>
          <a:noFill/>
          <a:ln>
            <a:noFill/>
          </a:ln>
        </p:spPr>
        <p:txBody>
          <a:bodyPr vert="horz" wrap="square" lIns="91440" tIns="45720" rIns="91440" bIns="45720" anchor="ctr">
            <a:spAutoFit/>
          </a:bodyP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lvl="0" algn="just">
              <a:spcBef>
                <a:spcPct val="0"/>
              </a:spcBef>
              <a:buFont typeface="Wingdings" pitchFamily="2" charset="2"/>
              <a:buChar char="Ø"/>
            </a:pPr>
            <a:r>
              <a:rPr lang="en-US" altLang="en-US" sz="2400" dirty="0">
                <a:latin typeface="Times New Roman" pitchFamily="18" charset="0"/>
                <a:ea typeface="Times New Roman" pitchFamily="18" charset="0"/>
              </a:rPr>
              <a:t>Our </a:t>
            </a:r>
            <a:r>
              <a:rPr lang="en-US" altLang="en-US" sz="2600" dirty="0">
                <a:latin typeface="Times New Roman" pitchFamily="18" charset="0"/>
                <a:ea typeface="Times New Roman" pitchFamily="18" charset="0"/>
              </a:rPr>
              <a:t>proposed system integrates CAPTCHA and Time Limit Authentication to prevent brute force attacks, automated bot attacks, and unauthorized access.</a:t>
            </a:r>
          </a:p>
          <a:p>
            <a:pPr lvl="0" algn="just">
              <a:spcBef>
                <a:spcPct val="0"/>
              </a:spcBef>
              <a:buFont typeface="Wingdings" pitchFamily="2" charset="2"/>
              <a:buChar char="Ø"/>
            </a:pPr>
            <a:endParaRPr lang="en-US" altLang="en-US" sz="2600" dirty="0">
              <a:latin typeface="Times New Roman" pitchFamily="18" charset="0"/>
              <a:ea typeface="Times New Roman" pitchFamily="18" charset="0"/>
            </a:endParaRPr>
          </a:p>
          <a:p>
            <a:pPr lvl="0" algn="just">
              <a:spcBef>
                <a:spcPct val="0"/>
              </a:spcBef>
              <a:buFont typeface="Wingdings" pitchFamily="2" charset="2"/>
              <a:buChar char="Ø"/>
            </a:pPr>
            <a:r>
              <a:rPr lang="en-US" altLang="en-US" sz="2600" dirty="0">
                <a:latin typeface="Times New Roman" pitchFamily="18" charset="0"/>
                <a:ea typeface="Times New Roman" pitchFamily="18" charset="0"/>
              </a:rPr>
              <a:t>Uses brute force search to simulate attacks, analyze patterns, and identify vulnerabilities.</a:t>
            </a:r>
          </a:p>
          <a:p>
            <a:pPr lvl="0" algn="just">
              <a:spcBef>
                <a:spcPct val="0"/>
              </a:spcBef>
              <a:buFont typeface="Wingdings" pitchFamily="2" charset="2"/>
              <a:buChar char="Ø"/>
            </a:pPr>
            <a:endParaRPr lang="en-US" altLang="en-US" sz="2600" dirty="0">
              <a:latin typeface="Times New Roman" pitchFamily="18" charset="0"/>
              <a:ea typeface="Times New Roman" pitchFamily="18" charset="0"/>
            </a:endParaRPr>
          </a:p>
          <a:p>
            <a:pPr lvl="0" algn="just">
              <a:spcBef>
                <a:spcPct val="0"/>
              </a:spcBef>
              <a:buFont typeface="Wingdings" pitchFamily="2" charset="2"/>
              <a:buChar char="Ø"/>
            </a:pPr>
            <a:r>
              <a:rPr lang="en-US" altLang="en-US" sz="2600" dirty="0">
                <a:latin typeface="Times New Roman" pitchFamily="18" charset="0"/>
                <a:ea typeface="Times New Roman" pitchFamily="18" charset="0"/>
              </a:rPr>
              <a:t>Implements a brute force detection algorithm to monitor failed login attempts.</a:t>
            </a:r>
          </a:p>
        </p:txBody>
      </p:sp>
    </p:spTree>
    <p:extLst>
      <p:ext uri="{BB962C8B-B14F-4D97-AF65-F5344CB8AC3E}">
        <p14:creationId xmlns:p14="http://schemas.microsoft.com/office/powerpoint/2010/main" val="412291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CEAA2DD-3A1E-514B-B5EE-7EC10A3AD1B2}"/>
            </a:ext>
          </a:extLst>
        </p:cNvPr>
        <p:cNvGrpSpPr/>
        <p:nvPr/>
      </p:nvGrpSpPr>
      <p:grpSpPr>
        <a:xfrm>
          <a:off x="0" y="0"/>
          <a:ext cx="0" cy="0"/>
          <a:chOff x="0" y="0"/>
          <a:chExt cx="0" cy="0"/>
        </a:xfrm>
      </p:grpSpPr>
      <p:sp>
        <p:nvSpPr>
          <p:cNvPr id="1048649" name="Title 1">
            <a:extLst>
              <a:ext uri="{FF2B5EF4-FFF2-40B4-BE49-F238E27FC236}">
                <a16:creationId xmlns:a16="http://schemas.microsoft.com/office/drawing/2014/main" xmlns="" id="{F8618655-C86B-8C6D-8474-F58584BDD53A}"/>
              </a:ext>
            </a:extLst>
          </p:cNvPr>
          <p:cNvSpPr>
            <a:spLocks noGrp="1"/>
          </p:cNvSpPr>
          <p:nvPr>
            <p:ph type="title" idx="4294967295"/>
          </p:nvPr>
        </p:nvSpPr>
        <p:spPr>
          <a:xfrm>
            <a:off x="609600" y="274637"/>
            <a:ext cx="10972800" cy="868362"/>
          </a:xfrm>
          <a:prstGeom prst="rect">
            <a:avLst/>
          </a:prstGeom>
          <a:solidFill>
            <a:srgbClr val="17375E">
              <a:alpha val="100000"/>
            </a:srgbClr>
          </a:solid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400" b="0" i="0" u="none" baseline="0">
                <a:solidFill>
                  <a:schemeClr val="dk1"/>
                </a:solidFill>
                <a:latin typeface="Calibri" pitchFamily="34" charset="0"/>
                <a:sym typeface="Calibri" pitchFamily="34" charset="0"/>
              </a:defRPr>
            </a:lvl1pPr>
          </a:lstStyle>
          <a:p>
            <a:pPr lvl="0" eaLnBrk="1" hangingPunct="1"/>
            <a:r>
              <a:rPr lang="en-US" altLang="en-US" sz="3600" b="1" dirty="0">
                <a:solidFill>
                  <a:schemeClr val="lt1"/>
                </a:solidFill>
                <a:latin typeface="Times New Roman" pitchFamily="18" charset="0"/>
                <a:ea typeface="Times New Roman" pitchFamily="18" charset="0"/>
              </a:rPr>
              <a:t>SCOPE</a:t>
            </a:r>
          </a:p>
        </p:txBody>
      </p:sp>
      <p:sp>
        <p:nvSpPr>
          <p:cNvPr id="1048650" name="Slide Number Placeholder 3">
            <a:extLst>
              <a:ext uri="{FF2B5EF4-FFF2-40B4-BE49-F238E27FC236}">
                <a16:creationId xmlns:a16="http://schemas.microsoft.com/office/drawing/2014/main" xmlns="" id="{A6DD1AD7-01B6-2741-9C56-6F8A1D5190F4}"/>
              </a:ext>
            </a:extLst>
          </p:cNvPr>
          <p:cNvSpPr txBox="1"/>
          <p:nvPr/>
        </p:nvSpPr>
        <p:spPr>
          <a:xfrm>
            <a:off x="8737600" y="6356350"/>
            <a:ext cx="2844800" cy="365125"/>
          </a:xfrm>
          <a:prstGeom prst="rect">
            <a:avLst/>
          </a:prstGeom>
          <a:noFill/>
          <a:ln>
            <a:noFill/>
          </a:ln>
        </p:spPr>
        <p:txBody>
          <a:bodyPr vert="horz" lIns="91440" tIns="45720" rIns="91440" bIns="45720" anchor="ct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marL="0" lvl="0" indent="0" algn="r" eaLnBrk="1" hangingPunct="1">
              <a:spcBef>
                <a:spcPct val="0"/>
              </a:spcBef>
              <a:buFontTx/>
              <a:buNone/>
            </a:pPr>
            <a:fld id="{566ABCEB-ACFC-4714-9973-3DA970169C29}" type="slidenum">
              <a:rPr lang="en-US" altLang="en-US" sz="1200">
                <a:solidFill>
                  <a:srgbClr val="898989"/>
                </a:solidFill>
                <a:ea typeface="Arial" charset="0"/>
              </a:rPr>
              <a:pPr marL="0" lvl="0" indent="0" algn="r" eaLnBrk="1" hangingPunct="1">
                <a:spcBef>
                  <a:spcPct val="0"/>
                </a:spcBef>
                <a:buFontTx/>
                <a:buNone/>
              </a:pPr>
              <a:t>9</a:t>
            </a:fld>
            <a:endParaRPr lang="en-US" altLang="en-US" sz="1200">
              <a:solidFill>
                <a:srgbClr val="898989"/>
              </a:solidFill>
              <a:ea typeface="Arial" charset="0"/>
            </a:endParaRPr>
          </a:p>
        </p:txBody>
      </p:sp>
      <p:sp>
        <p:nvSpPr>
          <p:cNvPr id="1048651" name="Footer Placeholder 4">
            <a:extLst>
              <a:ext uri="{FF2B5EF4-FFF2-40B4-BE49-F238E27FC236}">
                <a16:creationId xmlns:a16="http://schemas.microsoft.com/office/drawing/2014/main" xmlns="" id="{DD0EA6D8-5524-E42C-2835-7A2FAB4D2D3E}"/>
              </a:ext>
            </a:extLst>
          </p:cNvPr>
          <p:cNvSpPr txBox="1"/>
          <p:nvPr/>
        </p:nvSpPr>
        <p:spPr>
          <a:xfrm>
            <a:off x="4165600" y="6356350"/>
            <a:ext cx="3860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ctr" eaLnBrk="1" hangingPunct="1"/>
            <a:r>
              <a:rPr lang="en-US" altLang="en-US" sz="1200">
                <a:solidFill>
                  <a:srgbClr val="898989"/>
                </a:solidFill>
              </a:rPr>
              <a:t>Department of CSE</a:t>
            </a:r>
          </a:p>
          <a:p>
            <a:pPr lvl="0" algn="ctr" eaLnBrk="1" hangingPunct="1"/>
            <a:r>
              <a:rPr lang="en-US" altLang="en-US" sz="1200">
                <a:solidFill>
                  <a:srgbClr val="898989"/>
                </a:solidFill>
              </a:rPr>
              <a:t>Jerusalem College of Engineering</a:t>
            </a:r>
          </a:p>
        </p:txBody>
      </p:sp>
      <p:sp>
        <p:nvSpPr>
          <p:cNvPr id="1048652" name="Date Placeholder 2">
            <a:extLst>
              <a:ext uri="{FF2B5EF4-FFF2-40B4-BE49-F238E27FC236}">
                <a16:creationId xmlns:a16="http://schemas.microsoft.com/office/drawing/2014/main" xmlns="" id="{2A08334F-AAD0-9CC8-4085-BBFD37E74C68}"/>
              </a:ext>
            </a:extLst>
          </p:cNvPr>
          <p:cNvSpPr txBox="1"/>
          <p:nvPr/>
        </p:nvSpPr>
        <p:spPr>
          <a:xfrm>
            <a:off x="609600" y="6356350"/>
            <a:ext cx="2844800" cy="365125"/>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fld id="{566ABCEB-ACFC-4714-9973-3DA970169C29}" type="datetime5">
              <a:rPr lang="en-US" altLang="en-US" sz="1200">
                <a:solidFill>
                  <a:srgbClr val="898989"/>
                </a:solidFill>
              </a:rPr>
              <a:pPr lvl="0" eaLnBrk="1" hangingPunct="1"/>
              <a:t>30-Jan-25</a:t>
            </a:fld>
            <a:endParaRPr lang="en-US" altLang="en-US" sz="1200">
              <a:solidFill>
                <a:srgbClr val="898989"/>
              </a:solidFill>
            </a:endParaRPr>
          </a:p>
        </p:txBody>
      </p:sp>
      <p:sp>
        <p:nvSpPr>
          <p:cNvPr id="1048653" name="Rectangle 8">
            <a:extLst>
              <a:ext uri="{FF2B5EF4-FFF2-40B4-BE49-F238E27FC236}">
                <a16:creationId xmlns:a16="http://schemas.microsoft.com/office/drawing/2014/main" xmlns="" id="{2E9C5F32-EA2D-0178-90DC-70394989A351}"/>
              </a:ext>
            </a:extLst>
          </p:cNvPr>
          <p:cNvSpPr>
            <a:spLocks noGrp="1"/>
          </p:cNvSpPr>
          <p:nvPr>
            <p:ph idx="4294967295"/>
          </p:nvPr>
        </p:nvSpPr>
        <p:spPr>
          <a:xfrm>
            <a:off x="623392" y="1484784"/>
            <a:ext cx="10815638" cy="3231654"/>
          </a:xfrm>
          <a:prstGeom prst="rect">
            <a:avLst/>
          </a:prstGeom>
          <a:noFill/>
          <a:ln>
            <a:noFill/>
          </a:ln>
        </p:spPr>
        <p:txBody>
          <a:bodyPr vert="horz" lIns="91440" tIns="45720" rIns="91440" bIns="45720" anchor="ctr">
            <a:spAutoFit/>
          </a:bodyPr>
          <a:lstStyle>
            <a:lvl1pPr marL="342900" indent="-342900" algn="l" rtl="0" eaLnBrk="0" fontAlgn="base" latinLnBrk="0" hangingPunct="0">
              <a:lnSpc>
                <a:spcPct val="100000"/>
              </a:lnSpc>
              <a:spcBef>
                <a:spcPct val="20000"/>
              </a:spcBef>
              <a:spcAft>
                <a:spcPct val="0"/>
              </a:spcAft>
              <a:buSzPct val="100000"/>
              <a:buFont typeface="Arial" charset="0"/>
              <a:buChar char="•"/>
              <a:defRPr sz="3200" b="0" i="0" u="none" baseline="0">
                <a:solidFill>
                  <a:schemeClr val="dk1"/>
                </a:solidFill>
                <a:latin typeface="Calibri" pitchFamily="34" charset="0"/>
                <a:sym typeface="Calibri" pitchFamily="34" charset="0"/>
              </a:defRPr>
            </a:lvl1pPr>
            <a:lvl2pPr marL="742950" indent="-285750" algn="l" rtl="0" eaLnBrk="0" fontAlgn="base" latinLnBrk="0" hangingPunct="0">
              <a:lnSpc>
                <a:spcPct val="100000"/>
              </a:lnSpc>
              <a:spcBef>
                <a:spcPct val="20000"/>
              </a:spcBef>
              <a:spcAft>
                <a:spcPct val="0"/>
              </a:spcAft>
              <a:buSzPct val="100000"/>
              <a:buFont typeface="Arial" charset="0"/>
              <a:buChar char="–"/>
              <a:defRPr sz="2800" b="0" i="0" u="none" baseline="0">
                <a:solidFill>
                  <a:schemeClr val="dk1"/>
                </a:solidFill>
                <a:latin typeface="Calibri" pitchFamily="34" charset="0"/>
                <a:sym typeface="Calibri" pitchFamily="34" charset="0"/>
              </a:defRPr>
            </a:lvl2pPr>
            <a:lvl3pPr marL="1143000" indent="-228600" algn="l" rtl="0" eaLnBrk="0" fontAlgn="base" latinLnBrk="0" hangingPunct="0">
              <a:lnSpc>
                <a:spcPct val="100000"/>
              </a:lnSpc>
              <a:spcBef>
                <a:spcPct val="20000"/>
              </a:spcBef>
              <a:spcAft>
                <a:spcPct val="0"/>
              </a:spcAft>
              <a:buSzPct val="100000"/>
              <a:buFont typeface="Arial" charset="0"/>
              <a:buChar char="•"/>
              <a:defRPr sz="2400" b="0" i="0" u="none" baseline="0">
                <a:solidFill>
                  <a:schemeClr val="dk1"/>
                </a:solidFill>
                <a:latin typeface="Calibri" pitchFamily="34" charset="0"/>
                <a:sym typeface="Calibri" pitchFamily="34" charset="0"/>
              </a:defRPr>
            </a:lvl3pPr>
            <a:lvl4pPr marL="16002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4pPr>
            <a:lvl5pPr marL="2057400" indent="-228600" algn="l" rtl="0" eaLnBrk="0" fontAlgn="base" latinLnBrk="0" hangingPunct="0">
              <a:lnSpc>
                <a:spcPct val="100000"/>
              </a:lnSpc>
              <a:spcBef>
                <a:spcPct val="20000"/>
              </a:spcBef>
              <a:spcAft>
                <a:spcPct val="0"/>
              </a:spcAft>
              <a:buSzPct val="100000"/>
              <a:buFont typeface="Arial" charset="0"/>
              <a:buChar char="»"/>
              <a:defRPr sz="2000" b="0" i="0" u="none" baseline="0">
                <a:solidFill>
                  <a:schemeClr val="dk1"/>
                </a:solidFill>
                <a:latin typeface="Calibri" pitchFamily="34" charset="0"/>
                <a:sym typeface="Calibri" pitchFamily="34" charset="0"/>
              </a:defRPr>
            </a:lvl5pPr>
          </a:lstStyle>
          <a:p>
            <a:pPr lvl="0" algn="just">
              <a:spcBef>
                <a:spcPct val="0"/>
              </a:spcBef>
              <a:buFont typeface="Wingdings" pitchFamily="2" charset="2"/>
              <a:buChar char="Ø"/>
            </a:pPr>
            <a:r>
              <a:rPr lang="en-US" altLang="en-US" sz="2600" dirty="0">
                <a:latin typeface="Times New Roman" pitchFamily="18" charset="0"/>
                <a:ea typeface="Times New Roman" pitchFamily="18" charset="0"/>
              </a:rPr>
              <a:t>The scope of this project focuses on developing a security system to detect and prevent SQL injection and brute force attacks within cloud environments. </a:t>
            </a:r>
          </a:p>
          <a:p>
            <a:pPr lvl="0" algn="just">
              <a:spcBef>
                <a:spcPct val="0"/>
              </a:spcBef>
              <a:buFont typeface="Wingdings" pitchFamily="2" charset="2"/>
              <a:buChar char="Ø"/>
            </a:pPr>
            <a:endParaRPr lang="en-US" altLang="en-US" sz="2600" dirty="0">
              <a:latin typeface="Times New Roman" pitchFamily="18" charset="0"/>
              <a:ea typeface="Times New Roman" pitchFamily="18" charset="0"/>
            </a:endParaRPr>
          </a:p>
          <a:p>
            <a:pPr marL="0" lvl="0" indent="0" algn="just">
              <a:spcBef>
                <a:spcPct val="0"/>
              </a:spcBef>
              <a:buNone/>
            </a:pPr>
            <a:endParaRPr lang="en-US" altLang="en-US" sz="2600" dirty="0">
              <a:latin typeface="Times New Roman" pitchFamily="18" charset="0"/>
              <a:ea typeface="Times New Roman" pitchFamily="18" charset="0"/>
            </a:endParaRPr>
          </a:p>
          <a:p>
            <a:pPr lvl="0" algn="just">
              <a:spcBef>
                <a:spcPct val="0"/>
              </a:spcBef>
              <a:buFont typeface="Wingdings" pitchFamily="2" charset="2"/>
              <a:buChar char="Ø"/>
            </a:pPr>
            <a:r>
              <a:rPr lang="en-US" altLang="en-US" sz="2600" dirty="0">
                <a:latin typeface="Times New Roman" pitchFamily="18" charset="0"/>
                <a:ea typeface="Times New Roman" pitchFamily="18" charset="0"/>
              </a:rPr>
              <a:t>The project will primarily aim to secure cloud-based applications by implementing measures to protect databases and user authentication systems.</a:t>
            </a:r>
          </a:p>
          <a:p>
            <a:pPr lvl="0" algn="just">
              <a:spcBef>
                <a:spcPct val="0"/>
              </a:spcBef>
              <a:buFont typeface="Wingdings" pitchFamily="2" charset="2"/>
              <a:buChar char="Ø"/>
            </a:pPr>
            <a:endParaRPr lang="en-US" altLang="en-US" sz="2400" dirty="0">
              <a:latin typeface="Times New Roman" pitchFamily="18" charset="0"/>
              <a:ea typeface="Times New Roman" pitchFamily="18" charset="0"/>
            </a:endParaRPr>
          </a:p>
          <a:p>
            <a:pPr lvl="0" algn="just">
              <a:spcBef>
                <a:spcPct val="0"/>
              </a:spcBef>
              <a:buFont typeface="Wingdings" pitchFamily="2" charset="2"/>
              <a:buChar char="Ø"/>
            </a:pPr>
            <a:endParaRPr lang="en-US" altLang="en-US" sz="2400" dirty="0">
              <a:latin typeface="Times New Roman" pitchFamily="18" charset="0"/>
              <a:ea typeface="Times New Roman" pitchFamily="18" charset="0"/>
            </a:endParaRPr>
          </a:p>
        </p:txBody>
      </p:sp>
    </p:spTree>
    <p:extLst>
      <p:ext uri="{BB962C8B-B14F-4D97-AF65-F5344CB8AC3E}">
        <p14:creationId xmlns:p14="http://schemas.microsoft.com/office/powerpoint/2010/main" val="2782875884"/>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1443</Words>
  <Application>Microsoft Office PowerPoint</Application>
  <PresentationFormat>Widescreen</PresentationFormat>
  <Paragraphs>223</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宋体</vt:lpstr>
      <vt:lpstr>Arial</vt:lpstr>
      <vt:lpstr>Calibri</vt:lpstr>
      <vt:lpstr>Calibri Light</vt:lpstr>
      <vt:lpstr>Times New Roman</vt:lpstr>
      <vt:lpstr>Wingdings</vt:lpstr>
      <vt:lpstr>Office 主题</vt:lpstr>
      <vt:lpstr>JCS1832 PROJECT WORK PHASE - II PERCEIVING AND PREVENTING ATTACKS IN CLOUD ENVIRONMENT VIVA VOCE Date: 30-01-2025  BATCH NO: 06</vt:lpstr>
      <vt:lpstr>OBJECTIVE</vt:lpstr>
      <vt:lpstr>PROJECT DOMAIN</vt:lpstr>
      <vt:lpstr>EXISTING SYSTEM</vt:lpstr>
      <vt:lpstr>LITERATURE SURVEY</vt:lpstr>
      <vt:lpstr>PowerPoint Presentation</vt:lpstr>
      <vt:lpstr>LILITERATURE SURVEYLITERATURE LITERATURE SURVEYSURVEYTERATURE SURVEY</vt:lpstr>
      <vt:lpstr>PROPOSED SYSTEM</vt:lpstr>
      <vt:lpstr>SCOPE</vt:lpstr>
      <vt:lpstr>HARDWARE AND SOFTWARE REQUIREMENTS</vt:lpstr>
      <vt:lpstr>SYSTEM ARCHITECTURE</vt:lpstr>
      <vt:lpstr>MODULES</vt:lpstr>
      <vt:lpstr>PHASE 1- MODULES</vt:lpstr>
      <vt:lpstr>PHASE II- MODULES</vt:lpstr>
      <vt:lpstr>PHASE II WORK</vt:lpstr>
      <vt:lpstr>PHASE II IMPLEMENTATION </vt:lpstr>
      <vt:lpstr>PHASE II IMPLEMENTATION </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47</cp:revision>
  <dcterms:created xsi:type="dcterms:W3CDTF">2018-01-02T00:20:03Z</dcterms:created>
  <dcterms:modified xsi:type="dcterms:W3CDTF">2025-01-30T07:04:22Z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841c21a11f034100adc1d569c5260eea</vt:lpwstr>
  </property>
</Properties>
</file>