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b20546ba0a_1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b20546ba0a_1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b20546ba0a_1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b20546ba0a_1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b20546ba0a_1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b20546ba0a_1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b20546ba0a_1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b20546ba0a_1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b20546ba0a_1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b20546ba0a_1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20546ba0a_1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b20546ba0a_1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b20546ba0a_1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b20546ba0a_1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b20546ba0a_1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b20546ba0a_1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b20546ba0a_1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b20546ba0a_1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gradFill>
          <a:gsLst>
            <a:gs pos="0">
              <a:srgbClr val="DFE9FB"/>
            </a:gs>
            <a:gs pos="100000">
              <a:srgbClr val="6E9BE7"/>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30825" y="903675"/>
            <a:ext cx="8687700" cy="1355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3200" b="1">
                <a:solidFill>
                  <a:srgbClr val="374151"/>
                </a:solidFill>
                <a:latin typeface="Times New Roman"/>
                <a:ea typeface="Times New Roman"/>
                <a:cs typeface="Times New Roman"/>
                <a:sym typeface="Times New Roman"/>
              </a:rPr>
              <a:t>Software</a:t>
            </a:r>
            <a:r>
              <a:rPr lang="en-GB" sz="3000" b="1">
                <a:solidFill>
                  <a:srgbClr val="374151"/>
                </a:solidFill>
                <a:latin typeface="Times New Roman"/>
                <a:ea typeface="Times New Roman"/>
                <a:cs typeface="Times New Roman"/>
                <a:sym typeface="Times New Roman"/>
              </a:rPr>
              <a:t>-Based Real Random Number Generator</a:t>
            </a:r>
            <a:endParaRPr sz="3000" b="1">
              <a:solidFill>
                <a:srgbClr val="374151"/>
              </a:solidFill>
              <a:latin typeface="Times New Roman"/>
              <a:ea typeface="Times New Roman"/>
              <a:cs typeface="Times New Roman"/>
              <a:sym typeface="Times New Roman"/>
            </a:endParaRPr>
          </a:p>
          <a:p>
            <a:pPr marL="0" lvl="0" indent="0" algn="ctr" rtl="0">
              <a:spcBef>
                <a:spcPts val="0"/>
              </a:spcBef>
              <a:spcAft>
                <a:spcPts val="0"/>
              </a:spcAft>
              <a:buNone/>
            </a:pPr>
            <a:r>
              <a:rPr lang="en-GB" sz="1900" b="1">
                <a:solidFill>
                  <a:srgbClr val="374151"/>
                </a:solidFill>
                <a:latin typeface="Roboto"/>
                <a:ea typeface="Roboto"/>
                <a:cs typeface="Roboto"/>
                <a:sym typeface="Roboto"/>
              </a:rPr>
              <a:t>Creating Randomness with Time and CPU Speed</a:t>
            </a:r>
            <a:endParaRPr sz="1900" b="1">
              <a:solidFill>
                <a:srgbClr val="374151"/>
              </a:solidFill>
              <a:latin typeface="Roboto"/>
              <a:ea typeface="Roboto"/>
              <a:cs typeface="Roboto"/>
              <a:sym typeface="Roboto"/>
            </a:endParaRPr>
          </a:p>
          <a:p>
            <a:pPr marL="0" lvl="0" indent="0" algn="ctr" rtl="0">
              <a:spcBef>
                <a:spcPts val="0"/>
              </a:spcBef>
              <a:spcAft>
                <a:spcPts val="0"/>
              </a:spcAft>
              <a:buNone/>
            </a:pPr>
            <a:endParaRPr sz="1800" b="1">
              <a:solidFill>
                <a:srgbClr val="374151"/>
              </a:solidFill>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523475" y="2439475"/>
            <a:ext cx="2942400" cy="157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solidFill>
                  <a:srgbClr val="374151"/>
                </a:solidFill>
                <a:latin typeface="Roboto"/>
                <a:ea typeface="Roboto"/>
                <a:cs typeface="Roboto"/>
                <a:sym typeface="Roboto"/>
              </a:rPr>
              <a:t>Team Members :-</a:t>
            </a:r>
            <a:endParaRPr sz="1600" b="1">
              <a:solidFill>
                <a:srgbClr val="374151"/>
              </a:solidFill>
              <a:latin typeface="Roboto"/>
              <a:ea typeface="Roboto"/>
              <a:cs typeface="Roboto"/>
              <a:sym typeface="Roboto"/>
            </a:endParaRPr>
          </a:p>
          <a:p>
            <a:pPr marL="0" lvl="0" indent="0" algn="l" rtl="0">
              <a:spcBef>
                <a:spcPts val="0"/>
              </a:spcBef>
              <a:spcAft>
                <a:spcPts val="0"/>
              </a:spcAft>
              <a:buNone/>
            </a:pPr>
            <a:r>
              <a:rPr lang="en-GB" sz="1600">
                <a:solidFill>
                  <a:srgbClr val="374151"/>
                </a:solidFill>
                <a:latin typeface="Roboto"/>
                <a:ea typeface="Roboto"/>
                <a:cs typeface="Roboto"/>
                <a:sym typeface="Roboto"/>
              </a:rPr>
              <a:t>Rishi</a:t>
            </a:r>
            <a:endParaRPr sz="1600">
              <a:solidFill>
                <a:srgbClr val="374151"/>
              </a:solidFill>
              <a:latin typeface="Roboto"/>
              <a:ea typeface="Roboto"/>
              <a:cs typeface="Roboto"/>
              <a:sym typeface="Roboto"/>
            </a:endParaRPr>
          </a:p>
          <a:p>
            <a:pPr marL="0" lvl="0" indent="0" algn="l" rtl="0">
              <a:spcBef>
                <a:spcPts val="0"/>
              </a:spcBef>
              <a:spcAft>
                <a:spcPts val="0"/>
              </a:spcAft>
              <a:buNone/>
            </a:pPr>
            <a:r>
              <a:rPr lang="en-GB" sz="1600">
                <a:solidFill>
                  <a:srgbClr val="374151"/>
                </a:solidFill>
                <a:latin typeface="Roboto"/>
                <a:ea typeface="Roboto"/>
                <a:cs typeface="Roboto"/>
                <a:sym typeface="Roboto"/>
              </a:rPr>
              <a:t>Akshay</a:t>
            </a:r>
            <a:endParaRPr sz="1600">
              <a:solidFill>
                <a:srgbClr val="374151"/>
              </a:solidFill>
              <a:latin typeface="Roboto"/>
              <a:ea typeface="Roboto"/>
              <a:cs typeface="Roboto"/>
              <a:sym typeface="Roboto"/>
            </a:endParaRPr>
          </a:p>
          <a:p>
            <a:pPr marL="0" lvl="0" indent="0" algn="l" rtl="0">
              <a:spcBef>
                <a:spcPts val="0"/>
              </a:spcBef>
              <a:spcAft>
                <a:spcPts val="0"/>
              </a:spcAft>
              <a:buNone/>
            </a:pPr>
            <a:r>
              <a:rPr lang="en-GB" sz="1600">
                <a:solidFill>
                  <a:srgbClr val="374151"/>
                </a:solidFill>
                <a:latin typeface="Roboto"/>
                <a:ea typeface="Roboto"/>
                <a:cs typeface="Roboto"/>
                <a:sym typeface="Roboto"/>
              </a:rPr>
              <a:t>Khushi </a:t>
            </a:r>
            <a:endParaRPr sz="1600">
              <a:solidFill>
                <a:srgbClr val="374151"/>
              </a:solidFill>
              <a:latin typeface="Roboto"/>
              <a:ea typeface="Roboto"/>
              <a:cs typeface="Roboto"/>
              <a:sym typeface="Roboto"/>
            </a:endParaRPr>
          </a:p>
          <a:p>
            <a:pPr marL="0" lvl="0" indent="0" algn="l" rtl="0">
              <a:spcBef>
                <a:spcPts val="0"/>
              </a:spcBef>
              <a:spcAft>
                <a:spcPts val="0"/>
              </a:spcAft>
              <a:buNone/>
            </a:pPr>
            <a:r>
              <a:rPr lang="en-GB" sz="1600">
                <a:solidFill>
                  <a:srgbClr val="374151"/>
                </a:solidFill>
                <a:latin typeface="Roboto"/>
                <a:ea typeface="Roboto"/>
                <a:cs typeface="Roboto"/>
                <a:sym typeface="Roboto"/>
              </a:rPr>
              <a:t>Shyam Sunder Sharma   </a:t>
            </a:r>
            <a:endParaRPr sz="1600">
              <a:solidFill>
                <a:srgbClr val="374151"/>
              </a:solidFill>
              <a:latin typeface="Roboto"/>
              <a:ea typeface="Roboto"/>
              <a:cs typeface="Roboto"/>
              <a:sym typeface="Roboto"/>
            </a:endParaRPr>
          </a:p>
        </p:txBody>
      </p:sp>
      <p:sp>
        <p:nvSpPr>
          <p:cNvPr id="56" name="Google Shape;56;p13"/>
          <p:cNvSpPr txBox="1">
            <a:spLocks noGrp="1"/>
          </p:cNvSpPr>
          <p:nvPr>
            <p:ph type="subTitle" idx="1"/>
          </p:nvPr>
        </p:nvSpPr>
        <p:spPr>
          <a:xfrm>
            <a:off x="5427675" y="2439475"/>
            <a:ext cx="3395100" cy="14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solidFill>
                  <a:srgbClr val="374151"/>
                </a:solidFill>
                <a:latin typeface="Roboto"/>
                <a:ea typeface="Roboto"/>
                <a:cs typeface="Roboto"/>
                <a:sym typeface="Roboto"/>
              </a:rPr>
              <a:t>Mail Id:-</a:t>
            </a:r>
            <a:endParaRPr sz="1600" b="1">
              <a:solidFill>
                <a:srgbClr val="374151"/>
              </a:solidFill>
              <a:latin typeface="Roboto"/>
              <a:ea typeface="Roboto"/>
              <a:cs typeface="Roboto"/>
              <a:sym typeface="Roboto"/>
            </a:endParaRPr>
          </a:p>
          <a:p>
            <a:pPr marL="0" lvl="0" indent="0" algn="l" rtl="0">
              <a:spcBef>
                <a:spcPts val="0"/>
              </a:spcBef>
              <a:spcAft>
                <a:spcPts val="0"/>
              </a:spcAft>
              <a:buNone/>
            </a:pPr>
            <a:r>
              <a:rPr lang="en-GB" sz="1600">
                <a:solidFill>
                  <a:srgbClr val="374151"/>
                </a:solidFill>
                <a:latin typeface="Roboto"/>
                <a:ea typeface="Roboto"/>
                <a:cs typeface="Roboto"/>
                <a:sym typeface="Roboto"/>
              </a:rPr>
              <a:t>rishiarorahr@gmail.com</a:t>
            </a:r>
            <a:endParaRPr sz="1600">
              <a:solidFill>
                <a:srgbClr val="374151"/>
              </a:solidFill>
              <a:latin typeface="Roboto"/>
              <a:ea typeface="Roboto"/>
              <a:cs typeface="Roboto"/>
              <a:sym typeface="Roboto"/>
            </a:endParaRPr>
          </a:p>
          <a:p>
            <a:pPr marL="0" lvl="0" indent="0" algn="l" rtl="0">
              <a:spcBef>
                <a:spcPts val="0"/>
              </a:spcBef>
              <a:spcAft>
                <a:spcPts val="0"/>
              </a:spcAft>
              <a:buNone/>
            </a:pPr>
            <a:r>
              <a:rPr lang="en-GB" sz="1600">
                <a:solidFill>
                  <a:srgbClr val="374151"/>
                </a:solidFill>
                <a:latin typeface="Roboto"/>
                <a:ea typeface="Roboto"/>
                <a:cs typeface="Roboto"/>
                <a:sym typeface="Roboto"/>
              </a:rPr>
              <a:t>akshaysati2002@gmail.com	</a:t>
            </a:r>
            <a:endParaRPr sz="1600">
              <a:solidFill>
                <a:srgbClr val="374151"/>
              </a:solidFill>
              <a:latin typeface="Roboto"/>
              <a:ea typeface="Roboto"/>
              <a:cs typeface="Roboto"/>
              <a:sym typeface="Roboto"/>
            </a:endParaRPr>
          </a:p>
          <a:p>
            <a:pPr marL="0" lvl="0" indent="0" algn="l" rtl="0">
              <a:spcBef>
                <a:spcPts val="0"/>
              </a:spcBef>
              <a:spcAft>
                <a:spcPts val="0"/>
              </a:spcAft>
              <a:buNone/>
            </a:pPr>
            <a:r>
              <a:rPr lang="en-GB" sz="1600">
                <a:solidFill>
                  <a:srgbClr val="374151"/>
                </a:solidFill>
                <a:latin typeface="Roboto"/>
                <a:ea typeface="Roboto"/>
                <a:cs typeface="Roboto"/>
                <a:sym typeface="Roboto"/>
              </a:rPr>
              <a:t>khushijhodkan@gmail.com</a:t>
            </a:r>
            <a:endParaRPr sz="1600">
              <a:solidFill>
                <a:srgbClr val="374151"/>
              </a:solidFill>
              <a:latin typeface="Roboto"/>
              <a:ea typeface="Roboto"/>
              <a:cs typeface="Roboto"/>
              <a:sym typeface="Roboto"/>
            </a:endParaRPr>
          </a:p>
          <a:p>
            <a:pPr marL="0" lvl="0" indent="0" algn="l" rtl="0">
              <a:spcBef>
                <a:spcPts val="0"/>
              </a:spcBef>
              <a:spcAft>
                <a:spcPts val="0"/>
              </a:spcAft>
              <a:buNone/>
            </a:pPr>
            <a:r>
              <a:rPr lang="en-GB" sz="1600">
                <a:solidFill>
                  <a:srgbClr val="374151"/>
                </a:solidFill>
                <a:latin typeface="Roboto"/>
                <a:ea typeface="Roboto"/>
                <a:cs typeface="Roboto"/>
                <a:sym typeface="Roboto"/>
              </a:rPr>
              <a:t>shyamsunders0708@gmail.com</a:t>
            </a:r>
            <a:endParaRPr sz="1600">
              <a:solidFill>
                <a:srgbClr val="37415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1310875"/>
            <a:ext cx="8520600" cy="196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52975" y="2101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solidFill>
                  <a:srgbClr val="000000"/>
                </a:solidFill>
                <a:latin typeface="Times New Roman"/>
                <a:ea typeface="Times New Roman"/>
                <a:cs typeface="Times New Roman"/>
                <a:sym typeface="Times New Roman"/>
              </a:rPr>
              <a:t> Introduction</a:t>
            </a:r>
            <a:endParaRPr sz="2500" b="1">
              <a:latin typeface="Times New Roman"/>
              <a:ea typeface="Times New Roman"/>
              <a:cs typeface="Times New Roman"/>
              <a:sym typeface="Times New Roman"/>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7500"/>
          </a:bodyPr>
          <a:lstStyle/>
          <a:p>
            <a:pPr marL="0" lvl="0" indent="0" algn="l" rtl="0">
              <a:spcBef>
                <a:spcPts val="0"/>
              </a:spcBef>
              <a:spcAft>
                <a:spcPts val="0"/>
              </a:spcAft>
              <a:buNone/>
            </a:pPr>
            <a:r>
              <a:rPr lang="en-GB" sz="4828" b="1" i="1">
                <a:solidFill>
                  <a:srgbClr val="000000"/>
                </a:solidFill>
              </a:rPr>
              <a:t>A Synopsis of the Project's Objective:-</a:t>
            </a:r>
            <a:endParaRPr sz="4828" b="1" i="1">
              <a:solidFill>
                <a:srgbClr val="000000"/>
              </a:solidFill>
            </a:endParaRPr>
          </a:p>
          <a:p>
            <a:pPr marL="0" lvl="0" indent="0" algn="l" rtl="0">
              <a:spcBef>
                <a:spcPts val="1200"/>
              </a:spcBef>
              <a:spcAft>
                <a:spcPts val="0"/>
              </a:spcAft>
              <a:buNone/>
            </a:pPr>
            <a:r>
              <a:rPr lang="en-GB" sz="4000">
                <a:solidFill>
                  <a:schemeClr val="lt1"/>
                </a:solidFill>
              </a:rPr>
              <a:t>The creation of a software-based real random number generator is the main objective of this research. Our method, which differs from conventional pseudorandom number generators, focuses on using sophisticated software methods to provide actual unpredictability. Our goal is to develop a generator that generates unbiased and surprising numerical sequences by employing advanced approaches.</a:t>
            </a:r>
            <a:endParaRPr sz="4000">
              <a:solidFill>
                <a:schemeClr val="lt1"/>
              </a:solidFill>
            </a:endParaRPr>
          </a:p>
          <a:p>
            <a:pPr marL="0" lvl="0" indent="0" algn="l" rtl="0">
              <a:spcBef>
                <a:spcPts val="1200"/>
              </a:spcBef>
              <a:spcAft>
                <a:spcPts val="0"/>
              </a:spcAft>
              <a:buNone/>
            </a:pPr>
            <a:endParaRPr>
              <a:solidFill>
                <a:schemeClr val="lt1"/>
              </a:solidFill>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311700" y="298275"/>
            <a:ext cx="8520600" cy="406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b="1" i="1">
                <a:solidFill>
                  <a:srgbClr val="000000"/>
                </a:solidFill>
                <a:latin typeface="Times New Roman"/>
                <a:ea typeface="Times New Roman"/>
                <a:cs typeface="Times New Roman"/>
                <a:sym typeface="Times New Roman"/>
              </a:rPr>
              <a:t>The Value of Randomness in a Range of Applications:-</a:t>
            </a:r>
            <a:endParaRPr sz="2200" b="1" i="1">
              <a:solidFill>
                <a:srgbClr val="000000"/>
              </a:solidFill>
              <a:latin typeface="Times New Roman"/>
              <a:ea typeface="Times New Roman"/>
              <a:cs typeface="Times New Roman"/>
              <a:sym typeface="Times New Roman"/>
            </a:endParaRPr>
          </a:p>
          <a:p>
            <a:pPr marL="457200" lvl="0" indent="0" algn="l" rtl="0">
              <a:spcBef>
                <a:spcPts val="1200"/>
              </a:spcBef>
              <a:spcAft>
                <a:spcPts val="0"/>
              </a:spcAft>
              <a:buNone/>
            </a:pPr>
            <a:endParaRPr sz="2000">
              <a:solidFill>
                <a:schemeClr val="lt1"/>
              </a:solidFill>
              <a:latin typeface="Times New Roman"/>
              <a:ea typeface="Times New Roman"/>
              <a:cs typeface="Times New Roman"/>
              <a:sym typeface="Times New Roman"/>
            </a:endParaRPr>
          </a:p>
          <a:p>
            <a:pPr marL="457200" lvl="0" indent="-355600" algn="l" rtl="0">
              <a:spcBef>
                <a:spcPts val="120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In many different fields, such as statistical analysis, secure key creation, simulations, gaming, and cryptography, random numbers are essential. </a:t>
            </a:r>
            <a:endParaRPr sz="2000">
              <a:solidFill>
                <a:schemeClr val="lt1"/>
              </a:solidFill>
              <a:latin typeface="Times New Roman"/>
              <a:ea typeface="Times New Roman"/>
              <a:cs typeface="Times New Roman"/>
              <a:sym typeface="Times New Roman"/>
            </a:endParaRPr>
          </a:p>
          <a:p>
            <a:pPr marL="457200" lvl="0" indent="-355600" algn="l" rtl="0">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Ensuring the security and dependability of these applications requires the capacity to produce truly random integers. </a:t>
            </a:r>
            <a:endParaRPr sz="2000">
              <a:solidFill>
                <a:schemeClr val="lt1"/>
              </a:solidFill>
              <a:latin typeface="Times New Roman"/>
              <a:ea typeface="Times New Roman"/>
              <a:cs typeface="Times New Roman"/>
              <a:sym typeface="Times New Roman"/>
            </a:endParaRPr>
          </a:p>
          <a:p>
            <a:pPr marL="457200" lvl="0" indent="-355600" algn="l" rtl="0">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The requirement for high-quality randomness across a variety of domains and applications is addressed by our initiative.</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39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b="1">
                <a:solidFill>
                  <a:schemeClr val="lt1"/>
                </a:solidFill>
              </a:rPr>
              <a:t>Motivation:-</a:t>
            </a:r>
            <a:endParaRPr sz="2500" b="1">
              <a:solidFill>
                <a:schemeClr val="lt1"/>
              </a:solidFill>
            </a:endParaRPr>
          </a:p>
        </p:txBody>
      </p:sp>
      <p:sp>
        <p:nvSpPr>
          <p:cNvPr id="73" name="Google Shape;73;p16"/>
          <p:cNvSpPr txBox="1">
            <a:spLocks noGrp="1"/>
          </p:cNvSpPr>
          <p:nvPr>
            <p:ph type="body" idx="1"/>
          </p:nvPr>
        </p:nvSpPr>
        <p:spPr>
          <a:xfrm>
            <a:off x="311700" y="1073325"/>
            <a:ext cx="8520600" cy="3495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8400" b="1" i="1">
                <a:solidFill>
                  <a:srgbClr val="000000"/>
                </a:solidFill>
              </a:rPr>
              <a:t>Why Create a Software-Based Random Number Generator:-</a:t>
            </a:r>
            <a:endParaRPr sz="8400" b="1" i="1">
              <a:solidFill>
                <a:srgbClr val="000000"/>
              </a:solidFill>
            </a:endParaRPr>
          </a:p>
          <a:p>
            <a:pPr marL="0" lvl="0" indent="0" algn="l" rtl="0">
              <a:spcBef>
                <a:spcPts val="1200"/>
              </a:spcBef>
              <a:spcAft>
                <a:spcPts val="0"/>
              </a:spcAft>
              <a:buNone/>
            </a:pPr>
            <a:endParaRPr sz="8400" b="1" i="1">
              <a:solidFill>
                <a:srgbClr val="000000"/>
              </a:solidFill>
            </a:endParaRPr>
          </a:p>
          <a:p>
            <a:pPr marL="0" lvl="0" indent="0" algn="l" rtl="0">
              <a:spcBef>
                <a:spcPts val="1200"/>
              </a:spcBef>
              <a:spcAft>
                <a:spcPts val="0"/>
              </a:spcAft>
              <a:buNone/>
            </a:pPr>
            <a:r>
              <a:rPr lang="en-GB" sz="8000">
                <a:solidFill>
                  <a:srgbClr val="374151"/>
                </a:solidFill>
              </a:rPr>
              <a:t>Software-based random number generators are preferred because of their adaptability, simplicity of use, and compatibility with a wide range of operating systems. </a:t>
            </a:r>
            <a:endParaRPr sz="8000">
              <a:solidFill>
                <a:srgbClr val="374151"/>
              </a:solidFill>
            </a:endParaRPr>
          </a:p>
          <a:p>
            <a:pPr marL="0" lvl="0" indent="0" algn="l" rtl="0">
              <a:spcBef>
                <a:spcPts val="1200"/>
              </a:spcBef>
              <a:spcAft>
                <a:spcPts val="0"/>
              </a:spcAft>
              <a:buNone/>
            </a:pPr>
            <a:r>
              <a:rPr lang="en-GB" sz="8000">
                <a:solidFill>
                  <a:srgbClr val="374151"/>
                </a:solidFill>
              </a:rPr>
              <a:t>Software-based generators, which provide flexibility and wide application, generate random-like sequences using algorithms as opposed to hardware-based methods.</a:t>
            </a:r>
            <a:endParaRPr sz="8000">
              <a:solidFill>
                <a:srgbClr val="374151"/>
              </a:solidFil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25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66" b="1" i="1">
                <a:solidFill>
                  <a:schemeClr val="lt1"/>
                </a:solidFill>
              </a:rPr>
              <a:t>Potential Applications and Use Cases:-</a:t>
            </a:r>
            <a:endParaRPr sz="2466" b="1" i="1">
              <a:solidFill>
                <a:schemeClr val="lt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275"/>
              <a:buNone/>
            </a:pPr>
            <a:r>
              <a:rPr lang="en-GB" sz="2000" b="1" i="1">
                <a:solidFill>
                  <a:srgbClr val="374151"/>
                </a:solidFill>
              </a:rPr>
              <a:t>Cryptography and Secure Communication:-</a:t>
            </a:r>
            <a:endParaRPr sz="2000" b="1" i="1">
              <a:solidFill>
                <a:srgbClr val="374151"/>
              </a:solidFill>
            </a:endParaRPr>
          </a:p>
          <a:p>
            <a:pPr marL="0" lvl="0" indent="0" algn="l" rtl="0">
              <a:spcBef>
                <a:spcPts val="1200"/>
              </a:spcBef>
              <a:spcAft>
                <a:spcPts val="0"/>
              </a:spcAft>
              <a:buSzPts val="275"/>
              <a:buNone/>
            </a:pPr>
            <a:r>
              <a:rPr lang="en-GB" sz="1900">
                <a:solidFill>
                  <a:schemeClr val="lt1"/>
                </a:solidFill>
              </a:rPr>
              <a:t>Software-based random number generators are often used in cryptography to generate keys and initialization vectors. They play an important role in maintaining communication security and secrecy.</a:t>
            </a:r>
            <a:endParaRPr sz="1900">
              <a:solidFill>
                <a:schemeClr val="lt1"/>
              </a:solidFill>
            </a:endParaRPr>
          </a:p>
          <a:p>
            <a:pPr marL="0" lvl="0" indent="0" algn="l" rtl="0">
              <a:spcBef>
                <a:spcPts val="1200"/>
              </a:spcBef>
              <a:spcAft>
                <a:spcPts val="0"/>
              </a:spcAft>
              <a:buSzPts val="275"/>
              <a:buNone/>
            </a:pPr>
            <a:r>
              <a:rPr lang="en-GB" sz="2000" b="1" i="1">
                <a:solidFill>
                  <a:schemeClr val="lt1"/>
                </a:solidFill>
              </a:rPr>
              <a:t>Simulation and modelling:-</a:t>
            </a:r>
            <a:endParaRPr sz="2000" b="1" i="1">
              <a:solidFill>
                <a:schemeClr val="lt1"/>
              </a:solidFill>
            </a:endParaRPr>
          </a:p>
          <a:p>
            <a:pPr marL="0" lvl="0" indent="0" algn="l" rtl="0">
              <a:spcBef>
                <a:spcPts val="1200"/>
              </a:spcBef>
              <a:spcAft>
                <a:spcPts val="0"/>
              </a:spcAft>
              <a:buSzPts val="275"/>
              <a:buNone/>
            </a:pPr>
            <a:r>
              <a:rPr lang="en-GB" sz="1900">
                <a:solidFill>
                  <a:srgbClr val="374151"/>
                </a:solidFill>
              </a:rPr>
              <a:t>Software-based random numbers are vital in simulations and mathematical modelling to create realistic situations, generate random inputs, and provide statistically valid outcomes.</a:t>
            </a:r>
            <a:endParaRPr sz="1900">
              <a:solidFill>
                <a:srgbClr val="374151"/>
              </a:solidFill>
            </a:endParaRPr>
          </a:p>
          <a:p>
            <a:pPr marL="0" lvl="0" indent="0" algn="l" rtl="0">
              <a:spcBef>
                <a:spcPts val="1200"/>
              </a:spcBef>
              <a:spcAft>
                <a:spcPts val="0"/>
              </a:spcAft>
              <a:buSzPts val="275"/>
              <a:buNone/>
            </a:pPr>
            <a:endParaRPr sz="2000"/>
          </a:p>
          <a:p>
            <a:pPr marL="0" lvl="0" indent="0" algn="l" rtl="0">
              <a:spcBef>
                <a:spcPts val="1200"/>
              </a:spcBef>
              <a:spcAft>
                <a:spcPts val="0"/>
              </a:spcAft>
              <a:buSzPts val="275"/>
              <a:buNone/>
            </a:pPr>
            <a:r>
              <a:rPr lang="en-GB" sz="2000"/>
              <a:t>.</a:t>
            </a:r>
            <a:endParaRPr sz="2000"/>
          </a:p>
          <a:p>
            <a:pPr marL="0" lvl="0" indent="0" algn="l" rtl="0">
              <a:spcBef>
                <a:spcPts val="1200"/>
              </a:spcBef>
              <a:spcAft>
                <a:spcPts val="0"/>
              </a:spcAft>
              <a:buSzPts val="275"/>
              <a:buNone/>
            </a:pPr>
            <a:endParaRPr sz="2000"/>
          </a:p>
          <a:p>
            <a:pPr marL="0" lvl="0" indent="0" algn="l" rtl="0">
              <a:spcBef>
                <a:spcPts val="1200"/>
              </a:spcBef>
              <a:spcAft>
                <a:spcPts val="0"/>
              </a:spcAft>
              <a:buSzPts val="275"/>
              <a:buNone/>
            </a:pPr>
            <a:endParaRPr sz="2000"/>
          </a:p>
          <a:p>
            <a:pPr marL="0" lvl="0" indent="0" algn="l" rtl="0">
              <a:spcBef>
                <a:spcPts val="1200"/>
              </a:spcBef>
              <a:spcAft>
                <a:spcPts val="0"/>
              </a:spcAft>
              <a:buSzPts val="275"/>
              <a:buNone/>
            </a:pPr>
            <a:endParaRPr sz="2000"/>
          </a:p>
          <a:p>
            <a:pPr marL="0" lvl="0" indent="0" algn="l" rtl="0">
              <a:spcBef>
                <a:spcPts val="1200"/>
              </a:spcBef>
              <a:spcAft>
                <a:spcPts val="1200"/>
              </a:spcAft>
              <a:buSzPts val="275"/>
              <a:buNone/>
            </a:pP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3393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300" b="1" i="1">
                <a:solidFill>
                  <a:srgbClr val="000000"/>
                </a:solidFill>
                <a:latin typeface="Roboto"/>
                <a:ea typeface="Roboto"/>
                <a:cs typeface="Roboto"/>
                <a:sym typeface="Roboto"/>
              </a:rPr>
              <a:t>Code Example :</a:t>
            </a:r>
            <a:endParaRPr sz="2300" b="1" i="1">
              <a:solidFill>
                <a:schemeClr val="lt1"/>
              </a:solidFill>
              <a:latin typeface="Times New Roman"/>
              <a:ea typeface="Times New Roman"/>
              <a:cs typeface="Times New Roman"/>
              <a:sym typeface="Times New Roman"/>
            </a:endParaRPr>
          </a:p>
        </p:txBody>
      </p:sp>
      <p:pic>
        <p:nvPicPr>
          <p:cNvPr id="85" name="Google Shape;85;p18"/>
          <p:cNvPicPr preferRelativeResize="0"/>
          <p:nvPr/>
        </p:nvPicPr>
        <p:blipFill rotWithShape="1">
          <a:blip r:embed="rId3">
            <a:alphaModFix/>
          </a:blip>
          <a:srcRect r="38935"/>
          <a:stretch/>
        </p:blipFill>
        <p:spPr>
          <a:xfrm>
            <a:off x="1920175" y="1152325"/>
            <a:ext cx="4840251" cy="3319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solidFill>
                  <a:schemeClr val="lt1"/>
                </a:solidFill>
                <a:latin typeface="Times New Roman"/>
                <a:ea typeface="Times New Roman"/>
                <a:cs typeface="Times New Roman"/>
                <a:sym typeface="Times New Roman"/>
              </a:rPr>
              <a:t>OUTPUT</a:t>
            </a:r>
            <a:endParaRPr b="1">
              <a:solidFill>
                <a:schemeClr val="lt1"/>
              </a:solidFill>
              <a:latin typeface="Times New Roman"/>
              <a:ea typeface="Times New Roman"/>
              <a:cs typeface="Times New Roman"/>
              <a:sym typeface="Times New Roman"/>
            </a:endParaRPr>
          </a:p>
        </p:txBody>
      </p:sp>
      <p:pic>
        <p:nvPicPr>
          <p:cNvPr id="91" name="Google Shape;91;p19"/>
          <p:cNvPicPr preferRelativeResize="0"/>
          <p:nvPr/>
        </p:nvPicPr>
        <p:blipFill>
          <a:blip r:embed="rId3">
            <a:alphaModFix/>
          </a:blip>
          <a:stretch>
            <a:fillRect/>
          </a:stretch>
        </p:blipFill>
        <p:spPr>
          <a:xfrm>
            <a:off x="576625" y="1308575"/>
            <a:ext cx="7800052" cy="278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14597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500"/>
              </a:spcAft>
              <a:buNone/>
            </a:pPr>
            <a:r>
              <a:rPr lang="en-GB" sz="2400" b="1" i="1">
                <a:solidFill>
                  <a:srgbClr val="374151"/>
                </a:solidFill>
                <a:latin typeface="Times New Roman"/>
                <a:ea typeface="Times New Roman"/>
                <a:cs typeface="Times New Roman"/>
                <a:sym typeface="Times New Roman"/>
              </a:rPr>
              <a:t>Conclusion :</a:t>
            </a:r>
            <a:endParaRPr sz="2400" b="1" i="1">
              <a:solidFill>
                <a:schemeClr val="lt1"/>
              </a:solidFill>
              <a:latin typeface="Times New Roman"/>
              <a:ea typeface="Times New Roman"/>
              <a:cs typeface="Times New Roman"/>
              <a:sym typeface="Times New Roman"/>
            </a:endParaRPr>
          </a:p>
        </p:txBody>
      </p:sp>
      <p:sp>
        <p:nvSpPr>
          <p:cNvPr id="97" name="Google Shape;97;p20"/>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457200" lvl="0" indent="-330200" algn="l" rtl="0">
              <a:spcBef>
                <a:spcPts val="1500"/>
              </a:spcBef>
              <a:spcAft>
                <a:spcPts val="0"/>
              </a:spcAft>
              <a:buClr>
                <a:srgbClr val="374151"/>
              </a:buClr>
              <a:buSzPts val="1600"/>
              <a:buFont typeface="Times New Roman"/>
              <a:buChar char="●"/>
            </a:pPr>
            <a:r>
              <a:rPr lang="en-GB" sz="1600" dirty="0">
                <a:solidFill>
                  <a:srgbClr val="374151"/>
                </a:solidFill>
                <a:latin typeface="Times New Roman"/>
                <a:ea typeface="Times New Roman"/>
                <a:cs typeface="Times New Roman"/>
                <a:sym typeface="Times New Roman"/>
              </a:rPr>
              <a:t>In conclusion, we have explored the development of a Software-Based Real Random Number Generator, leveraging a combination of timestamp and CPU speed. The methodology involves timestamp retrieval, hashing, CPU speed retrieval, hashing again, and finally, XORing the two hashed values.</a:t>
            </a:r>
            <a:endParaRPr sz="1600" dirty="0">
              <a:solidFill>
                <a:srgbClr val="374151"/>
              </a:solidFill>
              <a:latin typeface="Times New Roman"/>
              <a:ea typeface="Times New Roman"/>
              <a:cs typeface="Times New Roman"/>
              <a:sym typeface="Times New Roman"/>
            </a:endParaRPr>
          </a:p>
          <a:p>
            <a:pPr marL="457200" lvl="0" indent="-330200" algn="l" rtl="0">
              <a:spcBef>
                <a:spcPts val="1500"/>
              </a:spcBef>
              <a:spcAft>
                <a:spcPts val="0"/>
              </a:spcAft>
              <a:buClr>
                <a:srgbClr val="374151"/>
              </a:buClr>
              <a:buSzPts val="1600"/>
              <a:buFont typeface="Times New Roman"/>
              <a:buChar char="●"/>
            </a:pPr>
            <a:r>
              <a:rPr lang="en-GB" sz="1600" dirty="0">
                <a:solidFill>
                  <a:srgbClr val="374151"/>
                </a:solidFill>
                <a:latin typeface="Times New Roman"/>
                <a:ea typeface="Times New Roman"/>
                <a:cs typeface="Times New Roman"/>
                <a:sym typeface="Times New Roman"/>
              </a:rPr>
              <a:t>The project addresses the need for randomness in various applications, emphasizing its significance in cryptography, secure key generation, simulations, gaming, statistical analysis, and </a:t>
            </a:r>
            <a:r>
              <a:rPr lang="en-GB" sz="1600">
                <a:solidFill>
                  <a:srgbClr val="374151"/>
                </a:solidFill>
                <a:latin typeface="Times New Roman"/>
                <a:ea typeface="Times New Roman"/>
                <a:cs typeface="Times New Roman"/>
                <a:sym typeface="Times New Roman"/>
              </a:rPr>
              <a:t>more.</a:t>
            </a:r>
            <a:endParaRPr sz="1600" dirty="0">
              <a:solidFill>
                <a:srgbClr val="374151"/>
              </a:solidFill>
              <a:latin typeface="Times New Roman"/>
              <a:ea typeface="Times New Roman"/>
              <a:cs typeface="Times New Roman"/>
              <a:sym typeface="Times New Roman"/>
            </a:endParaRPr>
          </a:p>
          <a:p>
            <a:pPr marL="457200" lvl="0" indent="-330200" algn="l" rtl="0">
              <a:spcBef>
                <a:spcPts val="1500"/>
              </a:spcBef>
              <a:spcAft>
                <a:spcPts val="0"/>
              </a:spcAft>
              <a:buClr>
                <a:srgbClr val="374151"/>
              </a:buClr>
              <a:buSzPts val="1600"/>
              <a:buFont typeface="Times New Roman"/>
              <a:buChar char="●"/>
            </a:pPr>
            <a:r>
              <a:rPr lang="en-GB" sz="1600" dirty="0">
                <a:solidFill>
                  <a:srgbClr val="374151"/>
                </a:solidFill>
                <a:latin typeface="Times New Roman"/>
                <a:ea typeface="Times New Roman"/>
                <a:cs typeface="Times New Roman"/>
                <a:sym typeface="Times New Roman"/>
              </a:rPr>
              <a:t>The combination of software-based approaches offers flexibility, accessibility, and ease of implementation across diverse platforms.</a:t>
            </a:r>
            <a:endParaRPr sz="1600" dirty="0">
              <a:solidFill>
                <a:srgbClr val="374151"/>
              </a:solidFill>
              <a:latin typeface="Times New Roman"/>
              <a:ea typeface="Times New Roman"/>
              <a:cs typeface="Times New Roman"/>
              <a:sym typeface="Times New Roman"/>
            </a:endParaRPr>
          </a:p>
          <a:p>
            <a:pPr marL="0" lvl="0" indent="0" algn="l" rtl="0">
              <a:spcBef>
                <a:spcPts val="1500"/>
              </a:spcBef>
              <a:spcAft>
                <a:spcPts val="1200"/>
              </a:spcAft>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a:solidFill>
                  <a:srgbClr val="000000"/>
                </a:solidFill>
                <a:latin typeface="Times New Roman"/>
                <a:ea typeface="Times New Roman"/>
                <a:cs typeface="Times New Roman"/>
                <a:sym typeface="Times New Roman"/>
              </a:rPr>
              <a:t>Q&amp;A:</a:t>
            </a:r>
            <a:endParaRPr sz="2500">
              <a:solidFill>
                <a:schemeClr val="lt1"/>
              </a:solidFill>
              <a:latin typeface="Times New Roman"/>
              <a:ea typeface="Times New Roman"/>
              <a:cs typeface="Times New Roman"/>
              <a:sym typeface="Times New Roman"/>
            </a:endParaRPr>
          </a:p>
        </p:txBody>
      </p:sp>
      <p:sp>
        <p:nvSpPr>
          <p:cNvPr id="103" name="Google Shape;103;p21"/>
          <p:cNvSpPr txBox="1">
            <a:spLocks noGrp="1"/>
          </p:cNvSpPr>
          <p:nvPr>
            <p:ph type="body" idx="1"/>
          </p:nvPr>
        </p:nvSpPr>
        <p:spPr>
          <a:xfrm>
            <a:off x="4682550" y="1457175"/>
            <a:ext cx="4075200" cy="247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a:solidFill>
                  <a:srgbClr val="374151"/>
                </a:solidFill>
                <a:latin typeface="Roboto"/>
                <a:ea typeface="Roboto"/>
                <a:cs typeface="Roboto"/>
                <a:sym typeface="Roboto"/>
              </a:rPr>
              <a:t>Thank you for your attention to our presentation on the Software-Based Real Random Number Generator. We now invite you to ask any questions or share your thoughts on the project.</a:t>
            </a:r>
            <a:endParaRPr sz="1200">
              <a:solidFill>
                <a:srgbClr val="374151"/>
              </a:solidFill>
              <a:latin typeface="Roboto"/>
              <a:ea typeface="Roboto"/>
              <a:cs typeface="Roboto"/>
              <a:sym typeface="Roboto"/>
            </a:endParaRPr>
          </a:p>
          <a:p>
            <a:pPr marL="0" lvl="0" indent="0" algn="l" rtl="0">
              <a:spcBef>
                <a:spcPts val="1200"/>
              </a:spcBef>
              <a:spcAft>
                <a:spcPts val="0"/>
              </a:spcAft>
              <a:buNone/>
            </a:pPr>
            <a:r>
              <a:rPr lang="en-GB" sz="1200">
                <a:solidFill>
                  <a:srgbClr val="374151"/>
                </a:solidFill>
                <a:latin typeface="Roboto"/>
                <a:ea typeface="Roboto"/>
                <a:cs typeface="Roboto"/>
                <a:sym typeface="Roboto"/>
              </a:rPr>
              <a:t>Mail id’s : </a:t>
            </a:r>
            <a:endParaRPr sz="1200">
              <a:solidFill>
                <a:srgbClr val="374151"/>
              </a:solidFill>
              <a:latin typeface="Roboto"/>
              <a:ea typeface="Roboto"/>
              <a:cs typeface="Roboto"/>
              <a:sym typeface="Roboto"/>
            </a:endParaRPr>
          </a:p>
          <a:p>
            <a:pPr marL="0" lvl="0" indent="0" algn="l" rtl="0">
              <a:spcBef>
                <a:spcPts val="1200"/>
              </a:spcBef>
              <a:spcAft>
                <a:spcPts val="1200"/>
              </a:spcAft>
              <a:buNone/>
            </a:pPr>
            <a:r>
              <a:rPr lang="en-GB" sz="1200">
                <a:solidFill>
                  <a:srgbClr val="374151"/>
                </a:solidFill>
                <a:latin typeface="Roboto"/>
                <a:ea typeface="Roboto"/>
                <a:cs typeface="Roboto"/>
                <a:sym typeface="Roboto"/>
              </a:rPr>
              <a:t>rishiarorahr@gmail.com</a:t>
            </a:r>
            <a:endParaRPr sz="1200">
              <a:solidFill>
                <a:srgbClr val="374151"/>
              </a:solidFill>
              <a:latin typeface="Roboto"/>
              <a:ea typeface="Roboto"/>
              <a:cs typeface="Roboto"/>
              <a:sym typeface="Roboto"/>
            </a:endParaRPr>
          </a:p>
        </p:txBody>
      </p:sp>
      <p:pic>
        <p:nvPicPr>
          <p:cNvPr id="104" name="Google Shape;104;p21"/>
          <p:cNvPicPr preferRelativeResize="0"/>
          <p:nvPr/>
        </p:nvPicPr>
        <p:blipFill>
          <a:blip r:embed="rId3">
            <a:alphaModFix/>
          </a:blip>
          <a:stretch>
            <a:fillRect/>
          </a:stretch>
        </p:blipFill>
        <p:spPr>
          <a:xfrm>
            <a:off x="311700" y="1457150"/>
            <a:ext cx="4199225" cy="247925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459</Words>
  <Application>Microsoft Office PowerPoint</Application>
  <PresentationFormat>On-screen Show (16:9)</PresentationFormat>
  <Paragraphs>47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vt:lpstr>
      <vt:lpstr>Times New Roman</vt:lpstr>
      <vt:lpstr>Simple Dark</vt:lpstr>
      <vt:lpstr>Software-Based Real Random Number Generator Creating Randomness with Time and CPU Speed </vt:lpstr>
      <vt:lpstr> Introduction</vt:lpstr>
      <vt:lpstr>PowerPoint Presentation</vt:lpstr>
      <vt:lpstr>Motivation:-</vt:lpstr>
      <vt:lpstr>Potential Applications and Use Cases:-  </vt:lpstr>
      <vt:lpstr>Code Example :</vt:lpstr>
      <vt:lpstr>OUTPUT</vt:lpstr>
      <vt:lpstr>Conclusion :</vt:lpstr>
      <vt:lpstr>Q&amp;A:</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Software-Based Real Random Number Generator Creating Randomness with Time and CPU Speed </dc:title>
  <dc:creator>RI .</dc:creator>
  <cp:lastModifiedBy>RI .</cp:lastModifiedBy>
  <cp:revision>1</cp:revision>
  <dcterms:modified xsi:type="dcterms:W3CDTF">2024-01-22T17:24:05Z</dcterms:modified>
</cp:coreProperties>
</file>