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704B-6500-C2F8-4C38-F04FF52BF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34300-C441-4ECB-3927-66A390916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3D5B0-40FB-318F-0C06-931CB7EC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965F-36F4-420C-A3D8-ECDBEAB06E4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22DE8-1680-F7B4-F5E6-E3EC2D6F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3C91A-8D23-38A1-8FEA-62711FD4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FF3D-FB26-4D8D-928B-7D55BDDA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96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388-78A8-963A-C3E7-9FB88412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68F70-AB8F-01A6-69BF-E66CAD63B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93016-BCE8-90F1-1FFE-D3533423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965F-36F4-420C-A3D8-ECDBEAB06E4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7D418-3AE5-DB9E-5D89-9C2780A2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6E035-7062-F4A5-69A2-00FFEF69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FF3D-FB26-4D8D-928B-7D55BDDA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04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3E6B2-5B70-FC95-9AA1-5015FC7A0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6B677-3B0F-D68A-9C85-302ED130B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DCCE-9A0C-A87B-2D50-67A7F451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965F-36F4-420C-A3D8-ECDBEAB06E4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D601D-CA47-F7C9-7941-D7B96E9B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08A6F-04B3-3F62-08F7-E009E275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FF3D-FB26-4D8D-928B-7D55BDDA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31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CD5B-E466-71E6-AB83-F64099D4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1942D-DBD1-3D14-EDAF-9F436279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3EE15-2951-43A4-8A57-4A5F041F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965F-36F4-420C-A3D8-ECDBEAB06E4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4FC1-02AB-56CD-C8B5-3E8F1078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227BB-01B4-C753-2A21-5A97F9ED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FF3D-FB26-4D8D-928B-7D55BDDA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1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13F2-DDDF-25DE-6751-1D7FF117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05BD5-0B2C-4897-0050-0F5D52A6A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8E77-F34B-83F2-3D8C-8EE6248C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965F-36F4-420C-A3D8-ECDBEAB06E4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D0B67-C51F-2E9A-07C8-BDE1E258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B4273-7131-83A7-D150-B2411B51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FF3D-FB26-4D8D-928B-7D55BDDA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12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E4F0-BE9C-6B7B-62FB-FCFA7234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AECF3-F03D-73F8-472C-3D9ED0EFA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F787B-1517-F0F0-1058-0ECF707E3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3762D-6DF1-7E9C-3A46-EF61A6CC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965F-36F4-420C-A3D8-ECDBEAB06E4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740ED-50C2-4090-04E1-3F42AA6B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00649-5C95-4418-93E9-5E085CF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FF3D-FB26-4D8D-928B-7D55BDDA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3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3FA2-2B6F-5E89-2D0E-685D6D61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C57AE-8C93-9764-E7AD-399C7BED1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45724-D001-2B59-2EA0-181096CCE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66778-41D5-5827-9AF8-2E3CF8FAE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33AB0-6764-094C-7E84-9FD2C2C71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35AB5-2D25-D33D-DAB8-9D79029D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965F-36F4-420C-A3D8-ECDBEAB06E4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C1B85-8D76-365D-8CDA-F4434388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FC46C-0024-DC41-920A-0CD23919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FF3D-FB26-4D8D-928B-7D55BDDA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86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F48B-6C20-77E5-9243-CF78BF4E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5EEED-7C90-D571-2E9D-1763B828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965F-36F4-420C-A3D8-ECDBEAB06E4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D641C-CC04-52ED-4CF5-D9B6E6A6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79FBA-C339-8B75-BC5A-78140358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FF3D-FB26-4D8D-928B-7D55BDDA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88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596A7-0329-8BC5-3697-7CEE5152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965F-36F4-420C-A3D8-ECDBEAB06E4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33FA2-309E-27FC-D5E9-6D8F19AE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9E6DB-5076-370A-E7F6-E6E64233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FF3D-FB26-4D8D-928B-7D55BDDA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0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D25D-FA34-DEA2-107A-DEC36D43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3978-39DB-4905-CE35-3DC61849B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65624-FC8D-6262-39EF-8EA30AF80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90D29-ADAC-7F01-752C-C8508B59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965F-36F4-420C-A3D8-ECDBEAB06E4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606DE-D0F5-B6F0-DD41-C553D044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14E9F-2D68-4138-FE18-CACF7CF9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FF3D-FB26-4D8D-928B-7D55BDDA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10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9C53-DB82-96C9-7A9A-2F533266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D47EC-B42F-2DE2-0D0E-4F3ACE43D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EF3BD-59E6-B406-68FA-10F6D1B70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99BCB-4E9B-2DA3-2CD9-B4BE9F5A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965F-36F4-420C-A3D8-ECDBEAB06E4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F8E02-29C0-BB8D-8A65-8D363D4A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06218-13AE-E6C8-BAD1-EEBA92E4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FF3D-FB26-4D8D-928B-7D55BDDA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49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C1D40-2ED7-F775-9608-49C14BF2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95DD0-C315-63DB-F170-330D75A7A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E97B-F5BA-C2DF-3B78-DEDE9E828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F965F-36F4-420C-A3D8-ECDBEAB06E4E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5A327-B379-0F6A-FCC4-26240488E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2C941-3A16-1CA6-D7D6-04A693F41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BFF3D-FB26-4D8D-928B-7D55BDDAB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95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E853-F8A7-7F50-6DBF-A7C961F95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EE7B8-4148-53F9-BEEF-7C45EF7CC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Rishi Shah</a:t>
            </a:r>
          </a:p>
          <a:p>
            <a:r>
              <a:rPr lang="en-IN" dirty="0" err="1"/>
              <a:t>Mohinesh</a:t>
            </a:r>
            <a:r>
              <a:rPr lang="en-IN" dirty="0"/>
              <a:t> </a:t>
            </a:r>
            <a:r>
              <a:rPr lang="en-IN" dirty="0" err="1"/>
              <a:t>Tayade</a:t>
            </a:r>
            <a:endParaRPr lang="en-IN" dirty="0"/>
          </a:p>
          <a:p>
            <a:r>
              <a:rPr lang="en-IN" dirty="0"/>
              <a:t>11/10/2023</a:t>
            </a:r>
          </a:p>
        </p:txBody>
      </p:sp>
    </p:spTree>
    <p:extLst>
      <p:ext uri="{BB962C8B-B14F-4D97-AF65-F5344CB8AC3E}">
        <p14:creationId xmlns:p14="http://schemas.microsoft.com/office/powerpoint/2010/main" val="226288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B497-0855-1D72-E7B7-87D956C9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463"/>
          </a:xfrm>
        </p:spPr>
        <p:txBody>
          <a:bodyPr/>
          <a:lstStyle/>
          <a:p>
            <a:r>
              <a:rPr lang="en-IN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E837-AC9B-DEAC-D9F7-D6308CF83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094"/>
            <a:ext cx="10806953" cy="546847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Goal is to determine driving factors behind potential default by customers</a:t>
            </a:r>
          </a:p>
          <a:p>
            <a:pPr lvl="1"/>
            <a:r>
              <a:rPr lang="en-IN" dirty="0"/>
              <a:t>5 factors have been determined by Team</a:t>
            </a:r>
          </a:p>
          <a:p>
            <a:pPr lvl="2"/>
            <a:r>
              <a:rPr lang="en-IN" dirty="0"/>
              <a:t>Customer Debt and Revolving Credit</a:t>
            </a:r>
          </a:p>
          <a:p>
            <a:pPr lvl="2"/>
            <a:r>
              <a:rPr lang="en-IN" dirty="0"/>
              <a:t>Negative Public Records</a:t>
            </a:r>
          </a:p>
          <a:p>
            <a:pPr lvl="2"/>
            <a:r>
              <a:rPr lang="en-IN" dirty="0"/>
              <a:t>Loan Parameters</a:t>
            </a:r>
          </a:p>
          <a:p>
            <a:pPr lvl="2"/>
            <a:r>
              <a:rPr lang="en-IN" dirty="0"/>
              <a:t>Loan Grade</a:t>
            </a:r>
          </a:p>
          <a:p>
            <a:pPr lvl="2"/>
            <a:r>
              <a:rPr lang="en-IN" dirty="0"/>
              <a:t>Purpose, Annual Income &amp; Residence State</a:t>
            </a:r>
          </a:p>
          <a:p>
            <a:endParaRPr lang="en-IN" dirty="0"/>
          </a:p>
          <a:p>
            <a:r>
              <a:rPr lang="en-IN" dirty="0"/>
              <a:t>Team has analysed 46 columns with relevant data</a:t>
            </a:r>
          </a:p>
          <a:p>
            <a:pPr lvl="1"/>
            <a:r>
              <a:rPr lang="en-IN" dirty="0"/>
              <a:t>Data columns were analysed individually</a:t>
            </a:r>
          </a:p>
          <a:p>
            <a:pPr lvl="1"/>
            <a:r>
              <a:rPr lang="en-IN" dirty="0"/>
              <a:t>Bivariate analysis of data columns with Loan Status</a:t>
            </a:r>
          </a:p>
          <a:p>
            <a:pPr lvl="1"/>
            <a:r>
              <a:rPr lang="en-IN" dirty="0"/>
              <a:t>Certain metrics were derived but less insights derived</a:t>
            </a:r>
          </a:p>
          <a:p>
            <a:pPr lvl="1"/>
            <a:r>
              <a:rPr lang="en-IN" dirty="0"/>
              <a:t>Several columns has no data or data with just one value</a:t>
            </a:r>
          </a:p>
        </p:txBody>
      </p:sp>
    </p:spTree>
    <p:extLst>
      <p:ext uri="{BB962C8B-B14F-4D97-AF65-F5344CB8AC3E}">
        <p14:creationId xmlns:p14="http://schemas.microsoft.com/office/powerpoint/2010/main" val="98954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2695-2285-A1C9-FA54-DAD886E7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569"/>
          </a:xfrm>
        </p:spPr>
        <p:txBody>
          <a:bodyPr/>
          <a:lstStyle/>
          <a:p>
            <a:r>
              <a:rPr lang="en-IN" dirty="0"/>
              <a:t>Driver 1 – Customer Debt &amp; Revolving Credit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CD8FCB-0028-CA5D-08C3-AB519C30F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4" y="1154004"/>
            <a:ext cx="4212654" cy="282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EB30E11-331C-920F-233A-5989B866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597" y="1123848"/>
            <a:ext cx="4101796" cy="282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F713938-F4FC-5544-C51B-75792695A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4" y="4037966"/>
            <a:ext cx="4096113" cy="280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6D29754-834A-AF60-87EE-2DB995AB9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596" y="4091677"/>
            <a:ext cx="4096114" cy="281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99704D-A96B-6CDE-DE29-8B6B20606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7116" y="1154004"/>
            <a:ext cx="28283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FF0000"/>
                </a:solidFill>
              </a:rPr>
              <a:t>Customer is likely to default if they have more debt or utilizing their credit line</a:t>
            </a:r>
          </a:p>
          <a:p>
            <a:pPr marL="0" indent="0">
              <a:buNone/>
            </a:pPr>
            <a:r>
              <a:rPr lang="en-IN" sz="1800" dirty="0"/>
              <a:t>Determining Factors</a:t>
            </a:r>
          </a:p>
          <a:p>
            <a:r>
              <a:rPr lang="en-IN" sz="1800" dirty="0"/>
              <a:t>Revolving Balance</a:t>
            </a:r>
          </a:p>
          <a:p>
            <a:r>
              <a:rPr lang="en-IN" sz="1800" dirty="0"/>
              <a:t>Revolving Line Utilization</a:t>
            </a:r>
          </a:p>
          <a:p>
            <a:r>
              <a:rPr lang="en-IN" sz="1800" dirty="0"/>
              <a:t>DTI</a:t>
            </a:r>
          </a:p>
          <a:p>
            <a:r>
              <a:rPr lang="en-IN" sz="1800" dirty="0"/>
              <a:t>Open Credit Line Accounts</a:t>
            </a:r>
          </a:p>
        </p:txBody>
      </p:sp>
    </p:spTree>
    <p:extLst>
      <p:ext uri="{BB962C8B-B14F-4D97-AF65-F5344CB8AC3E}">
        <p14:creationId xmlns:p14="http://schemas.microsoft.com/office/powerpoint/2010/main" val="252235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5741-F008-220A-7962-CB492BCF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10"/>
          </a:xfrm>
        </p:spPr>
        <p:txBody>
          <a:bodyPr>
            <a:normAutofit fontScale="90000"/>
          </a:bodyPr>
          <a:lstStyle/>
          <a:p>
            <a:r>
              <a:rPr lang="en-IN" dirty="0"/>
              <a:t>Driver 2 – Negative Public Records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89E8394-E5DA-C4C7-D77B-AB98EAC3C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0" y="1004384"/>
            <a:ext cx="3874714" cy="301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D373762-D411-4B51-F6E4-56F432D30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275" y="1004384"/>
            <a:ext cx="3874714" cy="291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4599008-3FF1-248F-B7E7-A0AEDA96F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0" y="3940006"/>
            <a:ext cx="3874714" cy="291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F4243C9-2865-C1B8-0E87-09BFB84B8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275" y="3922379"/>
            <a:ext cx="3874714" cy="291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5612F0-CB0C-32D7-6E92-C5F156552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7128" y="1075765"/>
            <a:ext cx="3092825" cy="5101198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FF0000"/>
                </a:solidFill>
              </a:rPr>
              <a:t>Customer is more likely to default if they have negative public records</a:t>
            </a:r>
          </a:p>
          <a:p>
            <a:pPr marL="0" indent="0">
              <a:buNone/>
            </a:pPr>
            <a:r>
              <a:rPr lang="en-IN" sz="1800" dirty="0"/>
              <a:t>Determining Factors</a:t>
            </a:r>
          </a:p>
          <a:p>
            <a:r>
              <a:rPr lang="en-IN" sz="1800" dirty="0"/>
              <a:t>Bankruptcies</a:t>
            </a:r>
          </a:p>
          <a:p>
            <a:r>
              <a:rPr lang="en-IN" sz="1800" dirty="0"/>
              <a:t>Delinquencies in Past 2 Years</a:t>
            </a:r>
          </a:p>
          <a:p>
            <a:r>
              <a:rPr lang="en-IN" sz="1800" dirty="0"/>
              <a:t>Credit Inquiries</a:t>
            </a:r>
          </a:p>
          <a:p>
            <a:r>
              <a:rPr lang="en-IN" sz="1800" dirty="0"/>
              <a:t>Derogatory Public Records</a:t>
            </a:r>
          </a:p>
          <a:p>
            <a:pPr marL="0" indent="0">
              <a:buNone/>
            </a:pPr>
            <a:endParaRPr lang="en-IN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4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EB05-2AAE-C11B-2494-1E2AADD6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2"/>
          </a:xfrm>
        </p:spPr>
        <p:txBody>
          <a:bodyPr>
            <a:normAutofit fontScale="90000"/>
          </a:bodyPr>
          <a:lstStyle/>
          <a:p>
            <a:r>
              <a:rPr lang="en-IN" dirty="0"/>
              <a:t>Driver 3 – Loan Parameters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FF6085-2E41-2060-F943-BF774701D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77" y="1131957"/>
            <a:ext cx="3487129" cy="305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1BD36DE-490E-D8D7-2917-C54F75E6E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872" y="1096098"/>
            <a:ext cx="4200606" cy="289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2F521B2-1BBB-D008-2414-03B15BE0C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23" y="4166164"/>
            <a:ext cx="3815883" cy="262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9CC962-CCC7-5D78-1884-421610675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8445" y="1131957"/>
            <a:ext cx="3242896" cy="5045006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FF0000"/>
                </a:solidFill>
              </a:rPr>
              <a:t>Longer or higher loan parameters could lead to more defaults</a:t>
            </a:r>
          </a:p>
          <a:p>
            <a:pPr marL="0" indent="0">
              <a:buNone/>
            </a:pPr>
            <a:r>
              <a:rPr lang="en-IN" sz="1800" dirty="0"/>
              <a:t>Determining Factors</a:t>
            </a:r>
          </a:p>
          <a:p>
            <a:r>
              <a:rPr lang="en-IN" sz="1800" dirty="0"/>
              <a:t>Longer Term</a:t>
            </a:r>
          </a:p>
          <a:p>
            <a:r>
              <a:rPr lang="en-IN" sz="1800" dirty="0"/>
              <a:t>Higher Interest Rate</a:t>
            </a:r>
          </a:p>
          <a:p>
            <a:r>
              <a:rPr lang="en-IN" sz="1800" dirty="0"/>
              <a:t>Bigger Instalments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Loan amounts were not of significance since quite consistent and below $35k</a:t>
            </a:r>
          </a:p>
        </p:txBody>
      </p:sp>
    </p:spTree>
    <p:extLst>
      <p:ext uri="{BB962C8B-B14F-4D97-AF65-F5344CB8AC3E}">
        <p14:creationId xmlns:p14="http://schemas.microsoft.com/office/powerpoint/2010/main" val="393371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16AD-90FC-5896-3E14-992854A6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532"/>
          </a:xfrm>
        </p:spPr>
        <p:txBody>
          <a:bodyPr/>
          <a:lstStyle/>
          <a:p>
            <a:r>
              <a:rPr lang="en-IN" dirty="0"/>
              <a:t>Driver 4 – Loan 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39223-4A8D-24C0-A984-A33453481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2023" y="1381871"/>
            <a:ext cx="3455893" cy="4351338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Loans that are rated lower by loaning agencies have high default rate</a:t>
            </a:r>
          </a:p>
          <a:p>
            <a:r>
              <a:rPr lang="en-IN" sz="1800" dirty="0"/>
              <a:t>Results are consistent for sub-grades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2FF999-99F1-D04D-6906-479C33605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47" y="1283259"/>
            <a:ext cx="4071141" cy="308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6492D9-3E1C-2140-6FE6-3F2D11B43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704860"/>
              </p:ext>
            </p:extLst>
          </p:nvPr>
        </p:nvGraphicFramePr>
        <p:xfrm>
          <a:off x="4847207" y="1283259"/>
          <a:ext cx="2172158" cy="5119056"/>
        </p:xfrm>
        <a:graphic>
          <a:graphicData uri="http://schemas.openxmlformats.org/drawingml/2006/table">
            <a:tbl>
              <a:tblPr/>
              <a:tblGrid>
                <a:gridCol w="1086079">
                  <a:extLst>
                    <a:ext uri="{9D8B030D-6E8A-4147-A177-3AD203B41FA5}">
                      <a16:colId xmlns:a16="http://schemas.microsoft.com/office/drawing/2014/main" val="596581706"/>
                    </a:ext>
                  </a:extLst>
                </a:gridCol>
                <a:gridCol w="1086079">
                  <a:extLst>
                    <a:ext uri="{9D8B030D-6E8A-4147-A177-3AD203B41FA5}">
                      <a16:colId xmlns:a16="http://schemas.microsoft.com/office/drawing/2014/main" val="2704468331"/>
                    </a:ext>
                  </a:extLst>
                </a:gridCol>
              </a:tblGrid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Status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Charge_Off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145027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G5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167070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G4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23.21%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572282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G3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39.58%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398954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G2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35.90%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641221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G1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29.81%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442340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F5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45.76%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754605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F4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31.55%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233837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F3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27.57%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97627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F2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955966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27.66%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629439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26.20%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960146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27.75%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15322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21.52%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702867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24.85%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440545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25.95%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610712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23.91%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4261362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21.92%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678299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21.82%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92150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20.10%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492735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17.94%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015485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C5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17.54%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494975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17.15%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691657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17.66%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764841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15.96%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008722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15.73%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519841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B5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13.17%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652445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13.10%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630634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B3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11.69%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688716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B2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11.08%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09234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9.34%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580951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A5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7.91%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232135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089389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5.69%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145891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4.91%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093092"/>
                  </a:ext>
                </a:extLst>
              </a:tr>
              <a:tr h="1339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2.63%</a:t>
                      </a:r>
                    </a:p>
                  </a:txBody>
                  <a:tcPr marL="5036" marR="5036" marT="50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804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74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77EF-309B-03A9-053B-7E9A86DB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28294" cy="692710"/>
          </a:xfrm>
        </p:spPr>
        <p:txBody>
          <a:bodyPr>
            <a:normAutofit fontScale="90000"/>
          </a:bodyPr>
          <a:lstStyle/>
          <a:p>
            <a:r>
              <a:rPr lang="en-IN" dirty="0"/>
              <a:t>Driver 5 – Purpose, Annual Income &amp; Residence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5798-15E9-4430-6B84-A7B89C38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7224" y="1057836"/>
            <a:ext cx="3073763" cy="50381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FF0000"/>
                </a:solidFill>
              </a:rPr>
              <a:t>Purpose and Annual Income are important factors to determine defaulters</a:t>
            </a:r>
          </a:p>
          <a:p>
            <a:pPr marL="0" indent="0">
              <a:buNone/>
            </a:pPr>
            <a:r>
              <a:rPr lang="en-IN" sz="1800" dirty="0"/>
              <a:t>Determining Factors</a:t>
            </a:r>
          </a:p>
          <a:p>
            <a:r>
              <a:rPr lang="en-IN" sz="1800" dirty="0"/>
              <a:t>Purpose – Small business, energy and education loans are riskier</a:t>
            </a:r>
          </a:p>
          <a:p>
            <a:r>
              <a:rPr lang="en-IN" sz="1800" dirty="0"/>
              <a:t>Annual Income – Less annual income indicates higher default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FF0000"/>
                </a:solidFill>
              </a:rPr>
              <a:t>State – Customer from certain states are more likely to default</a:t>
            </a:r>
          </a:p>
          <a:p>
            <a:r>
              <a:rPr lang="en-IN" sz="1800" dirty="0"/>
              <a:t>Nevada</a:t>
            </a:r>
          </a:p>
          <a:p>
            <a:r>
              <a:rPr lang="en-IN" sz="1800" dirty="0"/>
              <a:t>Arkansas</a:t>
            </a:r>
          </a:p>
          <a:p>
            <a:r>
              <a:rPr lang="en-IN" sz="1800" dirty="0"/>
              <a:t>South Dakota</a:t>
            </a:r>
          </a:p>
          <a:p>
            <a:r>
              <a:rPr lang="en-IN" sz="1800" dirty="0"/>
              <a:t>Florida</a:t>
            </a:r>
          </a:p>
          <a:p>
            <a:r>
              <a:rPr lang="en-IN" sz="1800" dirty="0"/>
              <a:t>Montana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F1A58510-B905-C4AA-7CB8-160CFC991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6" y="985646"/>
            <a:ext cx="4320422" cy="425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5740628E-B6AF-C120-F076-1F018A4C5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163" y="1383138"/>
            <a:ext cx="4212827" cy="281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10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382</Words>
  <Application>Microsoft Office PowerPoint</Application>
  <PresentationFormat>Widescreen</PresentationFormat>
  <Paragraphs>126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Lending Club Case Study</vt:lpstr>
      <vt:lpstr>Executive Summary</vt:lpstr>
      <vt:lpstr>Driver 1 – Customer Debt &amp; Revolving Credit</vt:lpstr>
      <vt:lpstr>Driver 2 – Negative Public Records </vt:lpstr>
      <vt:lpstr>Driver 3 – Loan Parameters</vt:lpstr>
      <vt:lpstr>Driver 4 – Loan Grade</vt:lpstr>
      <vt:lpstr>Driver 5 – Purpose, Annual Income &amp; Residence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 Shah</dc:creator>
  <cp:lastModifiedBy>Rishi Shah</cp:lastModifiedBy>
  <cp:revision>14</cp:revision>
  <dcterms:created xsi:type="dcterms:W3CDTF">2023-10-08T12:42:10Z</dcterms:created>
  <dcterms:modified xsi:type="dcterms:W3CDTF">2023-10-08T14:18:16Z</dcterms:modified>
</cp:coreProperties>
</file>