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91" r:id="rId6"/>
    <p:sldId id="292" r:id="rId7"/>
    <p:sldId id="299" r:id="rId8"/>
    <p:sldId id="261" r:id="rId9"/>
    <p:sldId id="267" r:id="rId10"/>
    <p:sldId id="295" r:id="rId11"/>
    <p:sldId id="296" r:id="rId12"/>
    <p:sldId id="288" r:id="rId13"/>
    <p:sldId id="294" r:id="rId14"/>
    <p:sldId id="297" r:id="rId15"/>
    <p:sldId id="298" r:id="rId16"/>
    <p:sldId id="268" r:id="rId17"/>
    <p:sldId id="290" r:id="rId18"/>
    <p:sldId id="260" r:id="rId19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31"/>
  </p:normalViewPr>
  <p:slideViewPr>
    <p:cSldViewPr showGuides="1">
      <p:cViewPr varScale="1">
        <p:scale>
          <a:sx n="67" d="100"/>
          <a:sy n="67" d="100"/>
        </p:scale>
        <p:origin x="1709" y="72"/>
      </p:cViewPr>
      <p:guideLst>
        <p:guide orient="horz" pos="2148"/>
        <p:guide pos="2858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97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2633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048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21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662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22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804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01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313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603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68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66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82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720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711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013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40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23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129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70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10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048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14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3F0D-5FF1-45C2-A543-3BE8632DDB39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7E9A4B-59C3-4679-9FB4-82F37B5EE775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85752A-9BAC-4A38-A177-AFCA679B88AE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B1AA18-6119-4276-B97D-CD2F0B3A442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4/24/2024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3200" b="1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CricPulse</a:t>
            </a:r>
            <a:r>
              <a:rPr kumimoji="0" lang="en-US" altLang="en-IN" sz="32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: </a:t>
            </a:r>
            <a:r>
              <a:rPr lang="en-US" altLang="en-IN" sz="32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The Ultimate Information Hub</a:t>
            </a:r>
            <a:endParaRPr kumimoji="0" lang="en-IN" altLang="en-US" sz="36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                                </a:t>
            </a:r>
            <a:r>
              <a:rPr kumimoji="0" lang="en-US" alt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Shuban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r>
              <a:rPr kumimoji="0" lang="en-US" alt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Devenpelli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– 22107023 </a:t>
            </a:r>
          </a:p>
          <a:p>
            <a:pPr marL="0" marR="0" lvl="0" indent="0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                                Rishi </a:t>
            </a:r>
            <a:r>
              <a:rPr kumimoji="0" lang="en-US" alt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Bije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–22107002            </a:t>
            </a:r>
          </a:p>
          <a:p>
            <a:pPr marL="0" marR="0" lvl="0" indent="0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                                Yash </a:t>
            </a:r>
            <a:r>
              <a:rPr lang="en-US" altLang="en-IN" sz="2400" b="1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Kamble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-22107055</a:t>
            </a:r>
          </a:p>
          <a:p>
            <a:pPr marL="0" marR="0" lvl="0" indent="0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US" altLang="en-IN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                                Dhanraj Bacche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- 22107056</a:t>
            </a: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Prof. Sarala Mary</a:t>
            </a:r>
            <a:r>
              <a:rPr lang="en-GB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GB" sz="1600" b="1" dirty="0"/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US" altLang="en-I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46050"/>
            <a:ext cx="7686675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System Design</a:t>
            </a:r>
          </a:p>
        </p:txBody>
      </p:sp>
      <p:sp>
        <p:nvSpPr>
          <p:cNvPr id="19459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6216" y="156368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3238" y="282323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68574" y="281229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PERFORMANCE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33910" y="282323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DETERMINATION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899246" y="282323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COMPARISON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68574" y="480311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ADD/UPDATE/</a:t>
            </a:r>
          </a:p>
          <a:p>
            <a:pPr algn="ctr"/>
            <a:r>
              <a:rPr lang="en-US" dirty="0"/>
              <a:t>DELETE DATA</a:t>
            </a:r>
            <a:endParaRPr lang="en-IN" dirty="0"/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47354" y="3399303"/>
            <a:ext cx="0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18443" y="3399303"/>
            <a:ext cx="0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80693" y="3399303"/>
            <a:ext cx="0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47354" y="4263231"/>
            <a:ext cx="4933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12690" y="4274171"/>
            <a:ext cx="1" cy="52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99246" y="4790613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STATS</a:t>
            </a:r>
          </a:p>
        </p:txBody>
      </p:sp>
      <p:cxnSp>
        <p:nvCxnSpPr>
          <p:cNvPr id="21" name="Straight Arrow Connector 20"/>
          <p:cNvCxnSpPr>
            <a:stCxn id="8" idx="2"/>
            <a:endCxn id="22" idx="0"/>
          </p:cNvCxnSpPr>
          <p:nvPr/>
        </p:nvCxnSpPr>
        <p:spPr>
          <a:xfrm>
            <a:off x="8943362" y="3399303"/>
            <a:ext cx="0" cy="1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45916" y="2527534"/>
            <a:ext cx="739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" idx="0"/>
          </p:cNvCxnSpPr>
          <p:nvPr/>
        </p:nvCxnSpPr>
        <p:spPr>
          <a:xfrm>
            <a:off x="1545916" y="2527534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14023" y="2516593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5869" y="2515360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43976" y="2538476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2"/>
          </p:cNvCxnSpPr>
          <p:nvPr/>
        </p:nvCxnSpPr>
        <p:spPr>
          <a:xfrm>
            <a:off x="5220332" y="2139752"/>
            <a:ext cx="0" cy="39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88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System Design</a:t>
            </a:r>
          </a:p>
        </p:txBody>
      </p:sp>
      <p:sp>
        <p:nvSpPr>
          <p:cNvPr id="19459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6216" y="156368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3238" y="282323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68574" y="281229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PERFORMANCE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33910" y="282323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DETERMINATION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899246" y="2823239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COMPARISON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68574" y="480311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ONLY</a:t>
            </a: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547354" y="3399303"/>
            <a:ext cx="0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18443" y="3399303"/>
            <a:ext cx="0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80693" y="3399303"/>
            <a:ext cx="0" cy="86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47354" y="4263231"/>
            <a:ext cx="4933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12690" y="4274171"/>
            <a:ext cx="1" cy="52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99246" y="4790613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STATS</a:t>
            </a:r>
          </a:p>
        </p:txBody>
      </p:sp>
      <p:cxnSp>
        <p:nvCxnSpPr>
          <p:cNvPr id="21" name="Straight Arrow Connector 20"/>
          <p:cNvCxnSpPr>
            <a:stCxn id="8" idx="2"/>
            <a:endCxn id="22" idx="0"/>
          </p:cNvCxnSpPr>
          <p:nvPr/>
        </p:nvCxnSpPr>
        <p:spPr>
          <a:xfrm>
            <a:off x="8943362" y="3399303"/>
            <a:ext cx="0" cy="1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45916" y="2527534"/>
            <a:ext cx="739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" idx="0"/>
          </p:cNvCxnSpPr>
          <p:nvPr/>
        </p:nvCxnSpPr>
        <p:spPr>
          <a:xfrm>
            <a:off x="1545916" y="2527534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14023" y="2516593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5869" y="2515360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43976" y="2538476"/>
            <a:ext cx="1438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2"/>
          </p:cNvCxnSpPr>
          <p:nvPr/>
        </p:nvCxnSpPr>
        <p:spPr>
          <a:xfrm>
            <a:off x="5220332" y="2139752"/>
            <a:ext cx="0" cy="39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410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179388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Technologies and methodologies </a:t>
            </a:r>
          </a:p>
        </p:txBody>
      </p:sp>
      <p:sp>
        <p:nvSpPr>
          <p:cNvPr id="25604" name="TextBox 2"/>
          <p:cNvSpPr txBox="1"/>
          <p:nvPr/>
        </p:nvSpPr>
        <p:spPr>
          <a:xfrm>
            <a:off x="504190" y="1187450"/>
            <a:ext cx="4785360" cy="42732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u="sng" dirty="0">
                <a:latin typeface="Times New Roman" panose="02020603050405020304" pitchFamily="16" charset="0"/>
                <a:cs typeface="Times New Roman" panose="02020603050405020304" pitchFamily="16" charset="0"/>
              </a:rPr>
              <a:t>Front-End</a:t>
            </a:r>
            <a:r>
              <a:rPr lang="en-US" altLang="en-US" sz="2400" b="1" dirty="0">
                <a:latin typeface="Times New Roman" panose="02020603050405020304" pitchFamily="16" charset="0"/>
                <a:cs typeface="Times New Roman" panose="02020603050405020304" pitchFamily="16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Tkinter (version 8.6.14)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Customkinter</a:t>
            </a:r>
            <a:r>
              <a:rPr lang="en-GB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 (version 8.6.14)</a:t>
            </a:r>
            <a:endParaRPr lang="en-US" altLang="en-US" sz="22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Python (version  3.12.2)</a:t>
            </a:r>
          </a:p>
          <a:p>
            <a:pPr>
              <a:lnSpc>
                <a:spcPct val="150000"/>
              </a:lnSpc>
            </a:pPr>
            <a:r>
              <a:rPr lang="en-US" altLang="en-US" sz="2400" b="1" u="sng" dirty="0">
                <a:latin typeface="Times New Roman" panose="02020603050405020304" pitchFamily="16" charset="0"/>
                <a:cs typeface="Times New Roman" panose="02020603050405020304" pitchFamily="16" charset="0"/>
              </a:rPr>
              <a:t>Back-End</a:t>
            </a:r>
            <a:r>
              <a:rPr lang="en-US" altLang="en-US" sz="2400" b="1" dirty="0">
                <a:latin typeface="Times New Roman" panose="02020603050405020304" pitchFamily="16" charset="0"/>
                <a:cs typeface="Times New Roman" panose="02020603050405020304" pitchFamily="16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MySQL (version 8.1.0)</a:t>
            </a:r>
            <a:endParaRPr lang="en-US" altLang="en-US" sz="2200" b="1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800100" lvl="1">
              <a:lnSpc>
                <a:spcPct val="150000"/>
              </a:lnSpc>
              <a:buFont typeface="Arial" panose="020B0604020202020204" pitchFamily="34" charset="0"/>
            </a:pPr>
            <a:endParaRPr lang="en-US" altLang="en-US" sz="2400" dirty="0"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47345" y="191770"/>
            <a:ext cx="3203575" cy="10553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Implementation </a:t>
            </a:r>
          </a:p>
        </p:txBody>
      </p:sp>
      <p:sp>
        <p:nvSpPr>
          <p:cNvPr id="2969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37" y="1784350"/>
            <a:ext cx="5772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458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47345" y="191770"/>
            <a:ext cx="3203575" cy="10553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Implementation </a:t>
            </a:r>
          </a:p>
        </p:txBody>
      </p:sp>
      <p:sp>
        <p:nvSpPr>
          <p:cNvPr id="2969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1563688"/>
            <a:ext cx="7315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2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47345" y="191770"/>
            <a:ext cx="3203575" cy="10553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Implementation </a:t>
            </a:r>
          </a:p>
        </p:txBody>
      </p:sp>
      <p:sp>
        <p:nvSpPr>
          <p:cNvPr id="29699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72" y="1659895"/>
            <a:ext cx="74485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89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References</a:t>
            </a:r>
          </a:p>
        </p:txBody>
      </p:sp>
      <p:sp>
        <p:nvSpPr>
          <p:cNvPr id="27651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27652" name="Content Placeholder 2"/>
          <p:cNvSpPr txBox="1"/>
          <p:nvPr/>
        </p:nvSpPr>
        <p:spPr>
          <a:xfrm>
            <a:off x="1007864" y="1763613"/>
            <a:ext cx="8172649" cy="53206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77825" indent="-377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82" charset="2"/>
              <a:buChar char=""/>
              <a:defRPr sz="19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17880" indent="-3143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82" charset="2"/>
              <a:buChar char=""/>
              <a:defRPr sz="17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9205" indent="-250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82" charset="2"/>
              <a:buChar char=""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764030" indent="-250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82" charset="2"/>
              <a:buChar char="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503555" rtl="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82" charset="2"/>
              <a:buChar char=""/>
              <a:defRPr sz="13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r>
              <a:rPr lang="en-US" alt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Harshitha G, </a:t>
            </a:r>
            <a:r>
              <a:rPr lang="en-US" alt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Sreehari</a:t>
            </a:r>
            <a:r>
              <a:rPr lang="en-US" alt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Mahesh Kumar </a:t>
            </a:r>
            <a:r>
              <a:rPr lang="en-US" alt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S,Chinmai</a:t>
            </a:r>
            <a:r>
              <a:rPr lang="en-US" alt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altLang="en-GB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Dr.GeethaD</a:t>
            </a:r>
            <a:endParaRPr lang="en-US" altLang="en-GB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r>
              <a:rPr lang="en-US" alt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“Performance  Analysis of a Cricketer by Data Visualization”, International journal for applied science and engineering technology,2022</a:t>
            </a: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MacDonald,J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Cronin,J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Mills,M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McGuigan,R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Stretch “A review of cricket field requirements”, Sport Performance Research Institute,2013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Vaibhav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Khatavkar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Parag Kulkarni ,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Based Cricket Player Evaluation Using Statistical Analysis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International Journal of Knowledge Based Computer Systems ,2019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endParaRPr lang="en-US" sz="2000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lvl="0" indent="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GB" sz="2000" dirty="0">
              <a:solidFill>
                <a:srgbClr val="000000"/>
              </a:solidFill>
              <a:latin typeface="Source Sans Pro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77825"/>
            <a:ext cx="9070975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Conclusion </a:t>
            </a:r>
          </a:p>
        </p:txBody>
      </p:sp>
      <p:sp>
        <p:nvSpPr>
          <p:cNvPr id="35843" name="Rectangle 2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840" y="1331565"/>
            <a:ext cx="806489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Hence, 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Devlopment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 and Implementation of 100% of Python Based  Application providing seamless user experience.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Cricpulse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providing a comprehensive platform for user ,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hrough </a:t>
            </a:r>
            <a:r>
              <a:rPr lang="en-US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interface.</a:t>
            </a:r>
          </a:p>
          <a:p>
            <a:endParaRPr lang="en-US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8B63B8-D683-D7BC-7574-5033EDB7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You...!!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391795"/>
            <a:ext cx="2074545" cy="1129665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l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6" charset="0"/>
                <a:cs typeface="DejaVu Sans" charset="0"/>
              </a:rPr>
              <a:t>Outline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504825" y="1236663"/>
            <a:ext cx="9323388" cy="557847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Introduction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Literature Survey of the existing systems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Limitations of the existing systems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Problem statement 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System Design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Technologies and methodologies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Implementation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Conclusion </a:t>
            </a:r>
          </a:p>
          <a:p>
            <a:pPr marL="430530" indent="-322580" algn="just" defTabSz="45720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References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Introduction</a:t>
            </a:r>
          </a:p>
        </p:txBody>
      </p:sp>
      <p:sp>
        <p:nvSpPr>
          <p:cNvPr id="2" name="Content Placeholder 2"/>
          <p:cNvSpPr txBox="1"/>
          <p:nvPr/>
        </p:nvSpPr>
        <p:spPr bwMode="auto">
          <a:xfrm>
            <a:off x="412750" y="1563688"/>
            <a:ext cx="9251950" cy="550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ource Sans Pro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endParaRPr lang="en-IN" sz="2300" kern="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defTabSz="914400">
              <a:defRPr/>
            </a:pPr>
            <a:r>
              <a:rPr kumimoji="0" lang="en-US" altLang="en-US" sz="210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Cricpulse</a:t>
            </a:r>
            <a:r>
              <a:rPr kumimoji="0" lang="en-US" altLang="en-US" sz="21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 that provides various aspects of cricket.</a:t>
            </a:r>
          </a:p>
          <a:p>
            <a:pPr defTabSz="914400">
              <a:defRPr/>
            </a:pPr>
            <a:r>
              <a:rPr kumimoji="0" lang="en-US" altLang="en-US" sz="21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Python-driven cricket platform  to access, consume, and engage with cricket content seamlessly within a single application.</a:t>
            </a:r>
          </a:p>
          <a:p>
            <a:pPr defTabSz="914400">
              <a:defRPr/>
            </a:pPr>
            <a:r>
              <a:rPr kumimoji="0" lang="en-US" altLang="en-US" sz="21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Empowering users to access player reports, explore field placements, and compare players effortlessly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Motivation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:</a:t>
            </a:r>
          </a:p>
          <a:p>
            <a:pPr defTabSz="914400">
              <a:defRPr/>
            </a:pPr>
            <a:r>
              <a:rPr lang="en-US" altLang="en-US" sz="2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fragmented nature of cricket-related features across various platforms, we were inspired to create a unified solution for users.</a:t>
            </a:r>
          </a:p>
          <a:p>
            <a:pPr defTabSz="914400">
              <a:defRPr/>
            </a:pPr>
            <a:r>
              <a:rPr lang="en-US" altLang="en-US" sz="2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shortcomings observed in existing Python cricket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2" name="Content Placeholder 2"/>
          <p:cNvSpPr txBox="1"/>
          <p:nvPr/>
        </p:nvSpPr>
        <p:spPr bwMode="auto">
          <a:xfrm>
            <a:off x="431800" y="539477"/>
            <a:ext cx="9251950" cy="65433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ource Sans Pro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Objectives : </a:t>
            </a:r>
          </a:p>
          <a:p>
            <a:pPr marL="0" indent="0" defTabSz="914400">
              <a:lnSpc>
                <a:spcPct val="90000"/>
              </a:lnSpc>
              <a:buNone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defRPr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facilitate the comparison of different sets of cricket-related data by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from database .</a:t>
            </a:r>
          </a:p>
          <a:p>
            <a:pPr defTabSz="914400">
              <a:defRPr/>
            </a:pPr>
            <a:endParaRPr lang="en-IN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defRPr/>
            </a:pP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create an user-friendly platform that provides cricket enthusiasts with easy access to comprehensive and up-to-date information by using </a:t>
            </a:r>
            <a:r>
              <a:rPr lang="en-IN" sz="20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kinter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defRPr/>
            </a:pPr>
            <a:endParaRPr lang="en-IN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defRPr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insights into strategic field placements used by teams during cricket matches by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images and data from database.</a:t>
            </a:r>
          </a:p>
          <a:p>
            <a:pPr defTabSz="914400">
              <a:defRPr/>
            </a:pPr>
            <a:endParaRPr lang="en-IN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defRPr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individual player performances by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from database.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buNone/>
              <a:defRPr/>
            </a:pPr>
            <a:endParaRPr lang="en-IN" sz="2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buNone/>
              <a:defRPr/>
            </a:pPr>
            <a:endParaRPr lang="en-IN" sz="2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134938"/>
            <a:ext cx="9070975" cy="741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 Literature Survey of the existing system</a:t>
            </a:r>
          </a:p>
        </p:txBody>
      </p:sp>
      <p:sp>
        <p:nvSpPr>
          <p:cNvPr id="1229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algn="just" defTabSz="914400">
              <a:spcBef>
                <a:spcPct val="20000"/>
              </a:spcBef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84209"/>
              </p:ext>
            </p:extLst>
          </p:nvPr>
        </p:nvGraphicFramePr>
        <p:xfrm>
          <a:off x="215776" y="971525"/>
          <a:ext cx="9721080" cy="5976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54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Sr No.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Title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Author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Year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Outcomes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Methodology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Result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1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1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 Analysis of a Cricketer by Data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Visualization 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Harshitha G, </a:t>
                      </a:r>
                      <a:r>
                        <a:rPr lang="en-US" sz="17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Sreehari</a:t>
                      </a: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G, Mahesh Kumar 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7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Chinmai</a:t>
                      </a: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Geetha D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2022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Data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Visualization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Of player performance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Collecting cricket performance data to create visualizations that reveal key trends and insights for evaluating a cricketer's performance.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Provides insights of  </a:t>
                      </a:r>
                      <a:r>
                        <a:rPr lang="en-US" sz="17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Performance of the player. 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endParaRPr lang="en-US" sz="1700" dirty="0"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134938"/>
            <a:ext cx="9070975" cy="741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r>
              <a:rPr kumimoji="0" lang="en-US" alt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Literature Survey of the existing system</a:t>
            </a:r>
          </a:p>
        </p:txBody>
      </p:sp>
      <p:sp>
        <p:nvSpPr>
          <p:cNvPr id="1229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algn="just" defTabSz="914400">
              <a:spcBef>
                <a:spcPct val="20000"/>
              </a:spcBef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77625"/>
              </p:ext>
            </p:extLst>
          </p:nvPr>
        </p:nvGraphicFramePr>
        <p:xfrm>
          <a:off x="143769" y="1187550"/>
          <a:ext cx="9505055" cy="59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89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Sr No.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Title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Author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Year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Outcomes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Methodology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Result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 A review of cricket field requirements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MacDonald,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 Cronin,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 Mills,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 McGuigan,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 Stretch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7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Field set for specific bowling type is obtained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Reviewing cricket field requirements for bowlers,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 lengths, field dimensions, and infrastructure to ensure optimal bowling performance and effective gameplay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information would also provide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framework for the design of </a:t>
                      </a:r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felding</a:t>
                      </a: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-specific assessments, which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enable the development of more focused training, conditioning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coaching protocols.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134938"/>
            <a:ext cx="9070975" cy="741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r>
              <a:rPr kumimoji="0" lang="en-US" alt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Literature Survey of the existing system</a:t>
            </a:r>
          </a:p>
        </p:txBody>
      </p:sp>
      <p:sp>
        <p:nvSpPr>
          <p:cNvPr id="12291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algn="just" defTabSz="914400">
              <a:spcBef>
                <a:spcPct val="20000"/>
              </a:spcBef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90400"/>
              </p:ext>
            </p:extLst>
          </p:nvPr>
        </p:nvGraphicFramePr>
        <p:xfrm>
          <a:off x="143769" y="1187550"/>
          <a:ext cx="9505055" cy="59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9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89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Sr No.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Title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Author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Year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Outcomes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Methodology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Result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3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 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 Based Cricket Player Evaluation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Statistical Analysis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Vaibhav </a:t>
                      </a:r>
                      <a:r>
                        <a:rPr lang="en-US" sz="17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Khatavkar</a:t>
                      </a:r>
                      <a:endParaRPr lang="en-US" sz="17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Parag Kulkarni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Analysis of player performance across different cricket series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Focusing on survival analysis techniques and the modeling approach used to capture player inclusion/exclusion patterns.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insights on player performance using deep performance indexing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21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+mj-cs"/>
              </a:rPr>
              <a:t>Limitations of existing systems </a:t>
            </a:r>
          </a:p>
        </p:txBody>
      </p:sp>
      <p:sp>
        <p:nvSpPr>
          <p:cNvPr id="16387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16388" name="TextBox 4"/>
          <p:cNvSpPr txBox="1"/>
          <p:nvPr/>
        </p:nvSpPr>
        <p:spPr>
          <a:xfrm>
            <a:off x="360363" y="1768475"/>
            <a:ext cx="8783637" cy="635250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defTabSz="914400">
              <a:spcBef>
                <a:spcPct val="20000"/>
              </a:spcBef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User-Friendliness</a:t>
            </a:r>
            <a:endParaRPr lang="en-US" altLang="en-US" sz="2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Outdated Technology</a:t>
            </a: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backend Database in Most Cricket-related Application</a:t>
            </a: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accuracy </a:t>
            </a:r>
          </a:p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algn="just" defTabSz="91440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671830"/>
            <a:ext cx="4838065" cy="145605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503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+mj-cs"/>
              </a:rPr>
              <a:t> Problem statement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763713"/>
            <a:ext cx="8640763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IN" sz="2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17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cricket all </a:t>
            </a:r>
            <a:r>
              <a:rPr lang="en-IN" sz="2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necessary information needed is scattered and not up-to-date. There's no one place where everyone can go to get accurate and reliable data.</a:t>
            </a:r>
            <a:r>
              <a:rPr lang="en-US" sz="2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  <a:defRPr/>
            </a:pPr>
            <a:endParaRPr lang="en-US" sz="22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platforms fail to integrate diverse cricket features seamlessly</a:t>
            </a:r>
            <a:endParaRPr lang="en-IN" sz="22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  <a:defRPr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Lack of free-to-use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Tkinter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Based User Friendly Application with comprehensive features</a:t>
            </a: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IN" altLang="en-IN" sz="180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Calibri" panose="020F0502020204030204" pitchFamily="34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750</Words>
  <Application>Microsoft Office PowerPoint</Application>
  <PresentationFormat>Custom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DejaVu Sans</vt:lpstr>
      <vt:lpstr>Söhne</vt:lpstr>
      <vt:lpstr>Source Sans Pro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manoj bije</cp:lastModifiedBy>
  <cp:revision>43</cp:revision>
  <dcterms:created xsi:type="dcterms:W3CDTF">2017-10-25T08:22:00Z</dcterms:created>
  <dcterms:modified xsi:type="dcterms:W3CDTF">2024-04-24T02:49:52Z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E7A3BCC7039343A59C65A61C46B5562D_12</vt:lpwstr>
  </property>
  <property fmtid="{D5CDD505-2E9C-101B-9397-08002B2CF9AE}" pid="13" name="KSOProductBuildVer">
    <vt:lpwstr>1033-12.2.0.13489</vt:lpwstr>
  </property>
</Properties>
</file>