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9" r:id="rId5"/>
  </p:sldIdLst>
  <p:sldSz cx="329184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DDC69A"/>
    <a:srgbClr val="035FA0"/>
    <a:srgbClr val="D23A43"/>
    <a:srgbClr val="10253F"/>
    <a:srgbClr val="DEC699"/>
    <a:srgbClr val="1F497D"/>
    <a:srgbClr val="131873"/>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6B9A1B-E6E5-A348-9779-7552ECB0081E}" v="1" dt="2022-03-29T21:50:25.373"/>
    <p1510:client id="{F5B64631-6A16-4FF4-9D14-3DC8820D38B3}" v="3" dt="2022-03-29T20:28:28.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35" d="100"/>
          <a:sy n="35" d="100"/>
        </p:scale>
        <p:origin x="1144" y="192"/>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a, Arpan" userId="91dc6fc2-e47c-441d-88b6-7b3651f88482" providerId="ADAL" clId="{D56B9A1B-E6E5-A348-9779-7552ECB0081E}"/>
    <pc:docChg chg="custSel modSld">
      <pc:chgData name="Datta, Arpan" userId="91dc6fc2-e47c-441d-88b6-7b3651f88482" providerId="ADAL" clId="{D56B9A1B-E6E5-A348-9779-7552ECB0081E}" dt="2022-03-29T21:50:59.795" v="21" actId="1037"/>
      <pc:docMkLst>
        <pc:docMk/>
      </pc:docMkLst>
      <pc:sldChg chg="addSp delSp modSp mod">
        <pc:chgData name="Datta, Arpan" userId="91dc6fc2-e47c-441d-88b6-7b3651f88482" providerId="ADAL" clId="{D56B9A1B-E6E5-A348-9779-7552ECB0081E}" dt="2022-03-29T21:50:59.795" v="21" actId="1037"/>
        <pc:sldMkLst>
          <pc:docMk/>
          <pc:sldMk cId="305540907" sldId="259"/>
        </pc:sldMkLst>
        <pc:picChg chg="add mod">
          <ac:chgData name="Datta, Arpan" userId="91dc6fc2-e47c-441d-88b6-7b3651f88482" providerId="ADAL" clId="{D56B9A1B-E6E5-A348-9779-7552ECB0081E}" dt="2022-03-29T21:50:59.795" v="21" actId="1037"/>
          <ac:picMkLst>
            <pc:docMk/>
            <pc:sldMk cId="305540907" sldId="259"/>
            <ac:picMk id="7" creationId="{44260F76-23CE-A241-8C73-CE8D61DFB0A9}"/>
          </ac:picMkLst>
        </pc:picChg>
        <pc:picChg chg="del">
          <ac:chgData name="Datta, Arpan" userId="91dc6fc2-e47c-441d-88b6-7b3651f88482" providerId="ADAL" clId="{D56B9A1B-E6E5-A348-9779-7552ECB0081E}" dt="2022-03-29T21:50:05.158" v="0" actId="478"/>
          <ac:picMkLst>
            <pc:docMk/>
            <pc:sldMk cId="305540907" sldId="259"/>
            <ac:picMk id="43" creationId="{C0AF8AD5-7A51-2847-A486-E4602EA2E8CD}"/>
          </ac:picMkLst>
        </pc:picChg>
      </pc:sldChg>
    </pc:docChg>
  </pc:docChgLst>
  <pc:docChgLst>
    <pc:chgData name="Lanham, Matthew A" userId="S::lanhamm@purdue.edu::0cf468aa-d71d-4e50-9263-83bd4ff4ab41" providerId="AD" clId="Web-{F5B64631-6A16-4FF4-9D14-3DC8820D38B3}"/>
    <pc:docChg chg="modSld">
      <pc:chgData name="Lanham, Matthew A" userId="S::lanhamm@purdue.edu::0cf468aa-d71d-4e50-9263-83bd4ff4ab41" providerId="AD" clId="Web-{F5B64631-6A16-4FF4-9D14-3DC8820D38B3}" dt="2022-03-29T20:28:27.147" v="0" actId="20577"/>
      <pc:docMkLst>
        <pc:docMk/>
      </pc:docMkLst>
      <pc:sldChg chg="modSp">
        <pc:chgData name="Lanham, Matthew A" userId="S::lanhamm@purdue.edu::0cf468aa-d71d-4e50-9263-83bd4ff4ab41" providerId="AD" clId="Web-{F5B64631-6A16-4FF4-9D14-3DC8820D38B3}" dt="2022-03-29T20:28:27.147" v="0" actId="20577"/>
        <pc:sldMkLst>
          <pc:docMk/>
          <pc:sldMk cId="305540907" sldId="259"/>
        </pc:sldMkLst>
        <pc:spChg chg="mod">
          <ac:chgData name="Lanham, Matthew A" userId="S::lanhamm@purdue.edu::0cf468aa-d71d-4e50-9263-83bd4ff4ab41" providerId="AD" clId="Web-{F5B64631-6A16-4FF4-9D14-3DC8820D38B3}" dt="2022-03-29T20:28:27.147" v="0" actId="20577"/>
          <ac:spMkLst>
            <pc:docMk/>
            <pc:sldMk cId="305540907" sldId="259"/>
            <ac:spMk id="25" creationId="{47F894AC-1C2D-4E0B-82FA-11DD993589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3/29/22</a:t>
            </a:fld>
            <a:endParaRPr lang="en-US"/>
          </a:p>
        </p:txBody>
      </p:sp>
      <p:sp>
        <p:nvSpPr>
          <p:cNvPr id="4" name="Slide Image Placeholder 3"/>
          <p:cNvSpPr>
            <a:spLocks noGrp="1" noRot="1" noChangeAspect="1"/>
          </p:cNvSpPr>
          <p:nvPr>
            <p:ph type="sldImg" idx="2"/>
          </p:nvPr>
        </p:nvSpPr>
        <p:spPr>
          <a:xfrm>
            <a:off x="9777413" y="4949825"/>
            <a:ext cx="20046950"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29922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329184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76200" y="0"/>
            <a:ext cx="329946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7.png"/><Relationship Id="rId3" Type="http://schemas.openxmlformats.org/officeDocument/2006/relationships/tags" Target="../tags/tag6.xml"/><Relationship Id="rId7" Type="http://schemas.openxmlformats.org/officeDocument/2006/relationships/oleObject" Target="../embeddings/oleObject2.bin"/><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5.xml"/><Relationship Id="rId16" Type="http://schemas.openxmlformats.org/officeDocument/2006/relationships/image" Target="../media/image10.png"/><Relationship Id="rId1" Type="http://schemas.openxmlformats.org/officeDocument/2006/relationships/tags" Target="../tags/tag4.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notesSlide" Target="../notesSlides/notesSlide1.xml"/><Relationship Id="rId1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slideLayout" Target="../slideLayouts/slideLayout7.xm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1BAC4958-6E66-42EA-A2CB-F63EE4FABEFD}"/>
              </a:ext>
            </a:extLst>
          </p:cNvPr>
          <p:cNvPicPr>
            <a:picLocks noChangeAspect="1"/>
          </p:cNvPicPr>
          <p:nvPr/>
        </p:nvPicPr>
        <p:blipFill>
          <a:blip r:embed="rId6"/>
          <a:stretch>
            <a:fillRect/>
          </a:stretch>
        </p:blipFill>
        <p:spPr>
          <a:xfrm>
            <a:off x="359351" y="175404"/>
            <a:ext cx="2554823" cy="1512557"/>
          </a:xfrm>
          <a:prstGeom prst="rect">
            <a:avLst/>
          </a:prstGeom>
        </p:spPr>
      </p:pic>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25" imgH="424" progId="TCLayout.ActiveDocument.1">
                  <p:embed/>
                </p:oleObj>
              </mc:Choice>
              <mc:Fallback>
                <p:oleObj name="think-cell Slide" r:id="rId7"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2"/>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kumimoji="0" lang="en-US" sz="1400" u="none" strike="noStrike" cap="none" normalizeH="0">
              <a:ln>
                <a:noFill/>
              </a:ln>
              <a:solidFill>
                <a:schemeClr val="tx1"/>
              </a:solidFill>
              <a:effectLst/>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89877" y="2087057"/>
            <a:ext cx="33031936" cy="1772211"/>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2800" b="1">
                <a:solidFill>
                  <a:schemeClr val="bg1"/>
                </a:solidFill>
                <a:latin typeface="Arial" panose="020B0604020202020204" pitchFamily="34" charset="0"/>
                <a:cs typeface="Arial" panose="020B0604020202020204" pitchFamily="34" charset="0"/>
              </a:rPr>
              <a:t>Rajarshi Biswas, Arpan Datta, Nikhil Katiki, Rajib Kumar Mahato, Nitesh Wagh, Matthew A. Lanham</a:t>
            </a:r>
          </a:p>
          <a:p>
            <a:pPr algn="ctr">
              <a:spcBef>
                <a:spcPct val="20000"/>
              </a:spcBef>
            </a:pPr>
            <a:r>
              <a:rPr lang="en-IN" sz="280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altLang="en-US" sz="2800">
                <a:solidFill>
                  <a:schemeClr val="bg1"/>
                </a:solidFill>
                <a:latin typeface="Arial" panose="020B0604020202020204" pitchFamily="34" charset="0"/>
                <a:cs typeface="Arial" panose="020B0604020202020204" pitchFamily="34" charset="0"/>
              </a:rPr>
              <a:t>biswas36@purdue.edu; datta41@purdue.edu; rmahato@purdue.edu; katiki@purdue.edu; nwagh@purdue.edu; lanhamm@purdue.edu</a:t>
            </a:r>
            <a:endParaRPr lang="en-GB" altLang="en-US" sz="2800">
              <a:solidFill>
                <a:schemeClr val="bg1"/>
              </a:solidFill>
              <a:latin typeface="Arial" charset="0"/>
            </a:endParaRPr>
          </a:p>
        </p:txBody>
      </p:sp>
      <p:sp>
        <p:nvSpPr>
          <p:cNvPr id="2154" name="Rectangle 106"/>
          <p:cNvSpPr>
            <a:spLocks noChangeArrowheads="1"/>
          </p:cNvSpPr>
          <p:nvPr/>
        </p:nvSpPr>
        <p:spPr bwMode="auto">
          <a:xfrm>
            <a:off x="279208" y="4507687"/>
            <a:ext cx="10586576" cy="18027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200" spc="10" dirty="0">
                <a:latin typeface="+mn-lt"/>
                <a:cs typeface="Arial"/>
              </a:rPr>
              <a:t>Languages are essential to human life. There are currently around 7151 languages being spoken. According to UNESCO Atlas of the World’s Languages in Danger, between 1950 and 2010, 230 languages went extinct and as of 2018, a third of the world’s languages have fewer than 1,000 speakers left. </a:t>
            </a:r>
          </a:p>
          <a:p>
            <a:pPr algn="just"/>
            <a:endParaRPr lang="en-US" sz="2200" spc="10" dirty="0">
              <a:latin typeface="+mn-lt"/>
              <a:cs typeface="Arial"/>
            </a:endParaRPr>
          </a:p>
          <a:p>
            <a:pPr algn="just"/>
            <a:endParaRPr lang="en-US" sz="2000" spc="1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97144E4-DACB-4626-A9DF-3A010B6A1502}"/>
              </a:ext>
            </a:extLst>
          </p:cNvPr>
          <p:cNvSpPr/>
          <p:nvPr/>
        </p:nvSpPr>
        <p:spPr>
          <a:xfrm>
            <a:off x="1087446" y="4110764"/>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466372"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658367" y="4379754"/>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1050609" y="11198343"/>
            <a:ext cx="3348471" cy="522288"/>
          </a:xfrm>
          <a:prstGeom prst="rect">
            <a:avLst/>
          </a:prstGeom>
        </p:spPr>
        <p:txBody>
          <a:bodyPr wrap="square">
            <a:spAutoFit/>
          </a:bodyPr>
          <a:lstStyle/>
          <a:p>
            <a:r>
              <a:rPr lang="en-US" altLang="en-US" sz="2800" b="1" dirty="0">
                <a:latin typeface="Arial" panose="020B0604020202020204" pitchFamily="34" charset="0"/>
                <a:cs typeface="Arial" panose="020B0604020202020204" pitchFamily="34" charset="0"/>
              </a:rPr>
              <a:t>INTRODUCTION</a:t>
            </a:r>
            <a:endParaRPr lang="en-US" sz="2800" b="1"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447785" y="11286515"/>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p:cNvCxnSpPr>
          <p:nvPr/>
        </p:nvCxnSpPr>
        <p:spPr bwMode="auto">
          <a:xfrm>
            <a:off x="4333766" y="11459487"/>
            <a:ext cx="6373596" cy="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89877" y="3857018"/>
            <a:ext cx="33031937" cy="165951"/>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2112370" y="4151019"/>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60275"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5568246" y="4412629"/>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flipH="1">
            <a:off x="22453603" y="4387225"/>
            <a:ext cx="35433" cy="16916400"/>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2">
            <a:extLst>
              <a:ext uri="{FF2B5EF4-FFF2-40B4-BE49-F238E27FC236}">
                <a16:creationId xmlns:a16="http://schemas.microsoft.com/office/drawing/2014/main" id="{97CA9C7E-75CF-4B4F-B23D-B9E6F06A8820}"/>
              </a:ext>
            </a:extLst>
          </p:cNvPr>
          <p:cNvSpPr/>
          <p:nvPr/>
        </p:nvSpPr>
        <p:spPr>
          <a:xfrm>
            <a:off x="23077626" y="14286589"/>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CONCLUSIONS</a:t>
            </a: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2704796" y="1434399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flipV="1">
            <a:off x="26151979" y="14550783"/>
            <a:ext cx="6126480" cy="16834"/>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79178" y="21758973"/>
            <a:ext cx="32996005" cy="228600"/>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IN" sz="1800" baseline="-2500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2D71D57-9643-470F-AA5E-895459E788AE}"/>
              </a:ext>
            </a:extLst>
          </p:cNvPr>
          <p:cNvGrpSpPr/>
          <p:nvPr/>
        </p:nvGrpSpPr>
        <p:grpSpPr>
          <a:xfrm>
            <a:off x="22545547" y="19069070"/>
            <a:ext cx="9846276" cy="523220"/>
            <a:chOff x="22735980" y="19623280"/>
            <a:chExt cx="9594763" cy="523220"/>
          </a:xfrm>
        </p:grpSpPr>
        <p:sp>
          <p:nvSpPr>
            <p:cNvPr id="83" name="Rectangle 82">
              <a:extLst>
                <a:ext uri="{FF2B5EF4-FFF2-40B4-BE49-F238E27FC236}">
                  <a16:creationId xmlns:a16="http://schemas.microsoft.com/office/drawing/2014/main" id="{9B25FB0D-B9A9-419F-8972-0D336D67093E}"/>
                </a:ext>
              </a:extLst>
            </p:cNvPr>
            <p:cNvSpPr/>
            <p:nvPr/>
          </p:nvSpPr>
          <p:spPr>
            <a:xfrm>
              <a:off x="23212606" y="19623280"/>
              <a:ext cx="441107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ACKNOWLEDGEMENTS</a:t>
              </a:r>
            </a:p>
          </p:txBody>
        </p:sp>
        <p:sp>
          <p:nvSpPr>
            <p:cNvPr id="86" name="Rectangle 85">
              <a:extLst>
                <a:ext uri="{FF2B5EF4-FFF2-40B4-BE49-F238E27FC236}">
                  <a16:creationId xmlns:a16="http://schemas.microsoft.com/office/drawing/2014/main" id="{716B8C27-AE07-40B7-9356-7DDDCF331E53}"/>
                </a:ext>
              </a:extLst>
            </p:cNvPr>
            <p:cNvSpPr/>
            <p:nvPr/>
          </p:nvSpPr>
          <p:spPr bwMode="auto">
            <a:xfrm>
              <a:off x="22735980" y="196940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27519113" y="19889749"/>
              <a:ext cx="481163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1120839" y="4306745"/>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descr="Fig 2. Methodology&#10;">
            <a:extLst>
              <a:ext uri="{FF2B5EF4-FFF2-40B4-BE49-F238E27FC236}">
                <a16:creationId xmlns:a16="http://schemas.microsoft.com/office/drawing/2014/main" id="{C34FB5E3-C76A-4466-A368-557276DF27F2}"/>
              </a:ext>
              <a:ext uri="{C183D7F6-B498-43B3-948B-1728B52AA6E4}">
                <adec:decorative xmlns:adec="http://schemas.microsoft.com/office/drawing/2017/decorative" val="0"/>
              </a:ext>
            </a:extLst>
          </p:cNvPr>
          <p:cNvSpPr/>
          <p:nvPr/>
        </p:nvSpPr>
        <p:spPr>
          <a:xfrm>
            <a:off x="13803419" y="12210644"/>
            <a:ext cx="591144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2. Methodology</a:t>
            </a:r>
          </a:p>
        </p:txBody>
      </p:sp>
      <p:sp>
        <p:nvSpPr>
          <p:cNvPr id="12" name="TextBox 11">
            <a:extLst>
              <a:ext uri="{FF2B5EF4-FFF2-40B4-BE49-F238E27FC236}">
                <a16:creationId xmlns:a16="http://schemas.microsoft.com/office/drawing/2014/main" id="{E7C49F5A-4518-4C56-8A32-89B3D0E1D515}"/>
              </a:ext>
            </a:extLst>
          </p:cNvPr>
          <p:cNvSpPr txBox="1"/>
          <p:nvPr/>
        </p:nvSpPr>
        <p:spPr>
          <a:xfrm>
            <a:off x="282864" y="19425904"/>
            <a:ext cx="1056314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mn-lt"/>
              </a:rPr>
              <a:t>Can existing multilingual dictionaries be combined with semantic domains to create a massively multilingual dictionary arranged in semantic domains?</a:t>
            </a:r>
          </a:p>
          <a:p>
            <a:pPr marL="342900" indent="-342900" algn="just">
              <a:buFont typeface="Arial" panose="020B0604020202020204" pitchFamily="34" charset="0"/>
              <a:buChar char="•"/>
            </a:pPr>
            <a:r>
              <a:rPr lang="en-US" sz="2400" dirty="0">
                <a:latin typeface="+mn-lt"/>
              </a:rPr>
              <a:t>Can the massively multilingual dictionary transformed into a DGraph database? </a:t>
            </a:r>
          </a:p>
          <a:p>
            <a:pPr marL="342900" indent="-342900" algn="just">
              <a:buFont typeface="Arial" panose="020B0604020202020204" pitchFamily="34" charset="0"/>
              <a:buChar char="•"/>
            </a:pPr>
            <a:r>
              <a:rPr lang="en-US" sz="2400" dirty="0">
                <a:latin typeface="+mn-lt"/>
              </a:rPr>
              <a:t>Can the data in the graph database be used to detect/predict the semantic domains for unmapped words/phrases?</a:t>
            </a:r>
          </a:p>
        </p:txBody>
      </p:sp>
      <p:sp>
        <p:nvSpPr>
          <p:cNvPr id="3" name="Rectangle 2">
            <a:extLst>
              <a:ext uri="{FF2B5EF4-FFF2-40B4-BE49-F238E27FC236}">
                <a16:creationId xmlns:a16="http://schemas.microsoft.com/office/drawing/2014/main" id="{393941FE-9D82-4634-B879-C7ACD765753F}"/>
              </a:ext>
            </a:extLst>
          </p:cNvPr>
          <p:cNvSpPr/>
          <p:nvPr/>
        </p:nvSpPr>
        <p:spPr>
          <a:xfrm>
            <a:off x="163412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163412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0" name="TextBox 9">
            <a:extLst>
              <a:ext uri="{FF2B5EF4-FFF2-40B4-BE49-F238E27FC236}">
                <a16:creationId xmlns:a16="http://schemas.microsoft.com/office/drawing/2014/main" id="{63492AC6-4137-416C-80D7-23A7961A3E88}"/>
              </a:ext>
            </a:extLst>
          </p:cNvPr>
          <p:cNvSpPr txBox="1"/>
          <p:nvPr/>
        </p:nvSpPr>
        <p:spPr>
          <a:xfrm>
            <a:off x="22559739" y="15116797"/>
            <a:ext cx="9809249" cy="3477875"/>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sz="2200" dirty="0">
                <a:latin typeface="+mn-lt"/>
              </a:rPr>
              <a:t>We have successfully created a consolidated multilingual dictionary mapped to semantic domains leveraging machine learning techniques and existing knowledge base of words in different languages</a:t>
            </a:r>
          </a:p>
          <a:p>
            <a:pPr marL="342900" indent="-342900" algn="just">
              <a:spcBef>
                <a:spcPct val="50000"/>
              </a:spcBef>
              <a:buFont typeface="Arial" panose="020B0604020202020204" pitchFamily="34" charset="0"/>
              <a:buChar char="•"/>
            </a:pPr>
            <a:r>
              <a:rPr lang="en-US" sz="2200" dirty="0">
                <a:latin typeface="+mn-lt"/>
              </a:rPr>
              <a:t>We built a process to load the consolidated data mapped to semantic domains to DGraph which has the scope of adding more words and languages in the future as per future requirements</a:t>
            </a:r>
          </a:p>
          <a:p>
            <a:pPr marL="342900" indent="-342900" algn="just">
              <a:spcBef>
                <a:spcPct val="50000"/>
              </a:spcBef>
              <a:buFont typeface="Arial" panose="020B0604020202020204" pitchFamily="34" charset="0"/>
              <a:buChar char="•"/>
            </a:pPr>
            <a:r>
              <a:rPr lang="en-US" sz="2200" dirty="0"/>
              <a:t>We were able to query the similar words in different languages from same semantic domains in the DGraph, this will enable to detect/predict the semantic domains of unmapped words </a:t>
            </a:r>
            <a:endParaRPr lang="en-US" sz="2200" dirty="0">
              <a:latin typeface="+mn-lt"/>
            </a:endParaRPr>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3"/>
            </p:custDataLst>
          </p:nvPr>
        </p:nvSpPr>
        <p:spPr bwMode="auto">
          <a:xfrm>
            <a:off x="315913" y="2295678"/>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 name="TextBox 19">
            <a:extLst>
              <a:ext uri="{FF2B5EF4-FFF2-40B4-BE49-F238E27FC236}">
                <a16:creationId xmlns:a16="http://schemas.microsoft.com/office/drawing/2014/main" id="{F0E42401-6B49-48DD-929E-15EF27F53DAE}"/>
              </a:ext>
            </a:extLst>
          </p:cNvPr>
          <p:cNvSpPr txBox="1"/>
          <p:nvPr/>
        </p:nvSpPr>
        <p:spPr>
          <a:xfrm>
            <a:off x="11460274" y="15162792"/>
            <a:ext cx="10614947" cy="1107996"/>
          </a:xfrm>
          <a:prstGeom prst="rect">
            <a:avLst/>
          </a:prstGeom>
          <a:noFill/>
        </p:spPr>
        <p:txBody>
          <a:bodyPr wrap="square" rtlCol="0" anchor="t">
            <a:spAutoFit/>
          </a:bodyPr>
          <a:lstStyle/>
          <a:p>
            <a:pPr marL="342900" indent="-342900" algn="just">
              <a:buFont typeface="Arial" panose="020B0604020202020204" pitchFamily="34" charset="0"/>
              <a:buChar char="•"/>
            </a:pPr>
            <a:r>
              <a:rPr lang="en-US" altLang="en-US" sz="2200" dirty="0">
                <a:latin typeface="+mn-lt"/>
              </a:rPr>
              <a:t>We are creating a database consisting 800K words mapped to 4K semantic domains</a:t>
            </a:r>
          </a:p>
          <a:p>
            <a:pPr marL="342900" indent="-342900" algn="just">
              <a:buFont typeface="Arial" panose="020B0604020202020204" pitchFamily="34" charset="0"/>
              <a:buChar char="•"/>
            </a:pPr>
            <a:r>
              <a:rPr lang="en-US" altLang="en-US" sz="2200" dirty="0">
                <a:latin typeface="+mn-lt"/>
              </a:rPr>
              <a:t>The languages covered are 3000</a:t>
            </a:r>
          </a:p>
          <a:p>
            <a:pPr marL="342900" indent="-342900" algn="just">
              <a:buFont typeface="Arial" panose="020B0604020202020204" pitchFamily="34" charset="0"/>
              <a:buChar char="•"/>
            </a:pPr>
            <a:r>
              <a:rPr lang="en-US" altLang="en-US" sz="2200" dirty="0">
                <a:latin typeface="+mn-lt"/>
              </a:rPr>
              <a:t>We labelled 25% of the unlabeled knowledge base of words using ML techniques </a:t>
            </a:r>
          </a:p>
        </p:txBody>
      </p:sp>
      <p:sp>
        <p:nvSpPr>
          <p:cNvPr id="221" name="Rectangle 220">
            <a:extLst>
              <a:ext uri="{FF2B5EF4-FFF2-40B4-BE49-F238E27FC236}">
                <a16:creationId xmlns:a16="http://schemas.microsoft.com/office/drawing/2014/main" id="{1D2DBF09-CA86-4D15-88FE-F1091A2884ED}"/>
              </a:ext>
            </a:extLst>
          </p:cNvPr>
          <p:cNvSpPr/>
          <p:nvPr/>
        </p:nvSpPr>
        <p:spPr>
          <a:xfrm>
            <a:off x="13422387" y="20876986"/>
            <a:ext cx="6938010"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Top 9 Languages Direct translation vs Word2vec</a:t>
            </a:r>
          </a:p>
        </p:txBody>
      </p:sp>
      <p:sp>
        <p:nvSpPr>
          <p:cNvPr id="201" name="Rectangle 200">
            <a:extLst>
              <a:ext uri="{FF2B5EF4-FFF2-40B4-BE49-F238E27FC236}">
                <a16:creationId xmlns:a16="http://schemas.microsoft.com/office/drawing/2014/main" id="{F2DD2CFB-B1F6-401D-B0ED-2A31E4481691}"/>
              </a:ext>
            </a:extLst>
          </p:cNvPr>
          <p:cNvSpPr/>
          <p:nvPr/>
        </p:nvSpPr>
        <p:spPr>
          <a:xfrm>
            <a:off x="11914773" y="12708369"/>
            <a:ext cx="4216471"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STATISTICAL RESULTS</a:t>
            </a: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11349137" y="1283760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a:off x="16416857" y="12969979"/>
            <a:ext cx="479016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5438C375-39A2-42F9-AB7D-3508FED1BF7E}"/>
              </a:ext>
            </a:extLst>
          </p:cNvPr>
          <p:cNvSpPr/>
          <p:nvPr/>
        </p:nvSpPr>
        <p:spPr>
          <a:xfrm>
            <a:off x="3089832" y="18108361"/>
            <a:ext cx="4616345"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1. Data Composition</a:t>
            </a:r>
          </a:p>
        </p:txBody>
      </p:sp>
      <p:sp>
        <p:nvSpPr>
          <p:cNvPr id="25" name="TextBox 19">
            <a:extLst>
              <a:ext uri="{FF2B5EF4-FFF2-40B4-BE49-F238E27FC236}">
                <a16:creationId xmlns:a16="http://schemas.microsoft.com/office/drawing/2014/main" id="{47F894AC-1C2D-4E0B-82FA-11DD99358942}"/>
              </a:ext>
            </a:extLst>
          </p:cNvPr>
          <p:cNvSpPr txBox="1"/>
          <p:nvPr/>
        </p:nvSpPr>
        <p:spPr>
          <a:xfrm>
            <a:off x="22666038" y="4878137"/>
            <a:ext cx="9725788" cy="2800767"/>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altLang="en-US" sz="2200" spc="10" dirty="0">
                <a:latin typeface="+mn-lt"/>
                <a:cs typeface="Arial"/>
              </a:rPr>
              <a:t>Create a massively multilingual repository of words arranged in semantic domains for use in dictionary creation tasks and other downstream NLP tasks (for e.g., Dialogue Systems)</a:t>
            </a:r>
            <a:endParaRPr lang="en-US"/>
          </a:p>
          <a:p>
            <a:pPr marL="342900" indent="-342900" algn="just">
              <a:buFont typeface="Arial" panose="020B0604020202020204" pitchFamily="34" charset="0"/>
              <a:buChar char="•"/>
            </a:pPr>
            <a:r>
              <a:rPr lang="en-US" altLang="en-US" sz="2200" spc="10" dirty="0">
                <a:latin typeface="+mn-lt"/>
                <a:cs typeface="Arial"/>
              </a:rPr>
              <a:t>Develop a foundational database for NLP practitioners to innovate using advance ML and DL techniques </a:t>
            </a:r>
          </a:p>
          <a:p>
            <a:pPr marL="342900" indent="-342900" algn="just">
              <a:buFont typeface="Arial" panose="020B0604020202020204" pitchFamily="34" charset="0"/>
              <a:buChar char="•"/>
            </a:pPr>
            <a:r>
              <a:rPr lang="en-US" altLang="en-US" sz="2200" spc="10" dirty="0">
                <a:cs typeface="Arial"/>
              </a:rPr>
              <a:t>Enabling prediction of key terms in low resource, minority languages using words that are related (linguistically) in the graph</a:t>
            </a:r>
            <a:endParaRPr lang="en-US" altLang="en-US" sz="2200" spc="10" dirty="0">
              <a:latin typeface="+mn-lt"/>
              <a:cs typeface="Arial"/>
            </a:endParaRPr>
          </a:p>
          <a:p>
            <a:pPr algn="just"/>
            <a:endParaRPr lang="en-US" altLang="en-US" sz="2200" spc="10" dirty="0">
              <a:latin typeface="+mn-lt"/>
              <a:cs typeface="Arial"/>
            </a:endParaRPr>
          </a:p>
        </p:txBody>
      </p:sp>
      <p:sp>
        <p:nvSpPr>
          <p:cNvPr id="209" name="TextBox 208">
            <a:extLst>
              <a:ext uri="{FF2B5EF4-FFF2-40B4-BE49-F238E27FC236}">
                <a16:creationId xmlns:a16="http://schemas.microsoft.com/office/drawing/2014/main" id="{231A1C19-1905-4CA9-9C87-3C1F35D48A04}"/>
              </a:ext>
            </a:extLst>
          </p:cNvPr>
          <p:cNvSpPr txBox="1"/>
          <p:nvPr/>
        </p:nvSpPr>
        <p:spPr>
          <a:xfrm>
            <a:off x="22580615" y="19811073"/>
            <a:ext cx="9946942" cy="1107996"/>
          </a:xfrm>
          <a:prstGeom prst="rect">
            <a:avLst/>
          </a:prstGeom>
          <a:noFill/>
        </p:spPr>
        <p:txBody>
          <a:bodyPr wrap="square">
            <a:spAutoFit/>
          </a:bodyPr>
          <a:lstStyle/>
          <a:p>
            <a:pPr algn="just"/>
            <a:r>
              <a:rPr lang="en-IN" sz="2200" spc="10" dirty="0">
                <a:latin typeface="+mn-lt"/>
                <a:cs typeface="Arial"/>
              </a:rPr>
              <a:t>We would like to thank our professors Prof. Matthew Lanham and Yang Wang. We also would like to appreciate the guidance and mentorship from our industry specialist Daniel Whitenack for this project providing us with key suggestions and insights.</a:t>
            </a:r>
          </a:p>
        </p:txBody>
      </p:sp>
      <p:sp>
        <p:nvSpPr>
          <p:cNvPr id="2074" name="Rectangle 26"/>
          <p:cNvSpPr>
            <a:spLocks noChangeArrowheads="1"/>
          </p:cNvSpPr>
          <p:nvPr/>
        </p:nvSpPr>
        <p:spPr bwMode="auto">
          <a:xfrm>
            <a:off x="-89878" y="1878850"/>
            <a:ext cx="33019003" cy="210457"/>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08" name="Rectangle 107">
            <a:extLst>
              <a:ext uri="{FF2B5EF4-FFF2-40B4-BE49-F238E27FC236}">
                <a16:creationId xmlns:a16="http://schemas.microsoft.com/office/drawing/2014/main" id="{F41DCEAC-B041-2E41-BD2C-EF01C678FA9E}"/>
              </a:ext>
            </a:extLst>
          </p:cNvPr>
          <p:cNvSpPr/>
          <p:nvPr/>
        </p:nvSpPr>
        <p:spPr>
          <a:xfrm>
            <a:off x="23184072" y="4155018"/>
            <a:ext cx="5035182"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Expected Business Impact</a:t>
            </a:r>
          </a:p>
        </p:txBody>
      </p:sp>
      <p:sp>
        <p:nvSpPr>
          <p:cNvPr id="109" name="Rectangle 108">
            <a:extLst>
              <a:ext uri="{FF2B5EF4-FFF2-40B4-BE49-F238E27FC236}">
                <a16:creationId xmlns:a16="http://schemas.microsoft.com/office/drawing/2014/main" id="{B3B55377-0635-7540-B00F-CE65E9520A3C}"/>
              </a:ext>
            </a:extLst>
          </p:cNvPr>
          <p:cNvSpPr/>
          <p:nvPr/>
        </p:nvSpPr>
        <p:spPr bwMode="auto">
          <a:xfrm>
            <a:off x="22711866" y="423157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110" name="Straight Connector 109">
            <a:extLst>
              <a:ext uri="{FF2B5EF4-FFF2-40B4-BE49-F238E27FC236}">
                <a16:creationId xmlns:a16="http://schemas.microsoft.com/office/drawing/2014/main" id="{6C98EB01-6A7D-6847-AF28-27005CCC301A}"/>
              </a:ext>
            </a:extLst>
          </p:cNvPr>
          <p:cNvCxnSpPr>
            <a:stCxn id="108" idx="3"/>
          </p:cNvCxnSpPr>
          <p:nvPr/>
        </p:nvCxnSpPr>
        <p:spPr bwMode="auto">
          <a:xfrm>
            <a:off x="28219254" y="4416628"/>
            <a:ext cx="420624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98">
            <a:extLst>
              <a:ext uri="{FF2B5EF4-FFF2-40B4-BE49-F238E27FC236}">
                <a16:creationId xmlns:a16="http://schemas.microsoft.com/office/drawing/2014/main" id="{0AE82834-8DD7-AB44-99C6-F944C6EE9640}"/>
              </a:ext>
            </a:extLst>
          </p:cNvPr>
          <p:cNvSpPr txBox="1"/>
          <p:nvPr/>
        </p:nvSpPr>
        <p:spPr>
          <a:xfrm>
            <a:off x="336851" y="11927515"/>
            <a:ext cx="10444553" cy="2462213"/>
          </a:xfrm>
          <a:prstGeom prst="rect">
            <a:avLst/>
          </a:prstGeom>
          <a:noFill/>
        </p:spPr>
        <p:txBody>
          <a:bodyPr wrap="square" rtlCol="0">
            <a:spAutoFit/>
          </a:bodyPr>
          <a:lstStyle/>
          <a:p>
            <a:pPr algn="just"/>
            <a:r>
              <a:rPr lang="en-US" sz="2200" dirty="0">
                <a:latin typeface="+mn-lt"/>
              </a:rPr>
              <a:t>English words are mapped to their corresponding semantic domains and subsequently map words from other languages with the same/similar meaning to the respective semantic domain. This gives us a cluster of word lists and groups of words which is useful in creating rapid dictionaries and variety of downstream NLP tasks. To achieve such related mapped structure of words and their languages, regions, and semantic </a:t>
            </a:r>
            <a:r>
              <a:rPr lang="en-US" sz="2200" dirty="0"/>
              <a:t>domains</a:t>
            </a:r>
            <a:r>
              <a:rPr lang="en-US" sz="2200" dirty="0">
                <a:latin typeface="+mn-lt"/>
              </a:rPr>
              <a:t>. DGraph database is being used. It extensively maps and segregates relations between each data point.</a:t>
            </a:r>
          </a:p>
        </p:txBody>
      </p:sp>
      <p:pic>
        <p:nvPicPr>
          <p:cNvPr id="16" name="Picture 15" descr="Diagram&#10;&#10;Description automatically generated">
            <a:extLst>
              <a:ext uri="{FF2B5EF4-FFF2-40B4-BE49-F238E27FC236}">
                <a16:creationId xmlns:a16="http://schemas.microsoft.com/office/drawing/2014/main" id="{4F624453-F06F-6D4B-8B23-700219585BA4}"/>
              </a:ext>
            </a:extLst>
          </p:cNvPr>
          <p:cNvPicPr>
            <a:picLocks noChangeAspect="1"/>
          </p:cNvPicPr>
          <p:nvPr/>
        </p:nvPicPr>
        <p:blipFill rotWithShape="1">
          <a:blip r:embed="rId9">
            <a:extLst>
              <a:ext uri="{28A0092B-C50C-407E-A947-70E740481C1C}">
                <a14:useLocalDpi xmlns:a14="http://schemas.microsoft.com/office/drawing/2010/main"/>
              </a:ext>
            </a:extLst>
          </a:blip>
          <a:srcRect l="2273"/>
          <a:stretch/>
        </p:blipFill>
        <p:spPr>
          <a:xfrm>
            <a:off x="22559739" y="8292636"/>
            <a:ext cx="10372360" cy="5635507"/>
          </a:xfrm>
          <a:prstGeom prst="rect">
            <a:avLst/>
          </a:prstGeom>
        </p:spPr>
      </p:pic>
      <p:sp>
        <p:nvSpPr>
          <p:cNvPr id="61" name="TextBox 19">
            <a:extLst>
              <a:ext uri="{FF2B5EF4-FFF2-40B4-BE49-F238E27FC236}">
                <a16:creationId xmlns:a16="http://schemas.microsoft.com/office/drawing/2014/main" id="{4596D7B1-55F5-F540-A73A-640E8F5F338D}"/>
              </a:ext>
            </a:extLst>
          </p:cNvPr>
          <p:cNvSpPr txBox="1"/>
          <p:nvPr/>
        </p:nvSpPr>
        <p:spPr>
          <a:xfrm>
            <a:off x="24027543" y="7722940"/>
            <a:ext cx="9047640" cy="430887"/>
          </a:xfrm>
          <a:prstGeom prst="rect">
            <a:avLst/>
          </a:prstGeom>
          <a:noFill/>
        </p:spPr>
        <p:txBody>
          <a:bodyPr wrap="square" rtlCol="0" anchor="t">
            <a:spAutoFit/>
          </a:bodyPr>
          <a:lstStyle/>
          <a:p>
            <a:pPr algn="just"/>
            <a:r>
              <a:rPr lang="en-US" altLang="en-US" sz="2200" spc="10">
                <a:latin typeface="+mn-lt"/>
                <a:cs typeface="Arial"/>
              </a:rPr>
              <a:t>Business Case: Understanding the variations of word </a:t>
            </a:r>
            <a:r>
              <a:rPr lang="en-US" altLang="en-US" sz="2200" i="1" spc="10">
                <a:latin typeface="+mn-lt"/>
                <a:cs typeface="Arial"/>
              </a:rPr>
              <a:t>Sun.</a:t>
            </a:r>
          </a:p>
        </p:txBody>
      </p:sp>
      <p:sp>
        <p:nvSpPr>
          <p:cNvPr id="67" name="Rectangle 66">
            <a:extLst>
              <a:ext uri="{FF2B5EF4-FFF2-40B4-BE49-F238E27FC236}">
                <a16:creationId xmlns:a16="http://schemas.microsoft.com/office/drawing/2014/main" id="{5C607100-C73D-2C41-A641-334781EF8343}"/>
              </a:ext>
            </a:extLst>
          </p:cNvPr>
          <p:cNvSpPr/>
          <p:nvPr/>
        </p:nvSpPr>
        <p:spPr>
          <a:xfrm>
            <a:off x="25258026" y="13748979"/>
            <a:ext cx="5911447"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4. Representation of Graph Database</a:t>
            </a:r>
          </a:p>
        </p:txBody>
      </p:sp>
      <p:sp>
        <p:nvSpPr>
          <p:cNvPr id="60" name="Text Box 126">
            <a:extLst>
              <a:ext uri="{FF2B5EF4-FFF2-40B4-BE49-F238E27FC236}">
                <a16:creationId xmlns:a16="http://schemas.microsoft.com/office/drawing/2014/main" id="{2F279DFA-48BC-E241-AB74-CDE5B190C3D9}"/>
              </a:ext>
            </a:extLst>
          </p:cNvPr>
          <p:cNvSpPr txBox="1">
            <a:spLocks noChangeArrowheads="1"/>
          </p:cNvSpPr>
          <p:nvPr/>
        </p:nvSpPr>
        <p:spPr bwMode="auto">
          <a:xfrm>
            <a:off x="9361207" y="-11512"/>
            <a:ext cx="18071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6000" b="1">
                <a:solidFill>
                  <a:srgbClr val="8E6F3E"/>
                </a:solidFill>
                <a:latin typeface="Arial" panose="020B0604020202020204" pitchFamily="34" charset="0"/>
                <a:cs typeface="Arial" panose="020B0604020202020204" pitchFamily="34" charset="0"/>
              </a:rPr>
              <a:t>Massive Multilingual Knowledge Graph of Semantic Domains</a:t>
            </a:r>
          </a:p>
        </p:txBody>
      </p:sp>
      <p:pic>
        <p:nvPicPr>
          <p:cNvPr id="62" name="Picture 61">
            <a:extLst>
              <a:ext uri="{FF2B5EF4-FFF2-40B4-BE49-F238E27FC236}">
                <a16:creationId xmlns:a16="http://schemas.microsoft.com/office/drawing/2014/main" id="{85EBB3AA-180D-F94C-B1E5-2E59FEB2232D}"/>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60744" y="258739"/>
            <a:ext cx="10405579" cy="1280160"/>
          </a:xfrm>
          <a:prstGeom prst="rect">
            <a:avLst/>
          </a:prstGeom>
        </p:spPr>
      </p:pic>
      <p:pic>
        <p:nvPicPr>
          <p:cNvPr id="66" name="Picture 65" descr="Icon&#10;&#10;Description automatically generated">
            <a:extLst>
              <a:ext uri="{FF2B5EF4-FFF2-40B4-BE49-F238E27FC236}">
                <a16:creationId xmlns:a16="http://schemas.microsoft.com/office/drawing/2014/main" id="{4B093041-9CB7-C04E-BC5C-21AA5252AB81}"/>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27745919" y="115452"/>
            <a:ext cx="3147327" cy="1694541"/>
          </a:xfrm>
          <a:prstGeom prst="rect">
            <a:avLst/>
          </a:prstGeom>
        </p:spPr>
      </p:pic>
      <p:pic>
        <p:nvPicPr>
          <p:cNvPr id="17" name="Picture 16" descr="Diagram&#10;&#10;Description automatically generated">
            <a:extLst>
              <a:ext uri="{FF2B5EF4-FFF2-40B4-BE49-F238E27FC236}">
                <a16:creationId xmlns:a16="http://schemas.microsoft.com/office/drawing/2014/main" id="{07C7BA39-99F4-5A40-9AEE-5449DB4D0753}"/>
              </a:ext>
            </a:extLst>
          </p:cNvPr>
          <p:cNvPicPr>
            <a:picLocks/>
          </p:cNvPicPr>
          <p:nvPr/>
        </p:nvPicPr>
        <p:blipFill>
          <a:blip r:embed="rId12">
            <a:extLst>
              <a:ext uri="{28A0092B-C50C-407E-A947-70E740481C1C}">
                <a14:useLocalDpi xmlns:a14="http://schemas.microsoft.com/office/drawing/2010/main"/>
              </a:ext>
            </a:extLst>
          </a:blip>
          <a:stretch>
            <a:fillRect/>
          </a:stretch>
        </p:blipFill>
        <p:spPr>
          <a:xfrm>
            <a:off x="11162340" y="4594475"/>
            <a:ext cx="11247120" cy="7680960"/>
          </a:xfrm>
          <a:prstGeom prst="rect">
            <a:avLst/>
          </a:prstGeom>
        </p:spPr>
      </p:pic>
      <p:pic>
        <p:nvPicPr>
          <p:cNvPr id="30" name="Picture 29" descr="Chart, bar chart&#10;&#10;Description automatically generated">
            <a:extLst>
              <a:ext uri="{FF2B5EF4-FFF2-40B4-BE49-F238E27FC236}">
                <a16:creationId xmlns:a16="http://schemas.microsoft.com/office/drawing/2014/main" id="{B6731434-6587-9F4D-BCEC-122E6B748BF7}"/>
              </a:ext>
            </a:extLst>
          </p:cNvPr>
          <p:cNvPicPr>
            <a:picLocks/>
          </p:cNvPicPr>
          <p:nvPr/>
        </p:nvPicPr>
        <p:blipFill>
          <a:blip r:embed="rId13">
            <a:extLst>
              <a:ext uri="{28A0092B-C50C-407E-A947-70E740481C1C}">
                <a14:useLocalDpi xmlns:a14="http://schemas.microsoft.com/office/drawing/2010/main"/>
              </a:ext>
            </a:extLst>
          </a:blip>
          <a:stretch>
            <a:fillRect/>
          </a:stretch>
        </p:blipFill>
        <p:spPr>
          <a:xfrm>
            <a:off x="5684102" y="14569427"/>
            <a:ext cx="4937760" cy="3108960"/>
          </a:xfrm>
          <a:prstGeom prst="rect">
            <a:avLst/>
          </a:prstGeom>
        </p:spPr>
      </p:pic>
      <p:pic>
        <p:nvPicPr>
          <p:cNvPr id="33" name="Picture 32" descr="Chart, bar chart&#10;&#10;Description automatically generated">
            <a:extLst>
              <a:ext uri="{FF2B5EF4-FFF2-40B4-BE49-F238E27FC236}">
                <a16:creationId xmlns:a16="http://schemas.microsoft.com/office/drawing/2014/main" id="{8384D037-06C4-E04E-BDA0-63DAD0AEFE87}"/>
              </a:ext>
            </a:extLst>
          </p:cNvPr>
          <p:cNvPicPr>
            <a:picLocks/>
          </p:cNvPicPr>
          <p:nvPr/>
        </p:nvPicPr>
        <p:blipFill>
          <a:blip r:embed="rId14">
            <a:extLst>
              <a:ext uri="{28A0092B-C50C-407E-A947-70E740481C1C}">
                <a14:useLocalDpi xmlns:a14="http://schemas.microsoft.com/office/drawing/2010/main"/>
              </a:ext>
            </a:extLst>
          </a:blip>
          <a:stretch>
            <a:fillRect/>
          </a:stretch>
        </p:blipFill>
        <p:spPr>
          <a:xfrm>
            <a:off x="399905" y="14555445"/>
            <a:ext cx="4937760" cy="3108960"/>
          </a:xfrm>
          <a:prstGeom prst="rect">
            <a:avLst/>
          </a:prstGeom>
        </p:spPr>
      </p:pic>
      <p:pic>
        <p:nvPicPr>
          <p:cNvPr id="24" name="Picture 23" descr="Chart, bar chart&#10;&#10;Description automatically generated">
            <a:extLst>
              <a:ext uri="{FF2B5EF4-FFF2-40B4-BE49-F238E27FC236}">
                <a16:creationId xmlns:a16="http://schemas.microsoft.com/office/drawing/2014/main" id="{93110B89-B8C8-D340-A861-49CF1E564818}"/>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1804385" y="16251729"/>
            <a:ext cx="9567893" cy="4788223"/>
          </a:xfrm>
          <a:prstGeom prst="rect">
            <a:avLst/>
          </a:prstGeom>
          <a:ln>
            <a:noFill/>
          </a:ln>
          <a:effectLst>
            <a:softEdge rad="112500"/>
          </a:effectLst>
        </p:spPr>
      </p:pic>
      <p:sp>
        <p:nvSpPr>
          <p:cNvPr id="70" name="Rectangle 69">
            <a:extLst>
              <a:ext uri="{FF2B5EF4-FFF2-40B4-BE49-F238E27FC236}">
                <a16:creationId xmlns:a16="http://schemas.microsoft.com/office/drawing/2014/main" id="{E7E7CB8D-5606-CE45-BD20-2E10FA05084B}"/>
              </a:ext>
            </a:extLst>
          </p:cNvPr>
          <p:cNvSpPr/>
          <p:nvPr/>
        </p:nvSpPr>
        <p:spPr>
          <a:xfrm>
            <a:off x="960650" y="18809886"/>
            <a:ext cx="4747152" cy="523220"/>
          </a:xfrm>
          <a:prstGeom prst="rect">
            <a:avLst/>
          </a:prstGeom>
        </p:spPr>
        <p:txBody>
          <a:bodyPr wrap="square">
            <a:spAutoFit/>
          </a:bodyPr>
          <a:lstStyle/>
          <a:p>
            <a:r>
              <a:rPr lang="en-US" altLang="en-US" sz="2800" b="1" dirty="0">
                <a:latin typeface="Arial" panose="020B0604020202020204" pitchFamily="34" charset="0"/>
                <a:cs typeface="Arial" panose="020B0604020202020204" pitchFamily="34" charset="0"/>
              </a:rPr>
              <a:t>RESEARCH QUESTIONS</a:t>
            </a:r>
            <a:endParaRPr lang="en-US" sz="2800" b="1"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9EC6BC80-E80B-1444-BE72-DFE4A62E942A}"/>
              </a:ext>
            </a:extLst>
          </p:cNvPr>
          <p:cNvSpPr/>
          <p:nvPr/>
        </p:nvSpPr>
        <p:spPr bwMode="auto">
          <a:xfrm>
            <a:off x="357825" y="18865401"/>
            <a:ext cx="369851"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613AEF9D-73BB-B143-A829-6445022B07C2}"/>
              </a:ext>
            </a:extLst>
          </p:cNvPr>
          <p:cNvCxnSpPr>
            <a:cxnSpLocks/>
          </p:cNvCxnSpPr>
          <p:nvPr/>
        </p:nvCxnSpPr>
        <p:spPr bwMode="auto">
          <a:xfrm>
            <a:off x="5369686" y="19071031"/>
            <a:ext cx="537245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7" name="Picture 2" descr="SIL International on Twitter: &quot;#GivingTuesday is next week! On Nov. 30, you  can support life-changing transformation, through language. Together we can  connect people with the knowledge and skills essential to building a">
            <a:extLst>
              <a:ext uri="{FF2B5EF4-FFF2-40B4-BE49-F238E27FC236}">
                <a16:creationId xmlns:a16="http://schemas.microsoft.com/office/drawing/2014/main" id="{D4BECA44-E64B-D044-87F8-D9CBE1AE06DF}"/>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5801923" y="6174024"/>
            <a:ext cx="4979482" cy="4783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1E9CC5A-5AF7-A844-8FE5-561F8D92FB87}"/>
              </a:ext>
            </a:extLst>
          </p:cNvPr>
          <p:cNvSpPr txBox="1"/>
          <p:nvPr/>
        </p:nvSpPr>
        <p:spPr>
          <a:xfrm>
            <a:off x="367248" y="6174022"/>
            <a:ext cx="5284197" cy="4739759"/>
          </a:xfrm>
          <a:prstGeom prst="rect">
            <a:avLst/>
          </a:prstGeom>
          <a:noFill/>
        </p:spPr>
        <p:txBody>
          <a:bodyPr wrap="square" rtlCol="0">
            <a:spAutoFit/>
          </a:bodyPr>
          <a:lstStyle/>
          <a:p>
            <a:pPr algn="just" defTabSz="887413"/>
            <a:r>
              <a:rPr lang="en-US" sz="2200" spc="10" dirty="0">
                <a:latin typeface="+mn-lt"/>
                <a:cs typeface="Arial"/>
              </a:rPr>
              <a:t>We are creating a multilingual database comprising of 500+ languages and mapping them to semantic domains. A graph database of words in different languages is mapped to their respective semantic domains creating a diverse list of words and phrases that will enable simpler literature translation. This will enable-</a:t>
            </a:r>
          </a:p>
          <a:p>
            <a:pPr marL="342900" indent="-342900" algn="just" defTabSz="887413">
              <a:buFont typeface="Arial" panose="020B0604020202020204" pitchFamily="34" charset="0"/>
              <a:buChar char="•"/>
            </a:pPr>
            <a:r>
              <a:rPr lang="en-US" sz="2200" spc="10" dirty="0">
                <a:latin typeface="+mn-lt"/>
                <a:cs typeface="Arial"/>
              </a:rPr>
              <a:t>Rapid development of linguistic resource (like dictionaries) in local languages.</a:t>
            </a:r>
          </a:p>
          <a:p>
            <a:pPr marL="342900" indent="-342900" algn="just" defTabSz="887413">
              <a:buFont typeface="Arial" panose="020B0604020202020204" pitchFamily="34" charset="0"/>
              <a:buChar char="•"/>
            </a:pPr>
            <a:r>
              <a:rPr lang="en-US" sz="2200" spc="10" dirty="0">
                <a:latin typeface="+mn-lt"/>
                <a:cs typeface="Arial"/>
              </a:rPr>
              <a:t>Development of new translation and NLP techniques that rely on word lists and topic modeling techniques.</a:t>
            </a:r>
          </a:p>
          <a:p>
            <a:pPr algn="just"/>
            <a:endParaRPr lang="en-US" dirty="0">
              <a:latin typeface="+mn-lt"/>
            </a:endParaRPr>
          </a:p>
        </p:txBody>
      </p:sp>
      <p:sp>
        <p:nvSpPr>
          <p:cNvPr id="102" name="TextBox 101">
            <a:extLst>
              <a:ext uri="{FF2B5EF4-FFF2-40B4-BE49-F238E27FC236}">
                <a16:creationId xmlns:a16="http://schemas.microsoft.com/office/drawing/2014/main" id="{7611D81F-59E1-3842-85B0-4BC0490D5041}"/>
              </a:ext>
            </a:extLst>
          </p:cNvPr>
          <p:cNvSpPr txBox="1"/>
          <p:nvPr/>
        </p:nvSpPr>
        <p:spPr>
          <a:xfrm>
            <a:off x="12717620" y="12771211"/>
            <a:ext cx="530915" cy="738664"/>
          </a:xfrm>
          <a:prstGeom prst="rect">
            <a:avLst/>
          </a:prstGeom>
          <a:noFill/>
        </p:spPr>
        <p:txBody>
          <a:bodyPr wrap="none" rtlCol="0">
            <a:spAutoFit/>
          </a:bodyPr>
          <a:lstStyle/>
          <a:p>
            <a:endParaRPr lang="en-US">
              <a:latin typeface="Source Sans Pro" panose="020B0503030403020204" pitchFamily="34" charset="0"/>
              <a:ea typeface="Source Sans Pro" panose="020B0503030403020204" pitchFamily="34" charset="0"/>
            </a:endParaRPr>
          </a:p>
          <a:p>
            <a:pPr marL="342900" indent="-342900">
              <a:buAutoNum type="arabicPeriod"/>
            </a:pPr>
            <a:endParaRPr lang="en-US">
              <a:latin typeface="Source Sans Pro" panose="020B0503030403020204" pitchFamily="34" charset="0"/>
              <a:ea typeface="Source Sans Pro" panose="020B0503030403020204" pitchFamily="34" charset="0"/>
            </a:endParaRPr>
          </a:p>
          <a:p>
            <a:endParaRPr lang="en-US">
              <a:latin typeface="Source Sans Pro" panose="020B0503030403020204" pitchFamily="34" charset="0"/>
              <a:ea typeface="Source Sans Pro" panose="020B0503030403020204" pitchFamily="34" charset="0"/>
            </a:endParaRPr>
          </a:p>
        </p:txBody>
      </p:sp>
      <p:sp>
        <p:nvSpPr>
          <p:cNvPr id="103" name="Freeform 7">
            <a:extLst>
              <a:ext uri="{FF2B5EF4-FFF2-40B4-BE49-F238E27FC236}">
                <a16:creationId xmlns:a16="http://schemas.microsoft.com/office/drawing/2014/main" id="{96A3274A-4F59-164D-A056-D3A36BE227B1}"/>
              </a:ext>
            </a:extLst>
          </p:cNvPr>
          <p:cNvSpPr>
            <a:spLocks/>
          </p:cNvSpPr>
          <p:nvPr/>
        </p:nvSpPr>
        <p:spPr bwMode="auto">
          <a:xfrm>
            <a:off x="12646023" y="14304408"/>
            <a:ext cx="1695450" cy="648890"/>
          </a:xfrm>
          <a:custGeom>
            <a:avLst/>
            <a:gdLst>
              <a:gd name="T0" fmla="*/ 2147483646 w 649"/>
              <a:gd name="T1" fmla="*/ 2147483646 h 248"/>
              <a:gd name="T2" fmla="*/ 2147483646 w 649"/>
              <a:gd name="T3" fmla="*/ 2147483646 h 248"/>
              <a:gd name="T4" fmla="*/ 0 w 649"/>
              <a:gd name="T5" fmla="*/ 2147483646 h 248"/>
              <a:gd name="T6" fmla="*/ 0 w 649"/>
              <a:gd name="T7" fmla="*/ 2147483646 h 248"/>
              <a:gd name="T8" fmla="*/ 2147483646 w 649"/>
              <a:gd name="T9" fmla="*/ 0 h 248"/>
              <a:gd name="T10" fmla="*/ 2147483646 w 649"/>
              <a:gd name="T11" fmla="*/ 0 h 248"/>
              <a:gd name="T12" fmla="*/ 2147483646 w 649"/>
              <a:gd name="T13" fmla="*/ 2147483646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0" y="248"/>
                </a:moveTo>
                <a:cubicBezTo>
                  <a:pt x="9" y="248"/>
                  <a:pt x="9" y="248"/>
                  <a:pt x="9" y="248"/>
                </a:cubicBezTo>
                <a:cubicBezTo>
                  <a:pt x="4" y="248"/>
                  <a:pt x="0" y="244"/>
                  <a:pt x="0" y="239"/>
                </a:cubicBezTo>
                <a:cubicBezTo>
                  <a:pt x="0" y="9"/>
                  <a:pt x="0" y="9"/>
                  <a:pt x="0" y="9"/>
                </a:cubicBezTo>
                <a:cubicBezTo>
                  <a:pt x="0" y="4"/>
                  <a:pt x="4" y="0"/>
                  <a:pt x="9" y="0"/>
                </a:cubicBezTo>
                <a:cubicBezTo>
                  <a:pt x="640" y="0"/>
                  <a:pt x="640" y="0"/>
                  <a:pt x="640" y="0"/>
                </a:cubicBezTo>
                <a:cubicBezTo>
                  <a:pt x="645" y="0"/>
                  <a:pt x="649" y="4"/>
                  <a:pt x="649" y="9"/>
                </a:cubicBezTo>
                <a:cubicBezTo>
                  <a:pt x="649" y="239"/>
                  <a:pt x="649" y="239"/>
                  <a:pt x="649" y="239"/>
                </a:cubicBezTo>
                <a:cubicBezTo>
                  <a:pt x="649" y="244"/>
                  <a:pt x="645" y="248"/>
                  <a:pt x="640" y="248"/>
                </a:cubicBezTo>
                <a:close/>
              </a:path>
            </a:pathLst>
          </a:custGeom>
          <a:solidFill>
            <a:srgbClr val="3B5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latin typeface="Source Sans Pro" panose="020B0503030403020204" pitchFamily="34" charset="0"/>
              <a:ea typeface="Source Sans Pro" panose="020B0503030403020204" pitchFamily="34" charset="0"/>
            </a:endParaRPr>
          </a:p>
        </p:txBody>
      </p:sp>
      <p:sp>
        <p:nvSpPr>
          <p:cNvPr id="104" name="Freeform 8">
            <a:extLst>
              <a:ext uri="{FF2B5EF4-FFF2-40B4-BE49-F238E27FC236}">
                <a16:creationId xmlns:a16="http://schemas.microsoft.com/office/drawing/2014/main" id="{818FD08C-CB53-7348-AA3E-2F017494EC46}"/>
              </a:ext>
            </a:extLst>
          </p:cNvPr>
          <p:cNvSpPr>
            <a:spLocks/>
          </p:cNvSpPr>
          <p:nvPr/>
        </p:nvSpPr>
        <p:spPr bwMode="auto">
          <a:xfrm>
            <a:off x="14757000" y="14304408"/>
            <a:ext cx="1695450" cy="648890"/>
          </a:xfrm>
          <a:custGeom>
            <a:avLst/>
            <a:gdLst>
              <a:gd name="T0" fmla="*/ 2147483646 w 649"/>
              <a:gd name="T1" fmla="*/ 2147483646 h 248"/>
              <a:gd name="T2" fmla="*/ 2147483646 w 649"/>
              <a:gd name="T3" fmla="*/ 2147483646 h 248"/>
              <a:gd name="T4" fmla="*/ 0 w 649"/>
              <a:gd name="T5" fmla="*/ 2147483646 h 248"/>
              <a:gd name="T6" fmla="*/ 0 w 649"/>
              <a:gd name="T7" fmla="*/ 2147483646 h 248"/>
              <a:gd name="T8" fmla="*/ 2147483646 w 649"/>
              <a:gd name="T9" fmla="*/ 0 h 248"/>
              <a:gd name="T10" fmla="*/ 2147483646 w 649"/>
              <a:gd name="T11" fmla="*/ 0 h 248"/>
              <a:gd name="T12" fmla="*/ 2147483646 w 649"/>
              <a:gd name="T13" fmla="*/ 2147483646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1" y="248"/>
                </a:moveTo>
                <a:cubicBezTo>
                  <a:pt x="9" y="248"/>
                  <a:pt x="9" y="248"/>
                  <a:pt x="9" y="248"/>
                </a:cubicBezTo>
                <a:cubicBezTo>
                  <a:pt x="4" y="248"/>
                  <a:pt x="0" y="244"/>
                  <a:pt x="0" y="239"/>
                </a:cubicBezTo>
                <a:cubicBezTo>
                  <a:pt x="0" y="9"/>
                  <a:pt x="0" y="9"/>
                  <a:pt x="0" y="9"/>
                </a:cubicBezTo>
                <a:cubicBezTo>
                  <a:pt x="0" y="4"/>
                  <a:pt x="4" y="0"/>
                  <a:pt x="9" y="0"/>
                </a:cubicBezTo>
                <a:cubicBezTo>
                  <a:pt x="641" y="0"/>
                  <a:pt x="641" y="0"/>
                  <a:pt x="641" y="0"/>
                </a:cubicBezTo>
                <a:cubicBezTo>
                  <a:pt x="645" y="0"/>
                  <a:pt x="649" y="4"/>
                  <a:pt x="649" y="9"/>
                </a:cubicBezTo>
                <a:cubicBezTo>
                  <a:pt x="649" y="239"/>
                  <a:pt x="649" y="239"/>
                  <a:pt x="649" y="239"/>
                </a:cubicBezTo>
                <a:cubicBezTo>
                  <a:pt x="649" y="244"/>
                  <a:pt x="645" y="248"/>
                  <a:pt x="641" y="248"/>
                </a:cubicBezTo>
                <a:close/>
              </a:path>
            </a:pathLst>
          </a:custGeom>
          <a:solidFill>
            <a:srgbClr val="1CAA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latin typeface="Source Sans Pro" panose="020B0503030403020204" pitchFamily="34" charset="0"/>
              <a:ea typeface="Source Sans Pro" panose="020B0503030403020204" pitchFamily="34" charset="0"/>
            </a:endParaRPr>
          </a:p>
        </p:txBody>
      </p:sp>
      <p:sp>
        <p:nvSpPr>
          <p:cNvPr id="105" name="Freeform 9">
            <a:extLst>
              <a:ext uri="{FF2B5EF4-FFF2-40B4-BE49-F238E27FC236}">
                <a16:creationId xmlns:a16="http://schemas.microsoft.com/office/drawing/2014/main" id="{445A969F-7881-2C4A-9139-92292A7ED3A9}"/>
              </a:ext>
            </a:extLst>
          </p:cNvPr>
          <p:cNvSpPr>
            <a:spLocks/>
          </p:cNvSpPr>
          <p:nvPr/>
        </p:nvSpPr>
        <p:spPr bwMode="auto">
          <a:xfrm>
            <a:off x="16831290" y="14304408"/>
            <a:ext cx="1696640" cy="648890"/>
          </a:xfrm>
          <a:custGeom>
            <a:avLst/>
            <a:gdLst>
              <a:gd name="T0" fmla="*/ 2147483646 w 649"/>
              <a:gd name="T1" fmla="*/ 2147483646 h 248"/>
              <a:gd name="T2" fmla="*/ 2147483646 w 649"/>
              <a:gd name="T3" fmla="*/ 2147483646 h 248"/>
              <a:gd name="T4" fmla="*/ 0 w 649"/>
              <a:gd name="T5" fmla="*/ 2147483646 h 248"/>
              <a:gd name="T6" fmla="*/ 0 w 649"/>
              <a:gd name="T7" fmla="*/ 2147483646 h 248"/>
              <a:gd name="T8" fmla="*/ 2147483646 w 649"/>
              <a:gd name="T9" fmla="*/ 0 h 248"/>
              <a:gd name="T10" fmla="*/ 2147483646 w 649"/>
              <a:gd name="T11" fmla="*/ 0 h 248"/>
              <a:gd name="T12" fmla="*/ 2147483646 w 649"/>
              <a:gd name="T13" fmla="*/ 2147483646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0" y="248"/>
                </a:moveTo>
                <a:cubicBezTo>
                  <a:pt x="9" y="248"/>
                  <a:pt x="9" y="248"/>
                  <a:pt x="9" y="248"/>
                </a:cubicBezTo>
                <a:cubicBezTo>
                  <a:pt x="4" y="248"/>
                  <a:pt x="0" y="244"/>
                  <a:pt x="0" y="239"/>
                </a:cubicBezTo>
                <a:cubicBezTo>
                  <a:pt x="0" y="9"/>
                  <a:pt x="0" y="9"/>
                  <a:pt x="0" y="9"/>
                </a:cubicBezTo>
                <a:cubicBezTo>
                  <a:pt x="0" y="4"/>
                  <a:pt x="4" y="0"/>
                  <a:pt x="9" y="0"/>
                </a:cubicBezTo>
                <a:cubicBezTo>
                  <a:pt x="640" y="0"/>
                  <a:pt x="640" y="0"/>
                  <a:pt x="640" y="0"/>
                </a:cubicBezTo>
                <a:cubicBezTo>
                  <a:pt x="645" y="0"/>
                  <a:pt x="649" y="4"/>
                  <a:pt x="649" y="9"/>
                </a:cubicBezTo>
                <a:cubicBezTo>
                  <a:pt x="649" y="239"/>
                  <a:pt x="649" y="239"/>
                  <a:pt x="649" y="239"/>
                </a:cubicBezTo>
                <a:cubicBezTo>
                  <a:pt x="649" y="244"/>
                  <a:pt x="645" y="248"/>
                  <a:pt x="640" y="248"/>
                </a:cubicBezTo>
                <a:close/>
              </a:path>
            </a:pathLst>
          </a:custGeom>
          <a:solidFill>
            <a:srgbClr val="DB4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50">
              <a:latin typeface="Source Sans Pro" panose="020B0503030403020204" pitchFamily="34" charset="0"/>
              <a:ea typeface="Source Sans Pro" panose="020B0503030403020204" pitchFamily="34" charset="0"/>
            </a:endParaRPr>
          </a:p>
        </p:txBody>
      </p:sp>
      <p:sp>
        <p:nvSpPr>
          <p:cNvPr id="106" name="Freeform 10">
            <a:extLst>
              <a:ext uri="{FF2B5EF4-FFF2-40B4-BE49-F238E27FC236}">
                <a16:creationId xmlns:a16="http://schemas.microsoft.com/office/drawing/2014/main" id="{CE5904DD-FABC-D544-9D1C-622775D6D5CF}"/>
              </a:ext>
            </a:extLst>
          </p:cNvPr>
          <p:cNvSpPr>
            <a:spLocks/>
          </p:cNvSpPr>
          <p:nvPr/>
        </p:nvSpPr>
        <p:spPr bwMode="auto">
          <a:xfrm>
            <a:off x="18988784" y="14304408"/>
            <a:ext cx="1693069" cy="648890"/>
          </a:xfrm>
          <a:custGeom>
            <a:avLst/>
            <a:gdLst>
              <a:gd name="T0" fmla="*/ 2147483646 w 648"/>
              <a:gd name="T1" fmla="*/ 2147483646 h 248"/>
              <a:gd name="T2" fmla="*/ 2147483646 w 648"/>
              <a:gd name="T3" fmla="*/ 2147483646 h 248"/>
              <a:gd name="T4" fmla="*/ 0 w 648"/>
              <a:gd name="T5" fmla="*/ 2147483646 h 248"/>
              <a:gd name="T6" fmla="*/ 0 w 648"/>
              <a:gd name="T7" fmla="*/ 2147483646 h 248"/>
              <a:gd name="T8" fmla="*/ 2147483646 w 648"/>
              <a:gd name="T9" fmla="*/ 0 h 248"/>
              <a:gd name="T10" fmla="*/ 2147483646 w 648"/>
              <a:gd name="T11" fmla="*/ 0 h 248"/>
              <a:gd name="T12" fmla="*/ 2147483646 w 648"/>
              <a:gd name="T13" fmla="*/ 2147483646 h 248"/>
              <a:gd name="T14" fmla="*/ 2147483646 w 648"/>
              <a:gd name="T15" fmla="*/ 2147483646 h 248"/>
              <a:gd name="T16" fmla="*/ 2147483646 w 648"/>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8" h="248">
                <a:moveTo>
                  <a:pt x="640" y="248"/>
                </a:moveTo>
                <a:cubicBezTo>
                  <a:pt x="8" y="248"/>
                  <a:pt x="8" y="248"/>
                  <a:pt x="8" y="248"/>
                </a:cubicBezTo>
                <a:cubicBezTo>
                  <a:pt x="3" y="248"/>
                  <a:pt x="0" y="244"/>
                  <a:pt x="0" y="239"/>
                </a:cubicBezTo>
                <a:cubicBezTo>
                  <a:pt x="0" y="9"/>
                  <a:pt x="0" y="9"/>
                  <a:pt x="0" y="9"/>
                </a:cubicBezTo>
                <a:cubicBezTo>
                  <a:pt x="0" y="4"/>
                  <a:pt x="3" y="0"/>
                  <a:pt x="8" y="0"/>
                </a:cubicBezTo>
                <a:cubicBezTo>
                  <a:pt x="640" y="0"/>
                  <a:pt x="640" y="0"/>
                  <a:pt x="640" y="0"/>
                </a:cubicBezTo>
                <a:cubicBezTo>
                  <a:pt x="644" y="0"/>
                  <a:pt x="648" y="4"/>
                  <a:pt x="648" y="9"/>
                </a:cubicBezTo>
                <a:cubicBezTo>
                  <a:pt x="648" y="239"/>
                  <a:pt x="648" y="239"/>
                  <a:pt x="648" y="239"/>
                </a:cubicBezTo>
                <a:cubicBezTo>
                  <a:pt x="648" y="244"/>
                  <a:pt x="644" y="248"/>
                  <a:pt x="640" y="248"/>
                </a:cubicBezTo>
                <a:close/>
              </a:path>
            </a:pathLst>
          </a:custGeom>
          <a:solidFill>
            <a:srgbClr val="C923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050">
              <a:latin typeface="Source Sans Pro" panose="020B0503030403020204" pitchFamily="34" charset="0"/>
              <a:ea typeface="Source Sans Pro" panose="020B0503030403020204" pitchFamily="34" charset="0"/>
            </a:endParaRPr>
          </a:p>
        </p:txBody>
      </p:sp>
      <p:sp>
        <p:nvSpPr>
          <p:cNvPr id="107" name="Freeform 18">
            <a:extLst>
              <a:ext uri="{FF2B5EF4-FFF2-40B4-BE49-F238E27FC236}">
                <a16:creationId xmlns:a16="http://schemas.microsoft.com/office/drawing/2014/main" id="{A5E094A3-5FA1-4742-A37C-3E38EE56B97A}"/>
              </a:ext>
            </a:extLst>
          </p:cNvPr>
          <p:cNvSpPr>
            <a:spLocks/>
          </p:cNvSpPr>
          <p:nvPr/>
        </p:nvSpPr>
        <p:spPr bwMode="auto">
          <a:xfrm>
            <a:off x="12785498" y="13281994"/>
            <a:ext cx="1479948" cy="887015"/>
          </a:xfrm>
          <a:custGeom>
            <a:avLst/>
            <a:gdLst>
              <a:gd name="T0" fmla="*/ 2147483646 w 448"/>
              <a:gd name="T1" fmla="*/ 0 h 339"/>
              <a:gd name="T2" fmla="*/ 2147483646 w 448"/>
              <a:gd name="T3" fmla="*/ 0 h 339"/>
              <a:gd name="T4" fmla="*/ 0 w 448"/>
              <a:gd name="T5" fmla="*/ 2147483646 h 339"/>
              <a:gd name="T6" fmla="*/ 0 w 448"/>
              <a:gd name="T7" fmla="*/ 2147483646 h 339"/>
              <a:gd name="T8" fmla="*/ 2147483646 w 448"/>
              <a:gd name="T9" fmla="*/ 2147483646 h 339"/>
              <a:gd name="T10" fmla="*/ 2147483646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2147483646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endParaRPr lang="en-US" sz="1050">
              <a:latin typeface="Source Sans Pro" panose="020B0503030403020204" pitchFamily="34" charset="0"/>
              <a:ea typeface="Source Sans Pro" panose="020B0503030403020204" pitchFamily="34" charset="0"/>
            </a:endParaRPr>
          </a:p>
        </p:txBody>
      </p:sp>
      <p:sp>
        <p:nvSpPr>
          <p:cNvPr id="111" name="Freeform 19">
            <a:extLst>
              <a:ext uri="{FF2B5EF4-FFF2-40B4-BE49-F238E27FC236}">
                <a16:creationId xmlns:a16="http://schemas.microsoft.com/office/drawing/2014/main" id="{49B2CC4E-E701-E042-BC1E-04B1B4B57508}"/>
              </a:ext>
            </a:extLst>
          </p:cNvPr>
          <p:cNvSpPr>
            <a:spLocks/>
          </p:cNvSpPr>
          <p:nvPr/>
        </p:nvSpPr>
        <p:spPr bwMode="auto">
          <a:xfrm>
            <a:off x="15021319" y="13281994"/>
            <a:ext cx="1170385" cy="887015"/>
          </a:xfrm>
          <a:custGeom>
            <a:avLst/>
            <a:gdLst>
              <a:gd name="T0" fmla="*/ 2147483646 w 448"/>
              <a:gd name="T1" fmla="*/ 0 h 339"/>
              <a:gd name="T2" fmla="*/ 2147483646 w 448"/>
              <a:gd name="T3" fmla="*/ 0 h 339"/>
              <a:gd name="T4" fmla="*/ 0 w 448"/>
              <a:gd name="T5" fmla="*/ 2147483646 h 339"/>
              <a:gd name="T6" fmla="*/ 0 w 448"/>
              <a:gd name="T7" fmla="*/ 2147483646 h 339"/>
              <a:gd name="T8" fmla="*/ 2147483646 w 448"/>
              <a:gd name="T9" fmla="*/ 2147483646 h 339"/>
              <a:gd name="T10" fmla="*/ 2147483646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2147483646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endParaRPr lang="en-US" sz="1050">
              <a:latin typeface="Source Sans Pro" panose="020B0503030403020204" pitchFamily="34" charset="0"/>
              <a:ea typeface="Source Sans Pro" panose="020B0503030403020204" pitchFamily="34" charset="0"/>
            </a:endParaRPr>
          </a:p>
        </p:txBody>
      </p:sp>
      <p:sp>
        <p:nvSpPr>
          <p:cNvPr id="112" name="Freeform 20">
            <a:extLst>
              <a:ext uri="{FF2B5EF4-FFF2-40B4-BE49-F238E27FC236}">
                <a16:creationId xmlns:a16="http://schemas.microsoft.com/office/drawing/2014/main" id="{9CD8C262-0667-4842-A659-BCAC7B99FC9A}"/>
              </a:ext>
            </a:extLst>
          </p:cNvPr>
          <p:cNvSpPr>
            <a:spLocks/>
          </p:cNvSpPr>
          <p:nvPr/>
        </p:nvSpPr>
        <p:spPr bwMode="auto">
          <a:xfrm>
            <a:off x="17134679" y="13281994"/>
            <a:ext cx="1170384" cy="887015"/>
          </a:xfrm>
          <a:custGeom>
            <a:avLst/>
            <a:gdLst>
              <a:gd name="T0" fmla="*/ 2147483646 w 448"/>
              <a:gd name="T1" fmla="*/ 0 h 339"/>
              <a:gd name="T2" fmla="*/ 2147483646 w 448"/>
              <a:gd name="T3" fmla="*/ 0 h 339"/>
              <a:gd name="T4" fmla="*/ 0 w 448"/>
              <a:gd name="T5" fmla="*/ 2147483646 h 339"/>
              <a:gd name="T6" fmla="*/ 0 w 448"/>
              <a:gd name="T7" fmla="*/ 2147483646 h 339"/>
              <a:gd name="T8" fmla="*/ 2147483646 w 448"/>
              <a:gd name="T9" fmla="*/ 2147483646 h 339"/>
              <a:gd name="T10" fmla="*/ 2147483646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2147483646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69" y="293"/>
                  <a:pt x="269" y="293"/>
                  <a:pt x="269"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endParaRPr lang="en-US" sz="1050">
              <a:latin typeface="Source Sans Pro" panose="020B0503030403020204" pitchFamily="34" charset="0"/>
              <a:ea typeface="Source Sans Pro" panose="020B0503030403020204" pitchFamily="34" charset="0"/>
            </a:endParaRPr>
          </a:p>
        </p:txBody>
      </p:sp>
      <p:sp>
        <p:nvSpPr>
          <p:cNvPr id="113" name="Freeform 21">
            <a:extLst>
              <a:ext uri="{FF2B5EF4-FFF2-40B4-BE49-F238E27FC236}">
                <a16:creationId xmlns:a16="http://schemas.microsoft.com/office/drawing/2014/main" id="{5CB7F4A3-0C96-644D-9D1E-E90155E80BA0}"/>
              </a:ext>
            </a:extLst>
          </p:cNvPr>
          <p:cNvSpPr>
            <a:spLocks/>
          </p:cNvSpPr>
          <p:nvPr/>
        </p:nvSpPr>
        <p:spPr bwMode="auto">
          <a:xfrm>
            <a:off x="19248038" y="13245418"/>
            <a:ext cx="1170385" cy="887015"/>
          </a:xfrm>
          <a:custGeom>
            <a:avLst/>
            <a:gdLst>
              <a:gd name="T0" fmla="*/ 2147483646 w 448"/>
              <a:gd name="T1" fmla="*/ 0 h 339"/>
              <a:gd name="T2" fmla="*/ 2147483646 w 448"/>
              <a:gd name="T3" fmla="*/ 0 h 339"/>
              <a:gd name="T4" fmla="*/ 0 w 448"/>
              <a:gd name="T5" fmla="*/ 2147483646 h 339"/>
              <a:gd name="T6" fmla="*/ 0 w 448"/>
              <a:gd name="T7" fmla="*/ 2147483646 h 339"/>
              <a:gd name="T8" fmla="*/ 2147483646 w 448"/>
              <a:gd name="T9" fmla="*/ 2147483646 h 339"/>
              <a:gd name="T10" fmla="*/ 2147483646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2147483646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endParaRPr lang="en-US" sz="1050">
              <a:latin typeface="Source Sans Pro" panose="020B0503030403020204" pitchFamily="34" charset="0"/>
              <a:ea typeface="Source Sans Pro" panose="020B0503030403020204" pitchFamily="34" charset="0"/>
            </a:endParaRPr>
          </a:p>
        </p:txBody>
      </p:sp>
      <p:sp>
        <p:nvSpPr>
          <p:cNvPr id="114" name="Rectangle 22">
            <a:extLst>
              <a:ext uri="{FF2B5EF4-FFF2-40B4-BE49-F238E27FC236}">
                <a16:creationId xmlns:a16="http://schemas.microsoft.com/office/drawing/2014/main" id="{5AF505E3-9039-E648-9C7B-404CD55BC1A0}"/>
              </a:ext>
            </a:extLst>
          </p:cNvPr>
          <p:cNvSpPr>
            <a:spLocks noChangeArrowheads="1"/>
          </p:cNvSpPr>
          <p:nvPr/>
        </p:nvSpPr>
        <p:spPr bwMode="auto">
          <a:xfrm>
            <a:off x="12858292" y="14406801"/>
            <a:ext cx="1310878"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75" b="1" dirty="0">
                <a:solidFill>
                  <a:srgbClr val="FFFFFF"/>
                </a:solidFill>
                <a:latin typeface="Source Sans Pro" panose="020B0503030403020204" pitchFamily="34" charset="0"/>
                <a:ea typeface="Source Sans Pro" panose="020B0503030403020204" pitchFamily="34" charset="0"/>
              </a:rPr>
              <a:t>Words </a:t>
            </a:r>
            <a:endParaRPr lang="en-US" altLang="en-US" sz="1350" dirty="0">
              <a:latin typeface="Source Sans Pro" panose="020B0503030403020204" pitchFamily="34" charset="0"/>
              <a:ea typeface="Source Sans Pro" panose="020B0503030403020204" pitchFamily="34" charset="0"/>
            </a:endParaRPr>
          </a:p>
        </p:txBody>
      </p:sp>
      <p:sp>
        <p:nvSpPr>
          <p:cNvPr id="115" name="Rectangle 23">
            <a:extLst>
              <a:ext uri="{FF2B5EF4-FFF2-40B4-BE49-F238E27FC236}">
                <a16:creationId xmlns:a16="http://schemas.microsoft.com/office/drawing/2014/main" id="{E0FFC0D8-247A-F847-A976-E18B4C200C82}"/>
              </a:ext>
            </a:extLst>
          </p:cNvPr>
          <p:cNvSpPr>
            <a:spLocks noChangeArrowheads="1"/>
          </p:cNvSpPr>
          <p:nvPr/>
        </p:nvSpPr>
        <p:spPr bwMode="auto">
          <a:xfrm>
            <a:off x="14753430" y="14419897"/>
            <a:ext cx="1696640" cy="3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325" b="1" dirty="0">
                <a:solidFill>
                  <a:srgbClr val="FFFFFF"/>
                </a:solidFill>
                <a:latin typeface="Source Sans Pro" panose="020B0503030403020204" pitchFamily="34" charset="0"/>
                <a:ea typeface="Source Sans Pro" panose="020B0503030403020204" pitchFamily="34" charset="0"/>
              </a:rPr>
              <a:t>Languages</a:t>
            </a:r>
            <a:endParaRPr lang="en-US" altLang="en-US" sz="1350" dirty="0">
              <a:latin typeface="Source Sans Pro" panose="020B0503030403020204" pitchFamily="34" charset="0"/>
              <a:ea typeface="Source Sans Pro" panose="020B0503030403020204" pitchFamily="34" charset="0"/>
            </a:endParaRPr>
          </a:p>
        </p:txBody>
      </p:sp>
      <p:sp>
        <p:nvSpPr>
          <p:cNvPr id="116" name="Rectangle 24">
            <a:extLst>
              <a:ext uri="{FF2B5EF4-FFF2-40B4-BE49-F238E27FC236}">
                <a16:creationId xmlns:a16="http://schemas.microsoft.com/office/drawing/2014/main" id="{FFD31BF1-28DF-844F-90D1-75396AAF78AB}"/>
              </a:ext>
            </a:extLst>
          </p:cNvPr>
          <p:cNvSpPr>
            <a:spLocks noChangeArrowheads="1"/>
          </p:cNvSpPr>
          <p:nvPr/>
        </p:nvSpPr>
        <p:spPr bwMode="auto">
          <a:xfrm>
            <a:off x="17031821" y="14447906"/>
            <a:ext cx="1643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b="1" dirty="0">
                <a:solidFill>
                  <a:srgbClr val="FFFFFF"/>
                </a:solidFill>
                <a:latin typeface="Source Sans Pro" panose="020B0503030403020204" pitchFamily="34" charset="0"/>
                <a:ea typeface="Source Sans Pro" panose="020B0503030403020204" pitchFamily="34" charset="0"/>
              </a:rPr>
              <a:t>Word2Vec</a:t>
            </a:r>
            <a:endParaRPr lang="en-US" altLang="en-US" sz="1350" dirty="0">
              <a:latin typeface="Source Sans Pro" panose="020B0503030403020204" pitchFamily="34" charset="0"/>
              <a:ea typeface="Source Sans Pro" panose="020B0503030403020204" pitchFamily="34" charset="0"/>
            </a:endParaRPr>
          </a:p>
        </p:txBody>
      </p:sp>
      <p:sp>
        <p:nvSpPr>
          <p:cNvPr id="117" name="Rectangle 25">
            <a:extLst>
              <a:ext uri="{FF2B5EF4-FFF2-40B4-BE49-F238E27FC236}">
                <a16:creationId xmlns:a16="http://schemas.microsoft.com/office/drawing/2014/main" id="{BF280FF7-0F0D-614A-BBE3-FDCEE47CA018}"/>
              </a:ext>
            </a:extLst>
          </p:cNvPr>
          <p:cNvSpPr>
            <a:spLocks noChangeArrowheads="1"/>
          </p:cNvSpPr>
          <p:nvPr/>
        </p:nvSpPr>
        <p:spPr bwMode="auto">
          <a:xfrm>
            <a:off x="19153807" y="14406801"/>
            <a:ext cx="1405108"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75" b="1" dirty="0">
                <a:solidFill>
                  <a:srgbClr val="FFFFFF"/>
                </a:solidFill>
                <a:latin typeface="Source Sans Pro" panose="020B0503030403020204" pitchFamily="34" charset="0"/>
                <a:ea typeface="Source Sans Pro" panose="020B0503030403020204" pitchFamily="34" charset="0"/>
              </a:rPr>
              <a:t>SemDom </a:t>
            </a:r>
            <a:endParaRPr lang="en-US" altLang="en-US" sz="1350" dirty="0">
              <a:latin typeface="Source Sans Pro" panose="020B0503030403020204" pitchFamily="34" charset="0"/>
              <a:ea typeface="Source Sans Pro" panose="020B0503030403020204" pitchFamily="34" charset="0"/>
            </a:endParaRPr>
          </a:p>
        </p:txBody>
      </p:sp>
      <p:sp>
        <p:nvSpPr>
          <p:cNvPr id="118" name="Rectangle 30">
            <a:extLst>
              <a:ext uri="{FF2B5EF4-FFF2-40B4-BE49-F238E27FC236}">
                <a16:creationId xmlns:a16="http://schemas.microsoft.com/office/drawing/2014/main" id="{D9ADC797-CE4D-8041-83C9-999FD31D5AFC}"/>
              </a:ext>
            </a:extLst>
          </p:cNvPr>
          <p:cNvSpPr>
            <a:spLocks noChangeArrowheads="1"/>
          </p:cNvSpPr>
          <p:nvPr/>
        </p:nvSpPr>
        <p:spPr bwMode="auto">
          <a:xfrm>
            <a:off x="13054623" y="13322366"/>
            <a:ext cx="11145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800" dirty="0">
                <a:solidFill>
                  <a:srgbClr val="000000"/>
                </a:solidFill>
                <a:latin typeface="Source Sans Pro" panose="020B0503030403020204" pitchFamily="34" charset="0"/>
                <a:ea typeface="Source Sans Pro" panose="020B0503030403020204" pitchFamily="34" charset="0"/>
              </a:rPr>
              <a:t>800K</a:t>
            </a:r>
            <a:endParaRPr lang="en-US" altLang="en-US" sz="3800" dirty="0">
              <a:latin typeface="Source Sans Pro" panose="020B0503030403020204" pitchFamily="34" charset="0"/>
              <a:ea typeface="Source Sans Pro" panose="020B0503030403020204" pitchFamily="34" charset="0"/>
            </a:endParaRPr>
          </a:p>
        </p:txBody>
      </p:sp>
      <p:sp>
        <p:nvSpPr>
          <p:cNvPr id="119" name="Rectangle 31">
            <a:extLst>
              <a:ext uri="{FF2B5EF4-FFF2-40B4-BE49-F238E27FC236}">
                <a16:creationId xmlns:a16="http://schemas.microsoft.com/office/drawing/2014/main" id="{CE7D2989-698D-0144-B508-45B3DEF0B1EE}"/>
              </a:ext>
            </a:extLst>
          </p:cNvPr>
          <p:cNvSpPr>
            <a:spLocks noChangeArrowheads="1"/>
          </p:cNvSpPr>
          <p:nvPr/>
        </p:nvSpPr>
        <p:spPr bwMode="auto">
          <a:xfrm>
            <a:off x="15325858" y="13317619"/>
            <a:ext cx="61495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4050" dirty="0">
                <a:solidFill>
                  <a:srgbClr val="000000"/>
                </a:solidFill>
                <a:latin typeface="Source Sans Pro" panose="020B0503030403020204" pitchFamily="34" charset="0"/>
                <a:ea typeface="Source Sans Pro" panose="020B0503030403020204" pitchFamily="34" charset="0"/>
              </a:rPr>
              <a:t>3K</a:t>
            </a:r>
            <a:endParaRPr lang="en-US" altLang="en-US" sz="1350" dirty="0">
              <a:latin typeface="Source Sans Pro" panose="020B0503030403020204" pitchFamily="34" charset="0"/>
              <a:ea typeface="Source Sans Pro" panose="020B0503030403020204" pitchFamily="34" charset="0"/>
            </a:endParaRPr>
          </a:p>
        </p:txBody>
      </p:sp>
      <p:sp>
        <p:nvSpPr>
          <p:cNvPr id="120" name="Rectangle 32">
            <a:extLst>
              <a:ext uri="{FF2B5EF4-FFF2-40B4-BE49-F238E27FC236}">
                <a16:creationId xmlns:a16="http://schemas.microsoft.com/office/drawing/2014/main" id="{74B54863-5FB1-CC4F-9A27-EFA4DA09299F}"/>
              </a:ext>
            </a:extLst>
          </p:cNvPr>
          <p:cNvSpPr>
            <a:spLocks noChangeArrowheads="1"/>
          </p:cNvSpPr>
          <p:nvPr/>
        </p:nvSpPr>
        <p:spPr bwMode="auto">
          <a:xfrm>
            <a:off x="17427269" y="13322366"/>
            <a:ext cx="71556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4050" dirty="0">
                <a:solidFill>
                  <a:srgbClr val="000000"/>
                </a:solidFill>
                <a:latin typeface="Source Sans Pro" panose="020B0503030403020204" pitchFamily="34" charset="0"/>
                <a:ea typeface="Source Sans Pro" panose="020B0503030403020204" pitchFamily="34" charset="0"/>
              </a:rPr>
              <a:t>9K</a:t>
            </a:r>
            <a:endParaRPr lang="en-US" altLang="en-US" sz="1350" dirty="0">
              <a:latin typeface="Source Sans Pro" panose="020B0503030403020204" pitchFamily="34" charset="0"/>
              <a:ea typeface="Source Sans Pro" panose="020B0503030403020204" pitchFamily="34" charset="0"/>
            </a:endParaRPr>
          </a:p>
        </p:txBody>
      </p:sp>
      <p:sp>
        <p:nvSpPr>
          <p:cNvPr id="121" name="Rectangle 33">
            <a:extLst>
              <a:ext uri="{FF2B5EF4-FFF2-40B4-BE49-F238E27FC236}">
                <a16:creationId xmlns:a16="http://schemas.microsoft.com/office/drawing/2014/main" id="{6AE4147C-09C0-004D-8CAA-545464133F3E}"/>
              </a:ext>
            </a:extLst>
          </p:cNvPr>
          <p:cNvSpPr>
            <a:spLocks noChangeArrowheads="1"/>
          </p:cNvSpPr>
          <p:nvPr/>
        </p:nvSpPr>
        <p:spPr bwMode="auto">
          <a:xfrm>
            <a:off x="19491978" y="13312093"/>
            <a:ext cx="728767"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4050" dirty="0">
                <a:solidFill>
                  <a:srgbClr val="000000"/>
                </a:solidFill>
                <a:latin typeface="Source Sans Pro" panose="020B0503030403020204" pitchFamily="34" charset="0"/>
                <a:ea typeface="Source Sans Pro" panose="020B0503030403020204" pitchFamily="34" charset="0"/>
              </a:rPr>
              <a:t>4K</a:t>
            </a:r>
            <a:endParaRPr lang="en-US" altLang="en-US" sz="1350" dirty="0">
              <a:latin typeface="Source Sans Pro" panose="020B0503030403020204" pitchFamily="34" charset="0"/>
              <a:ea typeface="Source Sans Pro" panose="020B0503030403020204" pitchFamily="34" charset="0"/>
            </a:endParaRPr>
          </a:p>
        </p:txBody>
      </p:sp>
      <p:pic>
        <p:nvPicPr>
          <p:cNvPr id="7" name="Picture 6" descr="Qr code&#10;&#10;Description automatically generated">
            <a:extLst>
              <a:ext uri="{FF2B5EF4-FFF2-40B4-BE49-F238E27FC236}">
                <a16:creationId xmlns:a16="http://schemas.microsoft.com/office/drawing/2014/main" id="{44260F76-23CE-A241-8C73-CE8D61DFB0A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059572" y="115452"/>
            <a:ext cx="1737360" cy="1737360"/>
          </a:xfrm>
          <a:prstGeom prst="rect">
            <a:avLst/>
          </a:prstGeom>
        </p:spPr>
      </p:pic>
    </p:spTree>
    <p:extLst>
      <p:ext uri="{BB962C8B-B14F-4D97-AF65-F5344CB8AC3E}">
        <p14:creationId xmlns:p14="http://schemas.microsoft.com/office/powerpoint/2010/main" val="305540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BBE5E52D-EB9D-4B72-A928-24760AE9C86A}">
  <ds:schemaRefs>
    <ds:schemaRef ds:uri="b1755f8e-5024-43d4-9f4e-f0720ef5cbea"/>
    <ds:schemaRef ds:uri="http://schemas.microsoft.com/office/2006/documentManagement/types"/>
    <ds:schemaRef ds:uri="b60307e8-227d-4226-bf3f-3f3e3f614599"/>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37</TotalTime>
  <Words>636</Words>
  <Application>Microsoft Macintosh PowerPoint</Application>
  <PresentationFormat>Custom</PresentationFormat>
  <Paragraphs>47</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Source Sans Pro</vt:lpstr>
      <vt:lpstr>Times</vt:lpstr>
      <vt:lpstr>Times New Roman</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Datta, Arpan</cp:lastModifiedBy>
  <cp:revision>4</cp:revision>
  <cp:lastPrinted>2001-08-01T02:48:55Z</cp:lastPrinted>
  <dcterms:created xsi:type="dcterms:W3CDTF">2014-12-02T19:25:45Z</dcterms:created>
  <dcterms:modified xsi:type="dcterms:W3CDTF">2022-03-29T21:51:06Z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