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Proxima Nova"/>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bold.fntdata"/><Relationship Id="rId20" Type="http://schemas.openxmlformats.org/officeDocument/2006/relationships/slide" Target="slides/slide15.xml"/><Relationship Id="rId42" Type="http://schemas.openxmlformats.org/officeDocument/2006/relationships/font" Target="fonts/ProximaNova-boldItalic.fntdata"/><Relationship Id="rId41" Type="http://schemas.openxmlformats.org/officeDocument/2006/relationships/font" Target="fonts/ProximaNova-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roximaNova-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7f7b9ce308_0_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7f7b9ce308_0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7f7b9ce308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7f7b9ce308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f7b9ce308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f7b9ce308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f7b9ce308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f7b9ce308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7f7b9ce308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7f7b9ce308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7f7b9ce30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7f7b9ce30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7f7b9ce308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7f7b9ce308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7f7b9ce308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7f7b9ce308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f7b9ce308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7f7b9ce308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f7b9ce308_1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7f7b9ce308_1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f7b9ce308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f7b9ce308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7f7b9ce308_1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7f7b9ce308_1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f7b9ce308_1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7f7b9ce308_1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7f7b9ce308_1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7f7b9ce308_1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7f7b9ce308_1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7f7b9ce308_1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7f7b9ce308_1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7f7b9ce308_1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4aa6e448e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4aa6e448e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7f7b9ce308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7f7b9ce308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7f7b9ce308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7f7b9ce308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7f862d0bf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7f862d0bf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7f862d0bfa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7f862d0bfa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7f7b9ce308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7f7b9ce308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7f862d0bfa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7f862d0bfa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7f862d0bfa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7f862d0bfa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7f862d0bfa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7f862d0bfa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8650e9e8e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8650e9e8e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7f7b9ce308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7f7b9ce308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7f7b9ce308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7f7b9ce308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7f7b9ce308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7f7b9ce308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f7b9ce308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f7b9ce308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f7b9ce308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f7b9ce308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7f7b9ce308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7f7b9ce308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jpg"/><Relationship Id="rId4" Type="http://schemas.openxmlformats.org/officeDocument/2006/relationships/image" Target="../media/image2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7.jpg"/><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jpg"/><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jpg"/><Relationship Id="rId4"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jpg"/><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1.jpg"/><Relationship Id="rId4" Type="http://schemas.openxmlformats.org/officeDocument/2006/relationships/image" Target="../media/image1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jpg"/><Relationship Id="rId4"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5.jpg"/><Relationship Id="rId4" Type="http://schemas.openxmlformats.org/officeDocument/2006/relationships/image" Target="../media/image2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8.jpg"/><Relationship Id="rId4" Type="http://schemas.openxmlformats.org/officeDocument/2006/relationships/image" Target="../media/image2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jpg"/><Relationship Id="rId4" Type="http://schemas.openxmlformats.org/officeDocument/2006/relationships/image" Target="../media/image1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CN"/>
              <a:t>Bank Marketing(Campaign)</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zh-CN"/>
              <a:t>Data Go</a:t>
            </a:r>
            <a:endParaRPr/>
          </a:p>
          <a:p>
            <a:pPr indent="0" lvl="0" marL="0" rtl="0" algn="l">
              <a:spcBef>
                <a:spcPts val="0"/>
              </a:spcBef>
              <a:spcAft>
                <a:spcPts val="0"/>
              </a:spcAft>
              <a:buNone/>
            </a:pPr>
            <a:r>
              <a:rPr lang="zh-CN"/>
              <a:t>Yuheng Chen, Terry Chou, Rishi Aluri, Justine Pile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2"/>
          <p:cNvPicPr preferRelativeResize="0"/>
          <p:nvPr/>
        </p:nvPicPr>
        <p:blipFill>
          <a:blip r:embed="rId3">
            <a:alphaModFix/>
          </a:blip>
          <a:stretch>
            <a:fillRect/>
          </a:stretch>
        </p:blipFill>
        <p:spPr>
          <a:xfrm>
            <a:off x="154853" y="695713"/>
            <a:ext cx="4711450" cy="3296624"/>
          </a:xfrm>
          <a:prstGeom prst="rect">
            <a:avLst/>
          </a:prstGeom>
          <a:noFill/>
          <a:ln>
            <a:noFill/>
          </a:ln>
        </p:spPr>
      </p:pic>
      <p:sp>
        <p:nvSpPr>
          <p:cNvPr id="121" name="Google Shape;121;p22"/>
          <p:cNvSpPr txBox="1"/>
          <p:nvPr>
            <p:ph type="title"/>
          </p:nvPr>
        </p:nvSpPr>
        <p:spPr>
          <a:xfrm>
            <a:off x="154850" y="230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sz="2800">
                <a:solidFill>
                  <a:schemeClr val="accent3"/>
                </a:solidFill>
                <a:latin typeface="Times New Roman"/>
                <a:ea typeface="Times New Roman"/>
                <a:cs typeface="Times New Roman"/>
                <a:sym typeface="Times New Roman"/>
              </a:rPr>
              <a:t>Distribution of Job </a:t>
            </a:r>
            <a:endParaRPr/>
          </a:p>
        </p:txBody>
      </p:sp>
      <p:sp>
        <p:nvSpPr>
          <p:cNvPr id="122" name="Google Shape;122;p22"/>
          <p:cNvSpPr txBox="1"/>
          <p:nvPr/>
        </p:nvSpPr>
        <p:spPr>
          <a:xfrm>
            <a:off x="5450625" y="1018800"/>
            <a:ext cx="3335400" cy="35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23" name="Google Shape;123;p22"/>
          <p:cNvSpPr txBox="1"/>
          <p:nvPr/>
        </p:nvSpPr>
        <p:spPr>
          <a:xfrm>
            <a:off x="5335050" y="977525"/>
            <a:ext cx="3450900" cy="35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24" name="Google Shape;124;p22"/>
          <p:cNvSpPr txBox="1"/>
          <p:nvPr/>
        </p:nvSpPr>
        <p:spPr>
          <a:xfrm>
            <a:off x="4790150" y="1407600"/>
            <a:ext cx="3682200" cy="23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25" name="Google Shape;125;p22"/>
          <p:cNvPicPr preferRelativeResize="0"/>
          <p:nvPr/>
        </p:nvPicPr>
        <p:blipFill>
          <a:blip r:embed="rId4">
            <a:alphaModFix/>
          </a:blip>
          <a:stretch>
            <a:fillRect/>
          </a:stretch>
        </p:blipFill>
        <p:spPr>
          <a:xfrm>
            <a:off x="4572000" y="730800"/>
            <a:ext cx="4485949" cy="3226452"/>
          </a:xfrm>
          <a:prstGeom prst="rect">
            <a:avLst/>
          </a:prstGeom>
          <a:noFill/>
          <a:ln>
            <a:noFill/>
          </a:ln>
        </p:spPr>
      </p:pic>
      <p:sp>
        <p:nvSpPr>
          <p:cNvPr id="126" name="Google Shape;126;p22"/>
          <p:cNvSpPr txBox="1"/>
          <p:nvPr/>
        </p:nvSpPr>
        <p:spPr>
          <a:xfrm>
            <a:off x="216300" y="3992325"/>
            <a:ext cx="8520600" cy="10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Proxima Nova"/>
                <a:ea typeface="Proxima Nova"/>
                <a:cs typeface="Proxima Nova"/>
                <a:sym typeface="Proxima Nova"/>
              </a:rPr>
              <a:t>Recommendation: For each category in jobs, we can see that retired and student have the most relative </a:t>
            </a:r>
            <a:r>
              <a:rPr lang="zh-CN">
                <a:latin typeface="Proxima Nova"/>
                <a:ea typeface="Proxima Nova"/>
                <a:cs typeface="Proxima Nova"/>
                <a:sym typeface="Proxima Nova"/>
              </a:rPr>
              <a:t>percentage</a:t>
            </a:r>
            <a:r>
              <a:rPr lang="zh-CN">
                <a:latin typeface="Proxima Nova"/>
                <a:ea typeface="Proxima Nova"/>
                <a:cs typeface="Proxima Nova"/>
                <a:sym typeface="Proxima Nova"/>
              </a:rPr>
              <a:t> of subscribed </a:t>
            </a:r>
            <a:r>
              <a:rPr lang="zh-CN">
                <a:latin typeface="Proxima Nova"/>
                <a:ea typeface="Proxima Nova"/>
                <a:cs typeface="Proxima Nova"/>
                <a:sym typeface="Proxima Nova"/>
              </a:rPr>
              <a:t>customer;however, they have less absolute values of subscriptions because of fewer contacts. We can keep focus on those people and make more phone calls to increase the absolute values thus increase more subscriptions.   </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3"/>
          <p:cNvPicPr preferRelativeResize="0"/>
          <p:nvPr/>
        </p:nvPicPr>
        <p:blipFill>
          <a:blip r:embed="rId3">
            <a:alphaModFix/>
          </a:blip>
          <a:stretch>
            <a:fillRect/>
          </a:stretch>
        </p:blipFill>
        <p:spPr>
          <a:xfrm>
            <a:off x="154850" y="886699"/>
            <a:ext cx="4575375" cy="3210377"/>
          </a:xfrm>
          <a:prstGeom prst="rect">
            <a:avLst/>
          </a:prstGeom>
          <a:noFill/>
          <a:ln>
            <a:noFill/>
          </a:ln>
        </p:spPr>
      </p:pic>
      <p:pic>
        <p:nvPicPr>
          <p:cNvPr id="132" name="Google Shape;132;p23"/>
          <p:cNvPicPr preferRelativeResize="0"/>
          <p:nvPr/>
        </p:nvPicPr>
        <p:blipFill>
          <a:blip r:embed="rId4">
            <a:alphaModFix/>
          </a:blip>
          <a:stretch>
            <a:fillRect/>
          </a:stretch>
        </p:blipFill>
        <p:spPr>
          <a:xfrm>
            <a:off x="4492025" y="940950"/>
            <a:ext cx="4393498" cy="3091302"/>
          </a:xfrm>
          <a:prstGeom prst="rect">
            <a:avLst/>
          </a:prstGeom>
          <a:noFill/>
          <a:ln>
            <a:noFill/>
          </a:ln>
        </p:spPr>
      </p:pic>
      <p:sp>
        <p:nvSpPr>
          <p:cNvPr id="133" name="Google Shape;133;p23"/>
          <p:cNvSpPr txBox="1"/>
          <p:nvPr>
            <p:ph type="title"/>
          </p:nvPr>
        </p:nvSpPr>
        <p:spPr>
          <a:xfrm>
            <a:off x="154850" y="230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sz="2800">
                <a:solidFill>
                  <a:schemeClr val="accent3"/>
                </a:solidFill>
                <a:latin typeface="Times New Roman"/>
                <a:ea typeface="Times New Roman"/>
                <a:cs typeface="Times New Roman"/>
                <a:sym typeface="Times New Roman"/>
              </a:rPr>
              <a:t>Distribution of Month </a:t>
            </a:r>
            <a:endParaRPr/>
          </a:p>
        </p:txBody>
      </p:sp>
      <p:sp>
        <p:nvSpPr>
          <p:cNvPr id="134" name="Google Shape;134;p23"/>
          <p:cNvSpPr txBox="1"/>
          <p:nvPr/>
        </p:nvSpPr>
        <p:spPr>
          <a:xfrm>
            <a:off x="331900" y="4081775"/>
            <a:ext cx="85206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Proxima Nova"/>
              <a:ea typeface="Proxima Nova"/>
              <a:cs typeface="Proxima Nova"/>
              <a:sym typeface="Proxima Nova"/>
            </a:endParaRPr>
          </a:p>
        </p:txBody>
      </p:sp>
      <p:sp>
        <p:nvSpPr>
          <p:cNvPr id="135" name="Google Shape;135;p23"/>
          <p:cNvSpPr txBox="1"/>
          <p:nvPr/>
        </p:nvSpPr>
        <p:spPr>
          <a:xfrm>
            <a:off x="216300" y="3992325"/>
            <a:ext cx="8520600" cy="10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Proxima Nova"/>
                <a:ea typeface="Proxima Nova"/>
                <a:cs typeface="Proxima Nova"/>
                <a:sym typeface="Proxima Nova"/>
              </a:rPr>
              <a:t>Recommendation: For each category in months, we can see that March, September, </a:t>
            </a:r>
            <a:r>
              <a:rPr lang="zh-CN">
                <a:latin typeface="Proxima Nova"/>
                <a:ea typeface="Proxima Nova"/>
                <a:cs typeface="Proxima Nova"/>
                <a:sym typeface="Proxima Nova"/>
              </a:rPr>
              <a:t>December</a:t>
            </a:r>
            <a:r>
              <a:rPr lang="zh-CN">
                <a:latin typeface="Proxima Nova"/>
                <a:ea typeface="Proxima Nova"/>
                <a:cs typeface="Proxima Nova"/>
                <a:sym typeface="Proxima Nova"/>
              </a:rPr>
              <a:t> and October have the most relative percentage of subscribed customer;however, they have less absolute values of subscriptions because of fewer contacts. We can keep focus on those months and make more phone calls to increase the absolute values thus increase more subscriptions.   </a:t>
            </a:r>
            <a:endParaRPr>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sz="2800">
                <a:solidFill>
                  <a:schemeClr val="accent3"/>
                </a:solidFill>
                <a:latin typeface="Times New Roman"/>
                <a:ea typeface="Times New Roman"/>
                <a:cs typeface="Times New Roman"/>
                <a:sym typeface="Times New Roman"/>
              </a:rPr>
              <a:t>Model Recommendations</a:t>
            </a:r>
            <a:endParaRPr/>
          </a:p>
          <a:p>
            <a:pPr indent="0" lvl="0" marL="0" rtl="0" algn="l">
              <a:spcBef>
                <a:spcPts val="0"/>
              </a:spcBef>
              <a:spcAft>
                <a:spcPts val="0"/>
              </a:spcAft>
              <a:buNone/>
            </a:pPr>
            <a:r>
              <a:t/>
            </a:r>
            <a:endParaRPr/>
          </a:p>
        </p:txBody>
      </p:sp>
      <p:sp>
        <p:nvSpPr>
          <p:cNvPr id="141" name="Google Shape;14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zh-CN">
                <a:latin typeface="Times New Roman"/>
                <a:ea typeface="Times New Roman"/>
                <a:cs typeface="Times New Roman"/>
                <a:sym typeface="Times New Roman"/>
              </a:rPr>
              <a:t>Since our goal is to decide whether customer will </a:t>
            </a:r>
            <a:r>
              <a:rPr lang="zh-CN">
                <a:latin typeface="Times New Roman"/>
                <a:ea typeface="Times New Roman"/>
                <a:cs typeface="Times New Roman"/>
                <a:sym typeface="Times New Roman"/>
              </a:rPr>
              <a:t>subscribe</a:t>
            </a:r>
            <a:r>
              <a:rPr lang="zh-CN">
                <a:latin typeface="Times New Roman"/>
                <a:ea typeface="Times New Roman"/>
                <a:cs typeface="Times New Roman"/>
                <a:sym typeface="Times New Roman"/>
              </a:rPr>
              <a:t> or not which is a binary classification, we can use binary classification models:</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zh-CN">
                <a:latin typeface="Times New Roman"/>
                <a:ea typeface="Times New Roman"/>
                <a:cs typeface="Times New Roman"/>
                <a:sym typeface="Times New Roman"/>
              </a:rPr>
              <a:t>Logistic Regression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zh-CN">
                <a:latin typeface="Times New Roman"/>
                <a:ea typeface="Times New Roman"/>
                <a:cs typeface="Times New Roman"/>
                <a:sym typeface="Times New Roman"/>
              </a:rPr>
              <a:t>Random Forest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zh-CN">
                <a:latin typeface="Times New Roman"/>
                <a:ea typeface="Times New Roman"/>
                <a:cs typeface="Times New Roman"/>
                <a:sym typeface="Times New Roman"/>
              </a:rPr>
              <a:t>Cart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zh-CN">
                <a:latin typeface="Times New Roman"/>
                <a:ea typeface="Times New Roman"/>
                <a:cs typeface="Times New Roman"/>
                <a:sym typeface="Times New Roman"/>
              </a:rPr>
              <a:t>SVM</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rPr lang="zh-CN">
                <a:latin typeface="Times New Roman"/>
                <a:ea typeface="Times New Roman"/>
                <a:cs typeface="Times New Roman"/>
                <a:sym typeface="Times New Roman"/>
              </a:rPr>
              <a:t>In order to make better predictions, the dataset may be resample to set an </a:t>
            </a:r>
            <a:r>
              <a:rPr lang="zh-CN">
                <a:latin typeface="Times New Roman"/>
                <a:ea typeface="Times New Roman"/>
                <a:cs typeface="Times New Roman"/>
                <a:sym typeface="Times New Roman"/>
              </a:rPr>
              <a:t>equal</a:t>
            </a:r>
            <a:r>
              <a:rPr lang="zh-CN">
                <a:latin typeface="Times New Roman"/>
                <a:ea typeface="Times New Roman"/>
                <a:cs typeface="Times New Roman"/>
                <a:sym typeface="Times New Roman"/>
              </a:rPr>
              <a:t> distribution of classes.</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CN"/>
              <a:t>Bank-Additional-Full.csv</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Correlations between Variables for this Data</a:t>
            </a:r>
            <a:endParaRPr/>
          </a:p>
        </p:txBody>
      </p:sp>
      <p:sp>
        <p:nvSpPr>
          <p:cNvPr id="152" name="Google Shape;15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6"/>
          <p:cNvPicPr preferRelativeResize="0"/>
          <p:nvPr/>
        </p:nvPicPr>
        <p:blipFill>
          <a:blip r:embed="rId3">
            <a:alphaModFix/>
          </a:blip>
          <a:stretch>
            <a:fillRect/>
          </a:stretch>
        </p:blipFill>
        <p:spPr>
          <a:xfrm>
            <a:off x="167475" y="1088325"/>
            <a:ext cx="5212924" cy="39290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Age</a:t>
            </a:r>
            <a:endParaRPr b="1"/>
          </a:p>
        </p:txBody>
      </p:sp>
      <p:sp>
        <p:nvSpPr>
          <p:cNvPr id="159" name="Google Shape;159;p27"/>
          <p:cNvSpPr txBox="1"/>
          <p:nvPr>
            <p:ph idx="1" type="body"/>
          </p:nvPr>
        </p:nvSpPr>
        <p:spPr>
          <a:xfrm>
            <a:off x="311700" y="4249500"/>
            <a:ext cx="8520600" cy="5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a:t>Probability of purchase over 60 or below 20 years-old : </a:t>
            </a:r>
            <a:r>
              <a:rPr lang="zh-CN">
                <a:solidFill>
                  <a:schemeClr val="dk1"/>
                </a:solidFill>
                <a:highlight>
                  <a:srgbClr val="F9CB9C"/>
                </a:highlight>
              </a:rPr>
              <a:t>over 30 %</a:t>
            </a:r>
            <a:endParaRPr>
              <a:solidFill>
                <a:schemeClr val="dk1"/>
              </a:solidFill>
              <a:highlight>
                <a:srgbClr val="F9CB9C"/>
              </a:highlight>
            </a:endParaRPr>
          </a:p>
          <a:p>
            <a:pPr indent="0" lvl="0" marL="0" rtl="0" algn="l">
              <a:spcBef>
                <a:spcPts val="1200"/>
              </a:spcBef>
              <a:spcAft>
                <a:spcPts val="1200"/>
              </a:spcAft>
              <a:buNone/>
            </a:pPr>
            <a:r>
              <a:t/>
            </a:r>
            <a:endParaRPr/>
          </a:p>
        </p:txBody>
      </p:sp>
      <p:pic>
        <p:nvPicPr>
          <p:cNvPr id="160" name="Google Shape;160;p27"/>
          <p:cNvPicPr preferRelativeResize="0"/>
          <p:nvPr/>
        </p:nvPicPr>
        <p:blipFill>
          <a:blip r:embed="rId3">
            <a:alphaModFix/>
          </a:blip>
          <a:stretch>
            <a:fillRect/>
          </a:stretch>
        </p:blipFill>
        <p:spPr>
          <a:xfrm>
            <a:off x="108950" y="1262938"/>
            <a:ext cx="3944250" cy="3041275"/>
          </a:xfrm>
          <a:prstGeom prst="rect">
            <a:avLst/>
          </a:prstGeom>
          <a:noFill/>
          <a:ln>
            <a:noFill/>
          </a:ln>
        </p:spPr>
      </p:pic>
      <p:pic>
        <p:nvPicPr>
          <p:cNvPr id="161" name="Google Shape;161;p27"/>
          <p:cNvPicPr preferRelativeResize="0"/>
          <p:nvPr/>
        </p:nvPicPr>
        <p:blipFill>
          <a:blip r:embed="rId4">
            <a:alphaModFix/>
          </a:blip>
          <a:stretch>
            <a:fillRect/>
          </a:stretch>
        </p:blipFill>
        <p:spPr>
          <a:xfrm>
            <a:off x="4053200" y="1345590"/>
            <a:ext cx="4911901" cy="28759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Job</a:t>
            </a:r>
            <a:endParaRPr b="1"/>
          </a:p>
        </p:txBody>
      </p:sp>
      <p:sp>
        <p:nvSpPr>
          <p:cNvPr id="167" name="Google Shape;16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8" name="Google Shape;168;p28"/>
          <p:cNvSpPr txBox="1"/>
          <p:nvPr/>
        </p:nvSpPr>
        <p:spPr>
          <a:xfrm>
            <a:off x="3843750" y="3800575"/>
            <a:ext cx="5245800" cy="7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500">
                <a:highlight>
                  <a:srgbClr val="FCE5CD"/>
                </a:highlight>
              </a:rPr>
              <a:t>‘Retired’(25%)</a:t>
            </a:r>
            <a:r>
              <a:rPr b="1" lang="zh-CN" sz="1500"/>
              <a:t> and </a:t>
            </a:r>
            <a:r>
              <a:rPr b="1" lang="zh-CN" sz="1500">
                <a:highlight>
                  <a:srgbClr val="FCE5CD"/>
                </a:highlight>
              </a:rPr>
              <a:t>‘Students’(32%)</a:t>
            </a:r>
            <a:r>
              <a:rPr b="1" lang="zh-CN" sz="1500"/>
              <a:t> have the highest probability of purchasing </a:t>
            </a:r>
            <a:endParaRPr b="1" sz="1500"/>
          </a:p>
        </p:txBody>
      </p:sp>
      <p:pic>
        <p:nvPicPr>
          <p:cNvPr id="169" name="Google Shape;169;p28"/>
          <p:cNvPicPr preferRelativeResize="0"/>
          <p:nvPr/>
        </p:nvPicPr>
        <p:blipFill>
          <a:blip r:embed="rId3">
            <a:alphaModFix/>
          </a:blip>
          <a:stretch>
            <a:fillRect/>
          </a:stretch>
        </p:blipFill>
        <p:spPr>
          <a:xfrm>
            <a:off x="3709425" y="1152475"/>
            <a:ext cx="5288501" cy="2591100"/>
          </a:xfrm>
          <a:prstGeom prst="rect">
            <a:avLst/>
          </a:prstGeom>
          <a:noFill/>
          <a:ln>
            <a:noFill/>
          </a:ln>
        </p:spPr>
      </p:pic>
      <p:pic>
        <p:nvPicPr>
          <p:cNvPr id="170" name="Google Shape;170;p28"/>
          <p:cNvPicPr preferRelativeResize="0"/>
          <p:nvPr/>
        </p:nvPicPr>
        <p:blipFill>
          <a:blip r:embed="rId4">
            <a:alphaModFix/>
          </a:blip>
          <a:stretch>
            <a:fillRect/>
          </a:stretch>
        </p:blipFill>
        <p:spPr>
          <a:xfrm>
            <a:off x="86850" y="1152475"/>
            <a:ext cx="3622582" cy="3416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Marital Status</a:t>
            </a:r>
            <a:endParaRPr b="1"/>
          </a:p>
        </p:txBody>
      </p:sp>
      <p:sp>
        <p:nvSpPr>
          <p:cNvPr id="176" name="Google Shape;176;p29"/>
          <p:cNvSpPr txBox="1"/>
          <p:nvPr>
            <p:ph idx="1" type="body"/>
          </p:nvPr>
        </p:nvSpPr>
        <p:spPr>
          <a:xfrm>
            <a:off x="4475975" y="4061850"/>
            <a:ext cx="4436700" cy="119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zh-CN" sz="1700">
                <a:solidFill>
                  <a:schemeClr val="dk1"/>
                </a:solidFill>
              </a:rPr>
              <a:t>Customers who are </a:t>
            </a:r>
            <a:r>
              <a:rPr b="1" lang="zh-CN" sz="1700">
                <a:solidFill>
                  <a:schemeClr val="dk1"/>
                </a:solidFill>
                <a:highlight>
                  <a:srgbClr val="FCE5CD"/>
                </a:highlight>
              </a:rPr>
              <a:t>‘single’</a:t>
            </a:r>
            <a:r>
              <a:rPr b="1" lang="zh-CN" sz="1700">
                <a:solidFill>
                  <a:schemeClr val="dk1"/>
                </a:solidFill>
              </a:rPr>
              <a:t> has the highest chance of purchase </a:t>
            </a:r>
            <a:r>
              <a:rPr b="1" lang="zh-CN" sz="1700">
                <a:solidFill>
                  <a:schemeClr val="dk1"/>
                </a:solidFill>
                <a:highlight>
                  <a:srgbClr val="FCE5CD"/>
                </a:highlight>
              </a:rPr>
              <a:t>(14%)</a:t>
            </a:r>
            <a:endParaRPr b="1" sz="1700">
              <a:solidFill>
                <a:schemeClr val="dk1"/>
              </a:solidFill>
              <a:highlight>
                <a:srgbClr val="FCE5CD"/>
              </a:highlight>
            </a:endParaRPr>
          </a:p>
        </p:txBody>
      </p:sp>
      <p:pic>
        <p:nvPicPr>
          <p:cNvPr id="177" name="Google Shape;177;p29"/>
          <p:cNvPicPr preferRelativeResize="0"/>
          <p:nvPr/>
        </p:nvPicPr>
        <p:blipFill>
          <a:blip r:embed="rId3">
            <a:alphaModFix/>
          </a:blip>
          <a:stretch>
            <a:fillRect/>
          </a:stretch>
        </p:blipFill>
        <p:spPr>
          <a:xfrm>
            <a:off x="3863725" y="1055825"/>
            <a:ext cx="5040358" cy="2967925"/>
          </a:xfrm>
          <a:prstGeom prst="rect">
            <a:avLst/>
          </a:prstGeom>
          <a:noFill/>
          <a:ln>
            <a:noFill/>
          </a:ln>
        </p:spPr>
      </p:pic>
      <p:pic>
        <p:nvPicPr>
          <p:cNvPr id="178" name="Google Shape;178;p29"/>
          <p:cNvPicPr preferRelativeResize="0"/>
          <p:nvPr/>
        </p:nvPicPr>
        <p:blipFill>
          <a:blip r:embed="rId4">
            <a:alphaModFix/>
          </a:blip>
          <a:stretch>
            <a:fillRect/>
          </a:stretch>
        </p:blipFill>
        <p:spPr>
          <a:xfrm>
            <a:off x="55500" y="1170125"/>
            <a:ext cx="3655825" cy="3403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Education</a:t>
            </a:r>
            <a:endParaRPr b="1"/>
          </a:p>
          <a:p>
            <a:pPr indent="0" lvl="0" marL="0" rtl="0" algn="l">
              <a:spcBef>
                <a:spcPts val="0"/>
              </a:spcBef>
              <a:spcAft>
                <a:spcPts val="0"/>
              </a:spcAft>
              <a:buNone/>
            </a:pPr>
            <a:r>
              <a:t/>
            </a:r>
            <a:endParaRPr/>
          </a:p>
        </p:txBody>
      </p:sp>
      <p:sp>
        <p:nvSpPr>
          <p:cNvPr id="184" name="Google Shape;184;p30"/>
          <p:cNvSpPr txBox="1"/>
          <p:nvPr>
            <p:ph idx="1" type="body"/>
          </p:nvPr>
        </p:nvSpPr>
        <p:spPr>
          <a:xfrm>
            <a:off x="3874200" y="3589800"/>
            <a:ext cx="4958100" cy="13980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SzPts val="1700"/>
              <a:buChar char="●"/>
            </a:pPr>
            <a:r>
              <a:rPr b="1" lang="zh-CN" sz="1700"/>
              <a:t>Illiterate has too few total counts, not appropriate for consideration</a:t>
            </a:r>
            <a:endParaRPr b="1" sz="1700"/>
          </a:p>
          <a:p>
            <a:pPr indent="0" lvl="0" marL="457200" rtl="0" algn="l">
              <a:lnSpc>
                <a:spcPct val="100000"/>
              </a:lnSpc>
              <a:spcBef>
                <a:spcPts val="0"/>
              </a:spcBef>
              <a:spcAft>
                <a:spcPts val="0"/>
              </a:spcAft>
              <a:buNone/>
            </a:pPr>
            <a:r>
              <a:t/>
            </a:r>
            <a:endParaRPr b="1" sz="1700"/>
          </a:p>
          <a:p>
            <a:pPr indent="-336550" lvl="0" marL="457200" rtl="0" algn="l">
              <a:lnSpc>
                <a:spcPct val="100000"/>
              </a:lnSpc>
              <a:spcBef>
                <a:spcPts val="0"/>
              </a:spcBef>
              <a:spcAft>
                <a:spcPts val="0"/>
              </a:spcAft>
              <a:buSzPts val="1700"/>
              <a:buChar char="●"/>
            </a:pPr>
            <a:r>
              <a:rPr b="1" lang="zh-CN" sz="1700"/>
              <a:t>Customers with </a:t>
            </a:r>
            <a:r>
              <a:rPr b="1" lang="zh-CN" sz="1700">
                <a:highlight>
                  <a:srgbClr val="FCE5CD"/>
                </a:highlight>
              </a:rPr>
              <a:t>‘university degree’ </a:t>
            </a:r>
            <a:r>
              <a:rPr b="1" lang="zh-CN" sz="1700"/>
              <a:t>has the highest chance of purchasing </a:t>
            </a:r>
            <a:r>
              <a:rPr b="1" lang="zh-CN" sz="1700">
                <a:highlight>
                  <a:srgbClr val="FCE5CD"/>
                </a:highlight>
              </a:rPr>
              <a:t>(14%)</a:t>
            </a:r>
            <a:endParaRPr b="1" sz="1700">
              <a:highlight>
                <a:srgbClr val="FCE5CD"/>
              </a:highlight>
            </a:endParaRPr>
          </a:p>
        </p:txBody>
      </p:sp>
      <p:pic>
        <p:nvPicPr>
          <p:cNvPr id="185" name="Google Shape;185;p30"/>
          <p:cNvPicPr preferRelativeResize="0"/>
          <p:nvPr/>
        </p:nvPicPr>
        <p:blipFill>
          <a:blip r:embed="rId3">
            <a:alphaModFix/>
          </a:blip>
          <a:stretch>
            <a:fillRect/>
          </a:stretch>
        </p:blipFill>
        <p:spPr>
          <a:xfrm>
            <a:off x="3774050" y="445025"/>
            <a:ext cx="5241901" cy="3189374"/>
          </a:xfrm>
          <a:prstGeom prst="rect">
            <a:avLst/>
          </a:prstGeom>
          <a:noFill/>
          <a:ln>
            <a:noFill/>
          </a:ln>
        </p:spPr>
      </p:pic>
      <p:pic>
        <p:nvPicPr>
          <p:cNvPr id="186" name="Google Shape;186;p30"/>
          <p:cNvPicPr preferRelativeResize="0"/>
          <p:nvPr/>
        </p:nvPicPr>
        <p:blipFill>
          <a:blip r:embed="rId4">
            <a:alphaModFix/>
          </a:blip>
          <a:stretch>
            <a:fillRect/>
          </a:stretch>
        </p:blipFill>
        <p:spPr>
          <a:xfrm>
            <a:off x="56350" y="1017725"/>
            <a:ext cx="3659350" cy="3406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Contact Method</a:t>
            </a:r>
            <a:endParaRPr b="1"/>
          </a:p>
        </p:txBody>
      </p:sp>
      <p:sp>
        <p:nvSpPr>
          <p:cNvPr id="192" name="Google Shape;192;p31"/>
          <p:cNvSpPr txBox="1"/>
          <p:nvPr>
            <p:ph idx="1" type="body"/>
          </p:nvPr>
        </p:nvSpPr>
        <p:spPr>
          <a:xfrm>
            <a:off x="4172650" y="3984125"/>
            <a:ext cx="4740000" cy="109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zh-CN" sz="1700"/>
              <a:t>Customers with </a:t>
            </a:r>
            <a:r>
              <a:rPr b="1" lang="zh-CN" sz="1700">
                <a:highlight>
                  <a:srgbClr val="FCE5CD"/>
                </a:highlight>
              </a:rPr>
              <a:t>‘Cellular’</a:t>
            </a:r>
            <a:r>
              <a:rPr b="1" lang="zh-CN" sz="1700"/>
              <a:t> as contact method has significantly higher chance of purchase </a:t>
            </a:r>
            <a:r>
              <a:rPr b="1" lang="zh-CN" sz="1700">
                <a:highlight>
                  <a:srgbClr val="FCE5CD"/>
                </a:highlight>
              </a:rPr>
              <a:t>(15%)</a:t>
            </a:r>
            <a:endParaRPr b="1" sz="1700">
              <a:highlight>
                <a:srgbClr val="FCE5CD"/>
              </a:highlight>
            </a:endParaRPr>
          </a:p>
        </p:txBody>
      </p:sp>
      <p:pic>
        <p:nvPicPr>
          <p:cNvPr id="193" name="Google Shape;193;p31"/>
          <p:cNvPicPr preferRelativeResize="0"/>
          <p:nvPr/>
        </p:nvPicPr>
        <p:blipFill>
          <a:blip r:embed="rId3">
            <a:alphaModFix/>
          </a:blip>
          <a:stretch>
            <a:fillRect/>
          </a:stretch>
        </p:blipFill>
        <p:spPr>
          <a:xfrm>
            <a:off x="3905856" y="1097663"/>
            <a:ext cx="5006801" cy="2948185"/>
          </a:xfrm>
          <a:prstGeom prst="rect">
            <a:avLst/>
          </a:prstGeom>
          <a:noFill/>
          <a:ln>
            <a:noFill/>
          </a:ln>
        </p:spPr>
      </p:pic>
      <p:pic>
        <p:nvPicPr>
          <p:cNvPr id="194" name="Google Shape;194;p31"/>
          <p:cNvPicPr preferRelativeResize="0"/>
          <p:nvPr/>
        </p:nvPicPr>
        <p:blipFill>
          <a:blip r:embed="rId4">
            <a:alphaModFix/>
          </a:blip>
          <a:stretch>
            <a:fillRect/>
          </a:stretch>
        </p:blipFill>
        <p:spPr>
          <a:xfrm>
            <a:off x="56375" y="1097675"/>
            <a:ext cx="3789149" cy="352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311700" y="44212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900"/>
              </a:spcBef>
              <a:spcAft>
                <a:spcPts val="0"/>
              </a:spcAft>
              <a:buNone/>
            </a:pPr>
            <a:r>
              <a:rPr b="1" lang="zh-CN" sz="5465">
                <a:solidFill>
                  <a:srgbClr val="2D3B45"/>
                </a:solidFill>
                <a:latin typeface="Times New Roman"/>
                <a:ea typeface="Times New Roman"/>
                <a:cs typeface="Times New Roman"/>
                <a:sym typeface="Times New Roman"/>
              </a:rPr>
              <a:t>Problem description</a:t>
            </a:r>
            <a:endParaRPr b="1" sz="5465">
              <a:solidFill>
                <a:srgbClr val="2D3B45"/>
              </a:solidFill>
              <a:latin typeface="Times New Roman"/>
              <a:ea typeface="Times New Roman"/>
              <a:cs typeface="Times New Roman"/>
              <a:sym typeface="Times New Roman"/>
            </a:endParaRPr>
          </a:p>
          <a:p>
            <a:pPr indent="0" lvl="0" marL="0" rtl="0" algn="just">
              <a:spcBef>
                <a:spcPts val="900"/>
              </a:spcBef>
              <a:spcAft>
                <a:spcPts val="0"/>
              </a:spcAft>
              <a:buNone/>
            </a:pPr>
            <a:r>
              <a:rPr lang="zh-CN" sz="5465">
                <a:solidFill>
                  <a:srgbClr val="2D3B45"/>
                </a:solidFill>
                <a:latin typeface="Times New Roman"/>
                <a:ea typeface="Times New Roman"/>
                <a:cs typeface="Times New Roman"/>
                <a:sym typeface="Times New Roman"/>
              </a:rPr>
              <a:t>The objective of this project is to develop a predictive model for ABC Bank to determine the likelihood of customers subscribing to their term deposit product. By analyzing customer interactions with the bank and other financial institutions, the machine learning model will identify potential clients who are more likely to purchase the product. This will enable the bank to optimize their marketing efforts by focusing resources on customers with a higher probability of conversion, thus enhancing campaign efficiency and reducing costs. The project will assess model performance with and without using the "duration" feature while also addressing any data imbalance through suitable techniques.</a:t>
            </a:r>
            <a:endParaRPr sz="5465">
              <a:solidFill>
                <a:srgbClr val="2D3B45"/>
              </a:solidFill>
              <a:latin typeface="Times New Roman"/>
              <a:ea typeface="Times New Roman"/>
              <a:cs typeface="Times New Roman"/>
              <a:sym typeface="Times New Roman"/>
            </a:endParaRPr>
          </a:p>
          <a:p>
            <a:pPr indent="0" lvl="0" marL="0" marR="0" rtl="0" algn="l">
              <a:spcBef>
                <a:spcPts val="900"/>
              </a:spcBef>
              <a:spcAft>
                <a:spcPts val="0"/>
              </a:spcAft>
              <a:buNone/>
            </a:pPr>
            <a:r>
              <a:rPr b="1" lang="zh-CN" sz="5465">
                <a:solidFill>
                  <a:srgbClr val="2D3B45"/>
                </a:solidFill>
                <a:latin typeface="Times New Roman"/>
                <a:ea typeface="Times New Roman"/>
                <a:cs typeface="Times New Roman"/>
                <a:sym typeface="Times New Roman"/>
              </a:rPr>
              <a:t>Problem Statement:</a:t>
            </a:r>
            <a:endParaRPr b="1" sz="5465">
              <a:solidFill>
                <a:srgbClr val="2D3B45"/>
              </a:solidFill>
              <a:latin typeface="Times New Roman"/>
              <a:ea typeface="Times New Roman"/>
              <a:cs typeface="Times New Roman"/>
              <a:sym typeface="Times New Roman"/>
            </a:endParaRPr>
          </a:p>
          <a:p>
            <a:pPr indent="0" lvl="0" marL="0" rtl="0" algn="just">
              <a:spcBef>
                <a:spcPts val="900"/>
              </a:spcBef>
              <a:spcAft>
                <a:spcPts val="0"/>
              </a:spcAft>
              <a:buNone/>
            </a:pPr>
            <a:r>
              <a:rPr lang="zh-CN" sz="5465">
                <a:solidFill>
                  <a:srgbClr val="2D3B45"/>
                </a:solidFill>
                <a:latin typeface="Times New Roman"/>
                <a:ea typeface="Times New Roman"/>
                <a:cs typeface="Times New Roman"/>
                <a:sym typeface="Times New Roman"/>
              </a:rPr>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endParaRPr sz="5465">
              <a:solidFill>
                <a:srgbClr val="2D3B45"/>
              </a:solidFill>
              <a:latin typeface="Times New Roman"/>
              <a:ea typeface="Times New Roman"/>
              <a:cs typeface="Times New Roman"/>
              <a:sym typeface="Times New Roman"/>
            </a:endParaRPr>
          </a:p>
          <a:p>
            <a:pPr indent="0" lvl="0" marL="0" rtl="0" algn="l">
              <a:spcBef>
                <a:spcPts val="1000"/>
              </a:spcBef>
              <a:spcAft>
                <a:spcPts val="0"/>
              </a:spcAft>
              <a:buNone/>
            </a:pPr>
            <a:r>
              <a:rPr b="1" lang="zh-CN" sz="5465">
                <a:solidFill>
                  <a:srgbClr val="2D3B45"/>
                </a:solidFill>
                <a:latin typeface="Times New Roman"/>
                <a:ea typeface="Times New Roman"/>
                <a:cs typeface="Times New Roman"/>
                <a:sym typeface="Times New Roman"/>
              </a:rPr>
              <a:t>Business understanding:</a:t>
            </a:r>
            <a:endParaRPr b="1" sz="5465">
              <a:solidFill>
                <a:srgbClr val="2D3B45"/>
              </a:solidFill>
              <a:latin typeface="Times New Roman"/>
              <a:ea typeface="Times New Roman"/>
              <a:cs typeface="Times New Roman"/>
              <a:sym typeface="Times New Roman"/>
            </a:endParaRPr>
          </a:p>
          <a:p>
            <a:pPr indent="0" lvl="0" marL="0" rtl="0" algn="just">
              <a:spcBef>
                <a:spcPts val="900"/>
              </a:spcBef>
              <a:spcAft>
                <a:spcPts val="0"/>
              </a:spcAft>
              <a:buNone/>
            </a:pPr>
            <a:r>
              <a:rPr lang="zh-CN" sz="5465">
                <a:solidFill>
                  <a:srgbClr val="2D3B45"/>
                </a:solidFill>
                <a:latin typeface="Times New Roman"/>
                <a:ea typeface="Times New Roman"/>
                <a:cs typeface="Times New Roman"/>
                <a:sym typeface="Times New Roman"/>
              </a:rPr>
              <a:t>The objective of this project is to develop a predictive model for ABC Bank to determine the likelihood of customers subscribing to their term deposit product. By analyzing customer interactions with the bank and other financial institutions, the machine learning model will identify potential clients who are more likely to purchase the product. This will enable the bank to optimize their marketing efforts by focusing resources on customers with a higher probability of conversion, thus enhancing campaign efficiency and reducing costs. The project will assess model performance with and without using the "duration" feature while also addressing any data imbalance through suitable techniques.</a:t>
            </a:r>
            <a:endParaRPr sz="5465">
              <a:solidFill>
                <a:srgbClr val="2D3B45"/>
              </a:solidFill>
              <a:latin typeface="Times New Roman"/>
              <a:ea typeface="Times New Roman"/>
              <a:cs typeface="Times New Roman"/>
              <a:sym typeface="Times New Roman"/>
            </a:endParaRPr>
          </a:p>
          <a:p>
            <a:pPr indent="0" lvl="0" marL="0" rtl="0" algn="l">
              <a:spcBef>
                <a:spcPts val="9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previous</a:t>
            </a:r>
            <a:endParaRPr b="1"/>
          </a:p>
        </p:txBody>
      </p:sp>
      <p:sp>
        <p:nvSpPr>
          <p:cNvPr id="200" name="Google Shape;200;p32"/>
          <p:cNvSpPr txBox="1"/>
          <p:nvPr>
            <p:ph idx="1" type="body"/>
          </p:nvPr>
        </p:nvSpPr>
        <p:spPr>
          <a:xfrm>
            <a:off x="4022175" y="3565325"/>
            <a:ext cx="4975800" cy="1518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zh-CN" sz="1700"/>
              <a:t>The </a:t>
            </a:r>
            <a:r>
              <a:rPr b="1" lang="zh-CN" sz="1700">
                <a:highlight>
                  <a:srgbClr val="FCE5CD"/>
                </a:highlight>
              </a:rPr>
              <a:t>probability of purchase increases</a:t>
            </a:r>
            <a:r>
              <a:rPr b="1" lang="zh-CN" sz="1700"/>
              <a:t> as the number of contacts performed before the campaign on the customer increases in general</a:t>
            </a:r>
            <a:endParaRPr b="1" sz="1700"/>
          </a:p>
        </p:txBody>
      </p:sp>
      <p:pic>
        <p:nvPicPr>
          <p:cNvPr id="201" name="Google Shape;201;p32"/>
          <p:cNvPicPr preferRelativeResize="0"/>
          <p:nvPr/>
        </p:nvPicPr>
        <p:blipFill>
          <a:blip r:embed="rId3">
            <a:alphaModFix/>
          </a:blip>
          <a:stretch>
            <a:fillRect/>
          </a:stretch>
        </p:blipFill>
        <p:spPr>
          <a:xfrm>
            <a:off x="66275" y="964400"/>
            <a:ext cx="3748000" cy="3489750"/>
          </a:xfrm>
          <a:prstGeom prst="rect">
            <a:avLst/>
          </a:prstGeom>
          <a:noFill/>
          <a:ln>
            <a:noFill/>
          </a:ln>
        </p:spPr>
      </p:pic>
      <p:pic>
        <p:nvPicPr>
          <p:cNvPr id="202" name="Google Shape;202;p32"/>
          <p:cNvPicPr preferRelativeResize="0"/>
          <p:nvPr/>
        </p:nvPicPr>
        <p:blipFill>
          <a:blip r:embed="rId4">
            <a:alphaModFix/>
          </a:blip>
          <a:stretch>
            <a:fillRect/>
          </a:stretch>
        </p:blipFill>
        <p:spPr>
          <a:xfrm>
            <a:off x="3923975" y="753950"/>
            <a:ext cx="4741938" cy="2811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poutcome</a:t>
            </a:r>
            <a:endParaRPr b="1"/>
          </a:p>
        </p:txBody>
      </p:sp>
      <p:sp>
        <p:nvSpPr>
          <p:cNvPr id="208" name="Google Shape;208;p33"/>
          <p:cNvSpPr txBox="1"/>
          <p:nvPr>
            <p:ph idx="1" type="body"/>
          </p:nvPr>
        </p:nvSpPr>
        <p:spPr>
          <a:xfrm>
            <a:off x="4200975" y="3941925"/>
            <a:ext cx="4786200" cy="109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zh-CN" sz="1700">
                <a:solidFill>
                  <a:schemeClr val="dk1"/>
                </a:solidFill>
              </a:rPr>
              <a:t>Customers with positive experience with the previous campaign have much higher chance of purchasing (65%)</a:t>
            </a:r>
            <a:endParaRPr b="1" sz="1700">
              <a:solidFill>
                <a:schemeClr val="dk1"/>
              </a:solidFill>
            </a:endParaRPr>
          </a:p>
        </p:txBody>
      </p:sp>
      <p:pic>
        <p:nvPicPr>
          <p:cNvPr id="209" name="Google Shape;209;p33"/>
          <p:cNvPicPr preferRelativeResize="0"/>
          <p:nvPr/>
        </p:nvPicPr>
        <p:blipFill>
          <a:blip r:embed="rId3">
            <a:alphaModFix/>
          </a:blip>
          <a:stretch>
            <a:fillRect/>
          </a:stretch>
        </p:blipFill>
        <p:spPr>
          <a:xfrm>
            <a:off x="3864000" y="964375"/>
            <a:ext cx="5045167" cy="2977549"/>
          </a:xfrm>
          <a:prstGeom prst="rect">
            <a:avLst/>
          </a:prstGeom>
          <a:noFill/>
          <a:ln>
            <a:noFill/>
          </a:ln>
        </p:spPr>
      </p:pic>
      <p:pic>
        <p:nvPicPr>
          <p:cNvPr id="210" name="Google Shape;210;p33"/>
          <p:cNvPicPr preferRelativeResize="0"/>
          <p:nvPr/>
        </p:nvPicPr>
        <p:blipFill>
          <a:blip r:embed="rId4">
            <a:alphaModFix/>
          </a:blip>
          <a:stretch>
            <a:fillRect/>
          </a:stretch>
        </p:blipFill>
        <p:spPr>
          <a:xfrm>
            <a:off x="61750" y="1106100"/>
            <a:ext cx="3733700" cy="34867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pdays</a:t>
            </a:r>
            <a:endParaRPr b="1"/>
          </a:p>
        </p:txBody>
      </p:sp>
      <p:sp>
        <p:nvSpPr>
          <p:cNvPr id="216" name="Google Shape;216;p34"/>
          <p:cNvSpPr txBox="1"/>
          <p:nvPr>
            <p:ph idx="1" type="body"/>
          </p:nvPr>
        </p:nvSpPr>
        <p:spPr>
          <a:xfrm>
            <a:off x="386325" y="3980525"/>
            <a:ext cx="7960800" cy="10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700"/>
              <a:t>Customers who have never been contacted has significantly lower chance of purchasing the product</a:t>
            </a:r>
            <a:endParaRPr sz="1700"/>
          </a:p>
          <a:p>
            <a:pPr indent="0" lvl="0" marL="0" rtl="0" algn="l">
              <a:spcBef>
                <a:spcPts val="1200"/>
              </a:spcBef>
              <a:spcAft>
                <a:spcPts val="1200"/>
              </a:spcAft>
              <a:buNone/>
            </a:pPr>
            <a:r>
              <a:rPr lang="zh-CN" sz="1700"/>
              <a:t>(pdays = 999 means the customer has never been contacted)</a:t>
            </a:r>
            <a:endParaRPr sz="1700"/>
          </a:p>
        </p:txBody>
      </p:sp>
      <p:pic>
        <p:nvPicPr>
          <p:cNvPr id="217" name="Google Shape;217;p34"/>
          <p:cNvPicPr preferRelativeResize="0"/>
          <p:nvPr/>
        </p:nvPicPr>
        <p:blipFill>
          <a:blip r:embed="rId3">
            <a:alphaModFix/>
          </a:blip>
          <a:stretch>
            <a:fillRect/>
          </a:stretch>
        </p:blipFill>
        <p:spPr>
          <a:xfrm>
            <a:off x="311700" y="953700"/>
            <a:ext cx="6173252" cy="3026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311700" y="3383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CN" sz="2500"/>
              <a:t>Number of Employees</a:t>
            </a:r>
            <a:endParaRPr b="1" sz="2500"/>
          </a:p>
        </p:txBody>
      </p:sp>
      <p:sp>
        <p:nvSpPr>
          <p:cNvPr id="223" name="Google Shape;223;p35"/>
          <p:cNvSpPr txBox="1"/>
          <p:nvPr>
            <p:ph idx="1" type="body"/>
          </p:nvPr>
        </p:nvSpPr>
        <p:spPr>
          <a:xfrm>
            <a:off x="3943475" y="3813900"/>
            <a:ext cx="4888800" cy="116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zh-CN" sz="1700"/>
              <a:t>The higher the total number of people employed, the lower the probability of purchase for this product</a:t>
            </a:r>
            <a:endParaRPr b="1" sz="1700"/>
          </a:p>
        </p:txBody>
      </p:sp>
      <p:pic>
        <p:nvPicPr>
          <p:cNvPr id="224" name="Google Shape;224;p35"/>
          <p:cNvPicPr preferRelativeResize="0"/>
          <p:nvPr/>
        </p:nvPicPr>
        <p:blipFill>
          <a:blip r:embed="rId3">
            <a:alphaModFix/>
          </a:blip>
          <a:stretch>
            <a:fillRect/>
          </a:stretch>
        </p:blipFill>
        <p:spPr>
          <a:xfrm>
            <a:off x="43625" y="1081775"/>
            <a:ext cx="3830701" cy="3543125"/>
          </a:xfrm>
          <a:prstGeom prst="rect">
            <a:avLst/>
          </a:prstGeom>
          <a:noFill/>
          <a:ln>
            <a:noFill/>
          </a:ln>
        </p:spPr>
      </p:pic>
      <p:pic>
        <p:nvPicPr>
          <p:cNvPr id="225" name="Google Shape;225;p35"/>
          <p:cNvPicPr preferRelativeResize="0"/>
          <p:nvPr/>
        </p:nvPicPr>
        <p:blipFill>
          <a:blip r:embed="rId4">
            <a:alphaModFix/>
          </a:blip>
          <a:stretch>
            <a:fillRect/>
          </a:stretch>
        </p:blipFill>
        <p:spPr>
          <a:xfrm>
            <a:off x="3923350" y="1249325"/>
            <a:ext cx="4929053" cy="241676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311700" y="3383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CN" sz="2500"/>
              <a:t>Employment Variation Rate</a:t>
            </a:r>
            <a:endParaRPr b="1" sz="2500"/>
          </a:p>
        </p:txBody>
      </p:sp>
      <p:sp>
        <p:nvSpPr>
          <p:cNvPr id="231" name="Google Shape;231;p36"/>
          <p:cNvSpPr txBox="1"/>
          <p:nvPr>
            <p:ph idx="1" type="body"/>
          </p:nvPr>
        </p:nvSpPr>
        <p:spPr>
          <a:xfrm>
            <a:off x="3822400" y="3984600"/>
            <a:ext cx="4956000" cy="821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zh-CN" sz="1700"/>
              <a:t>Generally, the probability of purchase is lower when the employment variation rate is higher</a:t>
            </a:r>
            <a:endParaRPr b="1" sz="1700"/>
          </a:p>
        </p:txBody>
      </p:sp>
      <p:pic>
        <p:nvPicPr>
          <p:cNvPr id="232" name="Google Shape;232;p36"/>
          <p:cNvPicPr preferRelativeResize="0"/>
          <p:nvPr/>
        </p:nvPicPr>
        <p:blipFill>
          <a:blip r:embed="rId3">
            <a:alphaModFix/>
          </a:blip>
          <a:stretch>
            <a:fillRect/>
          </a:stretch>
        </p:blipFill>
        <p:spPr>
          <a:xfrm>
            <a:off x="66150" y="981400"/>
            <a:ext cx="3607051" cy="3334024"/>
          </a:xfrm>
          <a:prstGeom prst="rect">
            <a:avLst/>
          </a:prstGeom>
          <a:noFill/>
          <a:ln>
            <a:noFill/>
          </a:ln>
        </p:spPr>
      </p:pic>
      <p:pic>
        <p:nvPicPr>
          <p:cNvPr id="233" name="Google Shape;233;p36"/>
          <p:cNvPicPr preferRelativeResize="0"/>
          <p:nvPr/>
        </p:nvPicPr>
        <p:blipFill>
          <a:blip r:embed="rId4">
            <a:alphaModFix/>
          </a:blip>
          <a:stretch>
            <a:fillRect/>
          </a:stretch>
        </p:blipFill>
        <p:spPr>
          <a:xfrm>
            <a:off x="3745375" y="1109450"/>
            <a:ext cx="5176199" cy="25336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Model Performance</a:t>
            </a:r>
            <a:endParaRPr/>
          </a:p>
        </p:txBody>
      </p:sp>
      <p:pic>
        <p:nvPicPr>
          <p:cNvPr id="239" name="Google Shape;239;p37"/>
          <p:cNvPicPr preferRelativeResize="0"/>
          <p:nvPr/>
        </p:nvPicPr>
        <p:blipFill>
          <a:blip r:embed="rId3">
            <a:alphaModFix/>
          </a:blip>
          <a:stretch>
            <a:fillRect/>
          </a:stretch>
        </p:blipFill>
        <p:spPr>
          <a:xfrm>
            <a:off x="43250" y="1141800"/>
            <a:ext cx="5716975" cy="2682750"/>
          </a:xfrm>
          <a:prstGeom prst="rect">
            <a:avLst/>
          </a:prstGeom>
          <a:noFill/>
          <a:ln>
            <a:noFill/>
          </a:ln>
        </p:spPr>
      </p:pic>
      <p:pic>
        <p:nvPicPr>
          <p:cNvPr id="240" name="Google Shape;240;p37"/>
          <p:cNvPicPr preferRelativeResize="0"/>
          <p:nvPr/>
        </p:nvPicPr>
        <p:blipFill>
          <a:blip r:embed="rId4">
            <a:alphaModFix/>
          </a:blip>
          <a:stretch>
            <a:fillRect/>
          </a:stretch>
        </p:blipFill>
        <p:spPr>
          <a:xfrm>
            <a:off x="5760225" y="1273125"/>
            <a:ext cx="3141650" cy="1298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CN"/>
              <a:t>Bank-Additional.csv</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Correlation of Independent Variables to Target</a:t>
            </a:r>
            <a:endParaRPr/>
          </a:p>
        </p:txBody>
      </p:sp>
      <p:sp>
        <p:nvSpPr>
          <p:cNvPr id="251" name="Google Shape;251;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2" name="Google Shape;252;p39"/>
          <p:cNvPicPr preferRelativeResize="0"/>
          <p:nvPr/>
        </p:nvPicPr>
        <p:blipFill>
          <a:blip r:embed="rId3">
            <a:alphaModFix/>
          </a:blip>
          <a:stretch>
            <a:fillRect/>
          </a:stretch>
        </p:blipFill>
        <p:spPr>
          <a:xfrm>
            <a:off x="311700" y="1152475"/>
            <a:ext cx="4844600" cy="3416400"/>
          </a:xfrm>
          <a:prstGeom prst="rect">
            <a:avLst/>
          </a:prstGeom>
          <a:noFill/>
          <a:ln>
            <a:noFill/>
          </a:ln>
        </p:spPr>
      </p:pic>
      <p:sp>
        <p:nvSpPr>
          <p:cNvPr id="253" name="Google Shape;253;p39"/>
          <p:cNvSpPr txBox="1"/>
          <p:nvPr/>
        </p:nvSpPr>
        <p:spPr>
          <a:xfrm>
            <a:off x="5337725" y="1152475"/>
            <a:ext cx="3494400" cy="3232500"/>
          </a:xfrm>
          <a:prstGeom prst="rect">
            <a:avLst/>
          </a:prstGeom>
          <a:noFill/>
          <a:ln>
            <a:noFill/>
          </a:ln>
        </p:spPr>
        <p:txBody>
          <a:bodyPr anchorCtr="0" anchor="t" bIns="91425" lIns="91425" spcFirstLastPara="1" rIns="91425" wrap="square" tIns="91425">
            <a:spAutoFit/>
          </a:bodyPr>
          <a:lstStyle/>
          <a:p>
            <a:pPr indent="-298450" lvl="0" marL="457200" rtl="0" algn="just">
              <a:spcBef>
                <a:spcPts val="0"/>
              </a:spcBef>
              <a:spcAft>
                <a:spcPts val="0"/>
              </a:spcAft>
              <a:buClr>
                <a:schemeClr val="dk1"/>
              </a:buClr>
              <a:buSzPts val="1100"/>
              <a:buFont typeface="Proxima Nova"/>
              <a:buChar char="●"/>
            </a:pPr>
            <a:r>
              <a:rPr lang="zh-CN" sz="1100">
                <a:solidFill>
                  <a:schemeClr val="dk1"/>
                </a:solidFill>
                <a:latin typeface="Proxima Nova"/>
                <a:ea typeface="Proxima Nova"/>
                <a:cs typeface="Proxima Nova"/>
                <a:sym typeface="Proxima Nova"/>
              </a:rPr>
              <a:t>Number of contacts performed in the 'Previous' campaign highly influency the current marketing campaign.</a:t>
            </a:r>
            <a:endParaRPr sz="1100">
              <a:solidFill>
                <a:schemeClr val="dk1"/>
              </a:solidFill>
              <a:latin typeface="Proxima Nova"/>
              <a:ea typeface="Proxima Nova"/>
              <a:cs typeface="Proxima Nova"/>
              <a:sym typeface="Proxima Nova"/>
            </a:endParaRPr>
          </a:p>
          <a:p>
            <a:pPr indent="-298450" lvl="0" marL="457200" rtl="0" algn="just">
              <a:spcBef>
                <a:spcPts val="0"/>
              </a:spcBef>
              <a:spcAft>
                <a:spcPts val="0"/>
              </a:spcAft>
              <a:buClr>
                <a:schemeClr val="dk1"/>
              </a:buClr>
              <a:buSzPts val="1100"/>
              <a:buFont typeface="Proxima Nova"/>
              <a:buChar char="●"/>
            </a:pPr>
            <a:r>
              <a:rPr lang="zh-CN" sz="1100">
                <a:solidFill>
                  <a:schemeClr val="dk1"/>
                </a:solidFill>
                <a:latin typeface="Proxima Nova"/>
                <a:ea typeface="Proxima Nova"/>
                <a:cs typeface="Proxima Nova"/>
                <a:sym typeface="Proxima Nova"/>
              </a:rPr>
              <a:t>Number of days 'pdays' of contact in-between campaigns has a negative correlation and thus stats that recently contacted customers can be influenced better to purchase the product. </a:t>
            </a:r>
            <a:endParaRPr sz="1100">
              <a:solidFill>
                <a:schemeClr val="dk1"/>
              </a:solidFill>
              <a:latin typeface="Proxima Nova"/>
              <a:ea typeface="Proxima Nova"/>
              <a:cs typeface="Proxima Nova"/>
              <a:sym typeface="Proxima Nova"/>
            </a:endParaRPr>
          </a:p>
          <a:p>
            <a:pPr indent="-298450" lvl="0" marL="457200" rtl="0" algn="just">
              <a:spcBef>
                <a:spcPts val="0"/>
              </a:spcBef>
              <a:spcAft>
                <a:spcPts val="0"/>
              </a:spcAft>
              <a:buClr>
                <a:schemeClr val="dk1"/>
              </a:buClr>
              <a:buSzPts val="1100"/>
              <a:buFont typeface="Proxima Nova"/>
              <a:buChar char="●"/>
            </a:pPr>
            <a:r>
              <a:rPr lang="zh-CN" sz="1100">
                <a:solidFill>
                  <a:schemeClr val="dk1"/>
                </a:solidFill>
                <a:latin typeface="Proxima Nova"/>
                <a:ea typeface="Proxima Nova"/>
                <a:cs typeface="Proxima Nova"/>
                <a:sym typeface="Proxima Nova"/>
              </a:rPr>
              <a:t>Similarly, 'duration' of last contact is highly correlated to probability of purchasing the product.</a:t>
            </a:r>
            <a:endParaRPr sz="1100">
              <a:solidFill>
                <a:schemeClr val="dk1"/>
              </a:solidFill>
              <a:latin typeface="Proxima Nova"/>
              <a:ea typeface="Proxima Nova"/>
              <a:cs typeface="Proxima Nova"/>
              <a:sym typeface="Proxima Nova"/>
            </a:endParaRPr>
          </a:p>
          <a:p>
            <a:pPr indent="-298450" lvl="0" marL="457200" rtl="0" algn="just">
              <a:spcBef>
                <a:spcPts val="0"/>
              </a:spcBef>
              <a:spcAft>
                <a:spcPts val="0"/>
              </a:spcAft>
              <a:buClr>
                <a:schemeClr val="dk1"/>
              </a:buClr>
              <a:buSzPts val="1100"/>
              <a:buFont typeface="Proxima Nova"/>
              <a:buChar char="●"/>
            </a:pPr>
            <a:r>
              <a:rPr lang="zh-CN" sz="1100">
                <a:solidFill>
                  <a:schemeClr val="dk1"/>
                </a:solidFill>
                <a:latin typeface="Proxima Nova"/>
                <a:ea typeface="Proxima Nova"/>
                <a:cs typeface="Proxima Nova"/>
                <a:sym typeface="Proxima Nova"/>
              </a:rPr>
              <a:t>The higher the total number of people employed 'nr.employed', the lower the probability of purchase for this product.</a:t>
            </a:r>
            <a:endParaRPr sz="1100">
              <a:solidFill>
                <a:schemeClr val="dk1"/>
              </a:solidFill>
              <a:latin typeface="Proxima Nova"/>
              <a:ea typeface="Proxima Nova"/>
              <a:cs typeface="Proxima Nova"/>
              <a:sym typeface="Proxima Nova"/>
            </a:endParaRPr>
          </a:p>
          <a:p>
            <a:pPr indent="-298450" lvl="0" marL="457200" rtl="0" algn="just">
              <a:spcBef>
                <a:spcPts val="0"/>
              </a:spcBef>
              <a:spcAft>
                <a:spcPts val="0"/>
              </a:spcAft>
              <a:buClr>
                <a:schemeClr val="dk1"/>
              </a:buClr>
              <a:buSzPts val="1100"/>
              <a:buFont typeface="Proxima Nova"/>
              <a:buChar char="●"/>
            </a:pPr>
            <a:r>
              <a:rPr lang="zh-CN" sz="1100">
                <a:solidFill>
                  <a:schemeClr val="dk1"/>
                </a:solidFill>
                <a:latin typeface="Proxima Nova"/>
                <a:ea typeface="Proxima Nova"/>
                <a:cs typeface="Proxima Nova"/>
                <a:sym typeface="Proxima Nova"/>
              </a:rPr>
              <a:t>Similarly, the </a:t>
            </a:r>
            <a:r>
              <a:rPr lang="zh-CN" sz="1100">
                <a:solidFill>
                  <a:schemeClr val="dk1"/>
                </a:solidFill>
                <a:latin typeface="Proxima Nova"/>
                <a:ea typeface="Proxima Nova"/>
                <a:cs typeface="Proxima Nova"/>
                <a:sym typeface="Proxima Nova"/>
              </a:rPr>
              <a:t>employment</a:t>
            </a:r>
            <a:r>
              <a:rPr lang="zh-CN" sz="1100">
                <a:solidFill>
                  <a:schemeClr val="dk1"/>
                </a:solidFill>
                <a:latin typeface="Proxima Nova"/>
                <a:ea typeface="Proxima Nova"/>
                <a:cs typeface="Proxima Nova"/>
                <a:sym typeface="Proxima Nova"/>
              </a:rPr>
              <a:t> variation rate ‘emp.var.rate’ and 3 month Euribor interest rate ‘euribor3m’ have a negative correlation to the probability of customer purchasing the product.</a:t>
            </a:r>
            <a:endParaRPr sz="1100">
              <a:solidFill>
                <a:schemeClr val="dk1"/>
              </a:solidFill>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Influence of Age</a:t>
            </a:r>
            <a:endParaRPr/>
          </a:p>
        </p:txBody>
      </p:sp>
      <p:sp>
        <p:nvSpPr>
          <p:cNvPr id="259" name="Google Shape;259;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60" name="Google Shape;260;p40"/>
          <p:cNvSpPr txBox="1"/>
          <p:nvPr/>
        </p:nvSpPr>
        <p:spPr>
          <a:xfrm>
            <a:off x="311700" y="4045675"/>
            <a:ext cx="8520600" cy="523200"/>
          </a:xfrm>
          <a:prstGeom prst="rect">
            <a:avLst/>
          </a:prstGeom>
          <a:noFill/>
          <a:ln>
            <a:noFill/>
          </a:ln>
        </p:spPr>
        <p:txBody>
          <a:bodyPr anchorCtr="0" anchor="t" bIns="91425" lIns="91425" spcFirstLastPara="1" rIns="91425" wrap="square" tIns="91425">
            <a:spAutoFit/>
          </a:bodyPr>
          <a:lstStyle/>
          <a:p>
            <a:pPr indent="-298450" lvl="0" marL="457200" rtl="0" algn="just">
              <a:spcBef>
                <a:spcPts val="0"/>
              </a:spcBef>
              <a:spcAft>
                <a:spcPts val="0"/>
              </a:spcAft>
              <a:buClr>
                <a:schemeClr val="dk1"/>
              </a:buClr>
              <a:buSzPts val="1100"/>
              <a:buFont typeface="Proxima Nova"/>
              <a:buChar char="●"/>
            </a:pPr>
            <a:r>
              <a:rPr lang="zh-CN" sz="1100">
                <a:solidFill>
                  <a:schemeClr val="dk1"/>
                </a:solidFill>
                <a:latin typeface="Proxima Nova"/>
                <a:ea typeface="Proxima Nova"/>
                <a:cs typeface="Proxima Nova"/>
                <a:sym typeface="Proxima Nova"/>
              </a:rPr>
              <a:t>Target the age group of 30 to 40 years old. This group has the highest percentage of people who have purchased the term deposit product.</a:t>
            </a:r>
            <a:endParaRPr sz="1100">
              <a:solidFill>
                <a:schemeClr val="dk1"/>
              </a:solidFill>
              <a:latin typeface="Proxima Nova"/>
              <a:ea typeface="Proxima Nova"/>
              <a:cs typeface="Proxima Nova"/>
              <a:sym typeface="Proxima Nova"/>
            </a:endParaRPr>
          </a:p>
        </p:txBody>
      </p:sp>
      <p:pic>
        <p:nvPicPr>
          <p:cNvPr id="261" name="Google Shape;261;p40"/>
          <p:cNvPicPr preferRelativeResize="0"/>
          <p:nvPr/>
        </p:nvPicPr>
        <p:blipFill>
          <a:blip r:embed="rId3">
            <a:alphaModFix/>
          </a:blip>
          <a:stretch>
            <a:fillRect/>
          </a:stretch>
        </p:blipFill>
        <p:spPr>
          <a:xfrm>
            <a:off x="311700" y="1152475"/>
            <a:ext cx="8520601" cy="2893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Influence of </a:t>
            </a:r>
            <a:r>
              <a:rPr lang="zh-CN"/>
              <a:t>marital status</a:t>
            </a:r>
            <a:endParaRPr/>
          </a:p>
        </p:txBody>
      </p:sp>
      <p:sp>
        <p:nvSpPr>
          <p:cNvPr id="267" name="Google Shape;267;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68" name="Google Shape;268;p41"/>
          <p:cNvSpPr txBox="1"/>
          <p:nvPr/>
        </p:nvSpPr>
        <p:spPr>
          <a:xfrm>
            <a:off x="5164600" y="1152475"/>
            <a:ext cx="3667800" cy="15576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2D3B45"/>
              </a:buClr>
              <a:buSzPts val="1200"/>
              <a:buFont typeface="Times New Roman"/>
              <a:buChar char="●"/>
            </a:pPr>
            <a:r>
              <a:rPr lang="zh-CN" sz="1100">
                <a:solidFill>
                  <a:schemeClr val="dk1"/>
                </a:solidFill>
                <a:latin typeface="Proxima Nova"/>
                <a:ea typeface="Proxima Nova"/>
                <a:cs typeface="Proxima Nova"/>
                <a:sym typeface="Proxima Nova"/>
              </a:rPr>
              <a:t>Target single people. Single people are more likely to purchase the term deposit product than married or divorced people.</a:t>
            </a:r>
            <a:endParaRPr sz="11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rgbClr val="2D3B45"/>
              </a:buClr>
              <a:buSzPts val="1200"/>
              <a:buFont typeface="Times New Roman"/>
              <a:buChar char="●"/>
            </a:pPr>
            <a:r>
              <a:rPr lang="zh-CN" sz="1100">
                <a:solidFill>
                  <a:schemeClr val="dk1"/>
                </a:solidFill>
                <a:latin typeface="Proxima Nova"/>
                <a:ea typeface="Proxima Nova"/>
                <a:cs typeface="Proxima Nova"/>
                <a:sym typeface="Proxima Nova"/>
              </a:rPr>
              <a:t>14% of Single people bought the product compared to 10% of married people and 9% of Divorced people.</a:t>
            </a:r>
            <a:endParaRPr sz="1200">
              <a:solidFill>
                <a:srgbClr val="2D3B45"/>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100">
              <a:solidFill>
                <a:schemeClr val="dk1"/>
              </a:solidFill>
              <a:latin typeface="Proxima Nova"/>
              <a:ea typeface="Proxima Nova"/>
              <a:cs typeface="Proxima Nova"/>
              <a:sym typeface="Proxima Nova"/>
            </a:endParaRPr>
          </a:p>
        </p:txBody>
      </p:sp>
      <p:pic>
        <p:nvPicPr>
          <p:cNvPr id="269" name="Google Shape;269;p41"/>
          <p:cNvPicPr preferRelativeResize="0"/>
          <p:nvPr/>
        </p:nvPicPr>
        <p:blipFill>
          <a:blip r:embed="rId3">
            <a:alphaModFix/>
          </a:blip>
          <a:stretch>
            <a:fillRect/>
          </a:stretch>
        </p:blipFill>
        <p:spPr>
          <a:xfrm>
            <a:off x="311700" y="1152475"/>
            <a:ext cx="4852889" cy="341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355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Data Understanding</a:t>
            </a:r>
            <a:endParaRPr b="1"/>
          </a:p>
        </p:txBody>
      </p:sp>
      <p:sp>
        <p:nvSpPr>
          <p:cNvPr id="71" name="Google Shape;71;p15"/>
          <p:cNvSpPr txBox="1"/>
          <p:nvPr>
            <p:ph idx="1" type="body"/>
          </p:nvPr>
        </p:nvSpPr>
        <p:spPr>
          <a:xfrm>
            <a:off x="311700" y="1072425"/>
            <a:ext cx="8520600" cy="3416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lang="zh-CN" sz="1220">
                <a:solidFill>
                  <a:srgbClr val="000000"/>
                </a:solidFill>
                <a:highlight>
                  <a:srgbClr val="FFFFFF"/>
                </a:highlight>
                <a:latin typeface="Times New Roman"/>
                <a:ea typeface="Times New Roman"/>
                <a:cs typeface="Times New Roman"/>
                <a:sym typeface="Times New Roman"/>
              </a:rPr>
              <a:t>The key independent variables from these data are: </a:t>
            </a:r>
            <a:endParaRPr sz="1220">
              <a:solidFill>
                <a:srgbClr val="000000"/>
              </a:solidFill>
              <a:highlight>
                <a:srgbClr val="FFFFFF"/>
              </a:highlight>
              <a:latin typeface="Times New Roman"/>
              <a:ea typeface="Times New Roman"/>
              <a:cs typeface="Times New Roman"/>
              <a:sym typeface="Times New Roman"/>
            </a:endParaRPr>
          </a:p>
          <a:p>
            <a:pPr indent="0" lvl="0" marL="0" rtl="0" algn="l">
              <a:lnSpc>
                <a:spcPct val="80000"/>
              </a:lnSpc>
              <a:spcBef>
                <a:spcPts val="0"/>
              </a:spcBef>
              <a:spcAft>
                <a:spcPts val="0"/>
              </a:spcAft>
              <a:buSzPts val="935"/>
              <a:buNone/>
            </a:pPr>
            <a:r>
              <a:rPr b="1" lang="zh-CN" sz="1220">
                <a:solidFill>
                  <a:srgbClr val="000000"/>
                </a:solidFill>
                <a:highlight>
                  <a:srgbClr val="FFFFFF"/>
                </a:highlight>
                <a:latin typeface="Times New Roman"/>
                <a:ea typeface="Times New Roman"/>
                <a:cs typeface="Times New Roman"/>
                <a:sym typeface="Times New Roman"/>
              </a:rPr>
              <a:t>age, job, marital, education, default, balance, housing loan, contact, day, month, duration, campaign, pdays, previous, poutcome</a:t>
            </a:r>
            <a:endParaRPr b="1" sz="1220">
              <a:solidFill>
                <a:srgbClr val="000000"/>
              </a:solidFill>
              <a:highlight>
                <a:srgbClr val="FFFFFF"/>
              </a:highlight>
              <a:latin typeface="Times New Roman"/>
              <a:ea typeface="Times New Roman"/>
              <a:cs typeface="Times New Roman"/>
              <a:sym typeface="Times New Roman"/>
            </a:endParaRPr>
          </a:p>
          <a:p>
            <a:pPr indent="0" lvl="0" marL="0" rtl="0" algn="l">
              <a:lnSpc>
                <a:spcPct val="80000"/>
              </a:lnSpc>
              <a:spcBef>
                <a:spcPts val="0"/>
              </a:spcBef>
              <a:spcAft>
                <a:spcPts val="0"/>
              </a:spcAft>
              <a:buSzPts val="935"/>
              <a:buNone/>
            </a:pPr>
            <a:r>
              <a:rPr b="1" lang="zh-CN" sz="1220">
                <a:solidFill>
                  <a:srgbClr val="000000"/>
                </a:solidFill>
                <a:highlight>
                  <a:srgbClr val="FFFFFF"/>
                </a:highlight>
                <a:latin typeface="Times New Roman"/>
                <a:ea typeface="Times New Roman"/>
                <a:cs typeface="Times New Roman"/>
                <a:sym typeface="Times New Roman"/>
              </a:rPr>
              <a:t>	</a:t>
            </a:r>
            <a:endParaRPr b="1" sz="1220">
              <a:solidFill>
                <a:srgbClr val="000000"/>
              </a:solidFill>
              <a:highlight>
                <a:srgbClr val="FFFFFF"/>
              </a:highlight>
              <a:latin typeface="Times New Roman"/>
              <a:ea typeface="Times New Roman"/>
              <a:cs typeface="Times New Roman"/>
              <a:sym typeface="Times New Roman"/>
            </a:endParaRPr>
          </a:p>
          <a:p>
            <a:pPr indent="-306070" lvl="0" marL="457200" rtl="0" algn="l">
              <a:lnSpc>
                <a:spcPct val="80000"/>
              </a:lnSpc>
              <a:spcBef>
                <a:spcPts val="0"/>
              </a:spcBef>
              <a:spcAft>
                <a:spcPts val="0"/>
              </a:spcAft>
              <a:buClr>
                <a:srgbClr val="000000"/>
              </a:buClr>
              <a:buSzPts val="1220"/>
              <a:buFont typeface="Times New Roman"/>
              <a:buChar char="●"/>
            </a:pPr>
            <a:r>
              <a:rPr b="1" lang="zh-CN" sz="1220">
                <a:solidFill>
                  <a:srgbClr val="000000"/>
                </a:solidFill>
                <a:highlight>
                  <a:srgbClr val="FFFFFF"/>
                </a:highlight>
                <a:latin typeface="Times New Roman"/>
                <a:ea typeface="Times New Roman"/>
                <a:cs typeface="Times New Roman"/>
                <a:sym typeface="Times New Roman"/>
              </a:rPr>
              <a:t>age: </a:t>
            </a:r>
            <a:r>
              <a:rPr lang="zh-CN" sz="1220">
                <a:solidFill>
                  <a:srgbClr val="000000"/>
                </a:solidFill>
                <a:latin typeface="Times New Roman"/>
                <a:ea typeface="Times New Roman"/>
                <a:cs typeface="Times New Roman"/>
                <a:sym typeface="Times New Roman"/>
              </a:rPr>
              <a:t>the age of the person </a:t>
            </a:r>
            <a:endParaRPr sz="1220">
              <a:solidFill>
                <a:srgbClr val="000000"/>
              </a:solidFill>
              <a:latin typeface="Times New Roman"/>
              <a:ea typeface="Times New Roman"/>
              <a:cs typeface="Times New Roman"/>
              <a:sym typeface="Times New Roman"/>
            </a:endParaRPr>
          </a:p>
          <a:p>
            <a:pPr indent="-306070" lvl="0" marL="457200" rtl="0" algn="l">
              <a:lnSpc>
                <a:spcPct val="80000"/>
              </a:lnSpc>
              <a:spcBef>
                <a:spcPts val="0"/>
              </a:spcBef>
              <a:spcAft>
                <a:spcPts val="0"/>
              </a:spcAft>
              <a:buClr>
                <a:srgbClr val="000000"/>
              </a:buClr>
              <a:buSzPts val="1220"/>
              <a:buFont typeface="Times New Roman"/>
              <a:buChar char="●"/>
            </a:pPr>
            <a:r>
              <a:rPr b="1" lang="zh-CN" sz="1220">
                <a:solidFill>
                  <a:srgbClr val="000000"/>
                </a:solidFill>
                <a:highlight>
                  <a:srgbClr val="FFFFFF"/>
                </a:highlight>
                <a:latin typeface="Times New Roman"/>
                <a:ea typeface="Times New Roman"/>
                <a:cs typeface="Times New Roman"/>
                <a:sym typeface="Times New Roman"/>
              </a:rPr>
              <a:t>job: </a:t>
            </a:r>
            <a:r>
              <a:rPr lang="zh-CN" sz="1220">
                <a:solidFill>
                  <a:srgbClr val="000000"/>
                </a:solidFill>
                <a:latin typeface="Times New Roman"/>
                <a:ea typeface="Times New Roman"/>
                <a:cs typeface="Times New Roman"/>
                <a:sym typeface="Times New Roman"/>
              </a:rPr>
              <a:t>the person’s occupation (categorical: occupation name)</a:t>
            </a:r>
            <a:endParaRPr sz="1220">
              <a:solidFill>
                <a:srgbClr val="000000"/>
              </a:solidFill>
              <a:latin typeface="Times New Roman"/>
              <a:ea typeface="Times New Roman"/>
              <a:cs typeface="Times New Roman"/>
              <a:sym typeface="Times New Roman"/>
            </a:endParaRPr>
          </a:p>
          <a:p>
            <a:pPr indent="-306070" lvl="0" marL="457200" rtl="0" algn="l">
              <a:lnSpc>
                <a:spcPct val="80000"/>
              </a:lnSpc>
              <a:spcBef>
                <a:spcPts val="0"/>
              </a:spcBef>
              <a:spcAft>
                <a:spcPts val="0"/>
              </a:spcAft>
              <a:buClr>
                <a:srgbClr val="000000"/>
              </a:buClr>
              <a:buSzPts val="1220"/>
              <a:buFont typeface="Times New Roman"/>
              <a:buChar char="●"/>
            </a:pPr>
            <a:r>
              <a:rPr b="1" lang="zh-CN" sz="1220">
                <a:solidFill>
                  <a:srgbClr val="000000"/>
                </a:solidFill>
                <a:highlight>
                  <a:srgbClr val="FFFFFF"/>
                </a:highlight>
                <a:latin typeface="Times New Roman"/>
                <a:ea typeface="Times New Roman"/>
                <a:cs typeface="Times New Roman"/>
                <a:sym typeface="Times New Roman"/>
              </a:rPr>
              <a:t>marital: </a:t>
            </a:r>
            <a:r>
              <a:rPr lang="zh-CN" sz="1220">
                <a:solidFill>
                  <a:srgbClr val="000000"/>
                </a:solidFill>
                <a:latin typeface="Times New Roman"/>
                <a:ea typeface="Times New Roman"/>
                <a:cs typeface="Times New Roman"/>
                <a:sym typeface="Times New Roman"/>
              </a:rPr>
              <a:t>the person’s marital status (categorical: </a:t>
            </a:r>
            <a:r>
              <a:rPr lang="zh-CN" sz="1220">
                <a:solidFill>
                  <a:srgbClr val="000000"/>
                </a:solidFill>
                <a:highlight>
                  <a:srgbClr val="FFFFFF"/>
                </a:highlight>
                <a:latin typeface="Times New Roman"/>
                <a:ea typeface="Times New Roman"/>
                <a:cs typeface="Times New Roman"/>
                <a:sym typeface="Times New Roman"/>
              </a:rPr>
              <a:t>'married', 'single', 'divorced'</a:t>
            </a:r>
            <a:r>
              <a:rPr lang="zh-CN" sz="1220">
                <a:solidFill>
                  <a:srgbClr val="000000"/>
                </a:solidFill>
                <a:latin typeface="Times New Roman"/>
                <a:ea typeface="Times New Roman"/>
                <a:cs typeface="Times New Roman"/>
                <a:sym typeface="Times New Roman"/>
              </a:rPr>
              <a:t>)</a:t>
            </a:r>
            <a:endParaRPr sz="1220">
              <a:solidFill>
                <a:srgbClr val="000000"/>
              </a:solidFill>
              <a:latin typeface="Times New Roman"/>
              <a:ea typeface="Times New Roman"/>
              <a:cs typeface="Times New Roman"/>
              <a:sym typeface="Times New Roman"/>
            </a:endParaRPr>
          </a:p>
          <a:p>
            <a:pPr indent="-306070" lvl="0" marL="457200" rtl="0" algn="l">
              <a:lnSpc>
                <a:spcPct val="80000"/>
              </a:lnSpc>
              <a:spcBef>
                <a:spcPts val="0"/>
              </a:spcBef>
              <a:spcAft>
                <a:spcPts val="0"/>
              </a:spcAft>
              <a:buClr>
                <a:srgbClr val="000000"/>
              </a:buClr>
              <a:buSzPts val="1220"/>
              <a:buFont typeface="Times New Roman"/>
              <a:buChar char="●"/>
            </a:pPr>
            <a:r>
              <a:rPr b="1" lang="zh-CN" sz="1220">
                <a:solidFill>
                  <a:srgbClr val="000000"/>
                </a:solidFill>
                <a:highlight>
                  <a:srgbClr val="FFFFFF"/>
                </a:highlight>
                <a:latin typeface="Times New Roman"/>
                <a:ea typeface="Times New Roman"/>
                <a:cs typeface="Times New Roman"/>
                <a:sym typeface="Times New Roman"/>
              </a:rPr>
              <a:t>default: </a:t>
            </a:r>
            <a:r>
              <a:rPr lang="zh-CN" sz="1220">
                <a:solidFill>
                  <a:srgbClr val="000000"/>
                </a:solidFill>
                <a:highlight>
                  <a:srgbClr val="FFFFFF"/>
                </a:highlight>
                <a:latin typeface="Times New Roman"/>
                <a:ea typeface="Times New Roman"/>
                <a:cs typeface="Times New Roman"/>
                <a:sym typeface="Times New Roman"/>
              </a:rPr>
              <a:t>whether or not the person has credit in default (yes/no)</a:t>
            </a:r>
            <a:endParaRPr b="1" sz="1220">
              <a:solidFill>
                <a:srgbClr val="000000"/>
              </a:solidFill>
              <a:highlight>
                <a:srgbClr val="FFFFFF"/>
              </a:highlight>
              <a:latin typeface="Times New Roman"/>
              <a:ea typeface="Times New Roman"/>
              <a:cs typeface="Times New Roman"/>
              <a:sym typeface="Times New Roman"/>
            </a:endParaRPr>
          </a:p>
          <a:p>
            <a:pPr indent="-306070" lvl="0" marL="457200" rtl="0" algn="l">
              <a:lnSpc>
                <a:spcPct val="80000"/>
              </a:lnSpc>
              <a:spcBef>
                <a:spcPts val="0"/>
              </a:spcBef>
              <a:spcAft>
                <a:spcPts val="0"/>
              </a:spcAft>
              <a:buClr>
                <a:srgbClr val="000000"/>
              </a:buClr>
              <a:buSzPts val="1220"/>
              <a:buFont typeface="Times New Roman"/>
              <a:buChar char="●"/>
            </a:pPr>
            <a:r>
              <a:rPr b="1" lang="zh-CN" sz="1220">
                <a:solidFill>
                  <a:srgbClr val="000000"/>
                </a:solidFill>
                <a:highlight>
                  <a:srgbClr val="FFFFFF"/>
                </a:highlight>
                <a:latin typeface="Times New Roman"/>
                <a:ea typeface="Times New Roman"/>
                <a:cs typeface="Times New Roman"/>
                <a:sym typeface="Times New Roman"/>
              </a:rPr>
              <a:t>balance: </a:t>
            </a:r>
            <a:r>
              <a:rPr lang="zh-CN" sz="1220">
                <a:solidFill>
                  <a:srgbClr val="000000"/>
                </a:solidFill>
                <a:highlight>
                  <a:srgbClr val="FAFAFA"/>
                </a:highlight>
                <a:latin typeface="Times New Roman"/>
                <a:ea typeface="Times New Roman"/>
                <a:cs typeface="Times New Roman"/>
                <a:sym typeface="Times New Roman"/>
              </a:rPr>
              <a:t>average yearly balance (</a:t>
            </a:r>
            <a:r>
              <a:rPr lang="zh-CN" sz="1220">
                <a:solidFill>
                  <a:srgbClr val="303030"/>
                </a:solidFill>
                <a:highlight>
                  <a:srgbClr val="FAFAFA"/>
                </a:highlight>
                <a:latin typeface="Times New Roman"/>
                <a:ea typeface="Times New Roman"/>
                <a:cs typeface="Times New Roman"/>
                <a:sym typeface="Times New Roman"/>
              </a:rPr>
              <a:t>numeric)</a:t>
            </a:r>
            <a:endParaRPr sz="1220">
              <a:solidFill>
                <a:srgbClr val="000000"/>
              </a:solidFill>
              <a:highlight>
                <a:srgbClr val="FFFFFF"/>
              </a:highlight>
              <a:latin typeface="Times New Roman"/>
              <a:ea typeface="Times New Roman"/>
              <a:cs typeface="Times New Roman"/>
              <a:sym typeface="Times New Roman"/>
            </a:endParaRPr>
          </a:p>
          <a:p>
            <a:pPr indent="-306070" lvl="0" marL="457200" rtl="0" algn="l">
              <a:lnSpc>
                <a:spcPct val="80000"/>
              </a:lnSpc>
              <a:spcBef>
                <a:spcPts val="0"/>
              </a:spcBef>
              <a:spcAft>
                <a:spcPts val="0"/>
              </a:spcAft>
              <a:buClr>
                <a:srgbClr val="000000"/>
              </a:buClr>
              <a:buSzPts val="1220"/>
              <a:buFont typeface="Times New Roman"/>
              <a:buChar char="●"/>
            </a:pPr>
            <a:r>
              <a:rPr b="1" lang="zh-CN" sz="1220">
                <a:solidFill>
                  <a:srgbClr val="000000"/>
                </a:solidFill>
                <a:highlight>
                  <a:srgbClr val="FFFFFF"/>
                </a:highlight>
                <a:latin typeface="Times New Roman"/>
                <a:ea typeface="Times New Roman"/>
                <a:cs typeface="Times New Roman"/>
                <a:sym typeface="Times New Roman"/>
              </a:rPr>
              <a:t>housing loan: </a:t>
            </a:r>
            <a:r>
              <a:rPr lang="zh-CN" sz="1220">
                <a:solidFill>
                  <a:srgbClr val="000000"/>
                </a:solidFill>
                <a:highlight>
                  <a:srgbClr val="FFFFFF"/>
                </a:highlight>
                <a:latin typeface="Times New Roman"/>
                <a:ea typeface="Times New Roman"/>
                <a:cs typeface="Times New Roman"/>
                <a:sym typeface="Times New Roman"/>
              </a:rPr>
              <a:t>whether or not the person has </a:t>
            </a:r>
            <a:r>
              <a:rPr lang="zh-CN" sz="1220">
                <a:solidFill>
                  <a:srgbClr val="303030"/>
                </a:solidFill>
                <a:highlight>
                  <a:srgbClr val="FAFAFA"/>
                </a:highlight>
                <a:latin typeface="Times New Roman"/>
                <a:ea typeface="Times New Roman"/>
                <a:cs typeface="Times New Roman"/>
                <a:sym typeface="Times New Roman"/>
              </a:rPr>
              <a:t>housing loan</a:t>
            </a:r>
            <a:r>
              <a:rPr lang="zh-CN" sz="1220">
                <a:solidFill>
                  <a:srgbClr val="000000"/>
                </a:solidFill>
                <a:highlight>
                  <a:srgbClr val="FFFFFF"/>
                </a:highlight>
                <a:latin typeface="Times New Roman"/>
                <a:ea typeface="Times New Roman"/>
                <a:cs typeface="Times New Roman"/>
                <a:sym typeface="Times New Roman"/>
              </a:rPr>
              <a:t> (yes/no)</a:t>
            </a:r>
            <a:endParaRPr b="1" sz="1220">
              <a:solidFill>
                <a:srgbClr val="000000"/>
              </a:solidFill>
              <a:highlight>
                <a:srgbClr val="FFFFFF"/>
              </a:highlight>
              <a:latin typeface="Times New Roman"/>
              <a:ea typeface="Times New Roman"/>
              <a:cs typeface="Times New Roman"/>
              <a:sym typeface="Times New Roman"/>
            </a:endParaRPr>
          </a:p>
          <a:p>
            <a:pPr indent="-306070" lvl="0" marL="457200" rtl="0" algn="l">
              <a:lnSpc>
                <a:spcPct val="80000"/>
              </a:lnSpc>
              <a:spcBef>
                <a:spcPts val="0"/>
              </a:spcBef>
              <a:spcAft>
                <a:spcPts val="0"/>
              </a:spcAft>
              <a:buClr>
                <a:srgbClr val="000000"/>
              </a:buClr>
              <a:buSzPts val="1220"/>
              <a:buFont typeface="Times New Roman"/>
              <a:buChar char="●"/>
            </a:pPr>
            <a:r>
              <a:rPr b="1" lang="zh-CN" sz="1220">
                <a:solidFill>
                  <a:srgbClr val="000000"/>
                </a:solidFill>
                <a:highlight>
                  <a:srgbClr val="FFFFFF"/>
                </a:highlight>
                <a:latin typeface="Times New Roman"/>
                <a:ea typeface="Times New Roman"/>
                <a:cs typeface="Times New Roman"/>
                <a:sym typeface="Times New Roman"/>
              </a:rPr>
              <a:t>contact: </a:t>
            </a:r>
            <a:r>
              <a:rPr lang="zh-CN" sz="1220">
                <a:solidFill>
                  <a:srgbClr val="000000"/>
                </a:solidFill>
                <a:highlight>
                  <a:srgbClr val="FFFFFF"/>
                </a:highlight>
                <a:latin typeface="Times New Roman"/>
                <a:ea typeface="Times New Roman"/>
                <a:cs typeface="Times New Roman"/>
                <a:sym typeface="Times New Roman"/>
              </a:rPr>
              <a:t>communication type (categorical: 'unknown', 'cellular', 'telephone')</a:t>
            </a:r>
            <a:endParaRPr sz="1220">
              <a:solidFill>
                <a:srgbClr val="000000"/>
              </a:solidFill>
              <a:highlight>
                <a:srgbClr val="FFFFFF"/>
              </a:highlight>
              <a:latin typeface="Times New Roman"/>
              <a:ea typeface="Times New Roman"/>
              <a:cs typeface="Times New Roman"/>
              <a:sym typeface="Times New Roman"/>
            </a:endParaRPr>
          </a:p>
          <a:p>
            <a:pPr indent="-306070" lvl="0" marL="457200" rtl="0" algn="l">
              <a:lnSpc>
                <a:spcPct val="80000"/>
              </a:lnSpc>
              <a:spcBef>
                <a:spcPts val="0"/>
              </a:spcBef>
              <a:spcAft>
                <a:spcPts val="0"/>
              </a:spcAft>
              <a:buClr>
                <a:srgbClr val="000000"/>
              </a:buClr>
              <a:buSzPts val="1220"/>
              <a:buFont typeface="Times New Roman"/>
              <a:buChar char="●"/>
            </a:pPr>
            <a:r>
              <a:rPr b="1" lang="zh-CN" sz="1220">
                <a:solidFill>
                  <a:srgbClr val="000000"/>
                </a:solidFill>
                <a:highlight>
                  <a:srgbClr val="FFFFFF"/>
                </a:highlight>
                <a:latin typeface="Times New Roman"/>
                <a:ea typeface="Times New Roman"/>
                <a:cs typeface="Times New Roman"/>
                <a:sym typeface="Times New Roman"/>
              </a:rPr>
              <a:t>day:</a:t>
            </a:r>
            <a:r>
              <a:rPr lang="zh-CN" sz="1220">
                <a:solidFill>
                  <a:srgbClr val="000000"/>
                </a:solidFill>
                <a:highlight>
                  <a:srgbClr val="FFFFFF"/>
                </a:highlight>
                <a:latin typeface="Times New Roman"/>
                <a:ea typeface="Times New Roman"/>
                <a:cs typeface="Times New Roman"/>
                <a:sym typeface="Times New Roman"/>
              </a:rPr>
              <a:t> </a:t>
            </a:r>
            <a:r>
              <a:rPr lang="zh-CN" sz="1220">
                <a:solidFill>
                  <a:srgbClr val="303030"/>
                </a:solidFill>
                <a:highlight>
                  <a:srgbClr val="FAFAFA"/>
                </a:highlight>
                <a:latin typeface="Times New Roman"/>
                <a:ea typeface="Times New Roman"/>
                <a:cs typeface="Times New Roman"/>
                <a:sym typeface="Times New Roman"/>
              </a:rPr>
              <a:t>last contact day of the month (numeric)</a:t>
            </a:r>
            <a:endParaRPr sz="1220">
              <a:solidFill>
                <a:srgbClr val="000000"/>
              </a:solidFill>
              <a:highlight>
                <a:srgbClr val="FFFFFF"/>
              </a:highlight>
              <a:latin typeface="Times New Roman"/>
              <a:ea typeface="Times New Roman"/>
              <a:cs typeface="Times New Roman"/>
              <a:sym typeface="Times New Roman"/>
            </a:endParaRPr>
          </a:p>
          <a:p>
            <a:pPr indent="-306070" lvl="0" marL="457200" rtl="0" algn="l">
              <a:lnSpc>
                <a:spcPct val="80000"/>
              </a:lnSpc>
              <a:spcBef>
                <a:spcPts val="0"/>
              </a:spcBef>
              <a:spcAft>
                <a:spcPts val="0"/>
              </a:spcAft>
              <a:buClr>
                <a:srgbClr val="000000"/>
              </a:buClr>
              <a:buSzPts val="1220"/>
              <a:buFont typeface="Times New Roman"/>
              <a:buChar char="●"/>
            </a:pPr>
            <a:r>
              <a:rPr b="1" lang="zh-CN" sz="1220">
                <a:solidFill>
                  <a:srgbClr val="000000"/>
                </a:solidFill>
                <a:highlight>
                  <a:srgbClr val="FFFFFF"/>
                </a:highlight>
                <a:latin typeface="Times New Roman"/>
                <a:ea typeface="Times New Roman"/>
                <a:cs typeface="Times New Roman"/>
                <a:sym typeface="Times New Roman"/>
              </a:rPr>
              <a:t>month: </a:t>
            </a:r>
            <a:r>
              <a:rPr lang="zh-CN" sz="1220">
                <a:solidFill>
                  <a:srgbClr val="303030"/>
                </a:solidFill>
                <a:highlight>
                  <a:srgbClr val="FAFAFA"/>
                </a:highlight>
                <a:latin typeface="Times New Roman"/>
                <a:ea typeface="Times New Roman"/>
                <a:cs typeface="Times New Roman"/>
                <a:sym typeface="Times New Roman"/>
              </a:rPr>
              <a:t>last contact month of year (categorical: ‘Jan’, ‘Feb’, … , ‘Dec’)</a:t>
            </a:r>
            <a:endParaRPr sz="1220">
              <a:solidFill>
                <a:srgbClr val="000000"/>
              </a:solidFill>
              <a:highlight>
                <a:srgbClr val="FFFFFF"/>
              </a:highlight>
              <a:latin typeface="Times New Roman"/>
              <a:ea typeface="Times New Roman"/>
              <a:cs typeface="Times New Roman"/>
              <a:sym typeface="Times New Roman"/>
            </a:endParaRPr>
          </a:p>
          <a:p>
            <a:pPr indent="-306070" lvl="0" marL="457200" rtl="0" algn="l">
              <a:lnSpc>
                <a:spcPct val="80000"/>
              </a:lnSpc>
              <a:spcBef>
                <a:spcPts val="0"/>
              </a:spcBef>
              <a:spcAft>
                <a:spcPts val="0"/>
              </a:spcAft>
              <a:buClr>
                <a:srgbClr val="000000"/>
              </a:buClr>
              <a:buSzPts val="1220"/>
              <a:buFont typeface="Times New Roman"/>
              <a:buChar char="●"/>
            </a:pPr>
            <a:r>
              <a:rPr b="1" lang="zh-CN" sz="1220">
                <a:solidFill>
                  <a:srgbClr val="000000"/>
                </a:solidFill>
                <a:highlight>
                  <a:srgbClr val="FFFFFF"/>
                </a:highlight>
                <a:latin typeface="Times New Roman"/>
                <a:ea typeface="Times New Roman"/>
                <a:cs typeface="Times New Roman"/>
                <a:sym typeface="Times New Roman"/>
              </a:rPr>
              <a:t>duration: </a:t>
            </a:r>
            <a:r>
              <a:rPr lang="zh-CN" sz="1220">
                <a:solidFill>
                  <a:srgbClr val="303030"/>
                </a:solidFill>
                <a:highlight>
                  <a:srgbClr val="FAFAFA"/>
                </a:highlight>
                <a:latin typeface="Times New Roman"/>
                <a:ea typeface="Times New Roman"/>
                <a:cs typeface="Times New Roman"/>
                <a:sym typeface="Times New Roman"/>
              </a:rPr>
              <a:t>last contact duration in seconds (numeric)</a:t>
            </a:r>
            <a:endParaRPr sz="1220">
              <a:solidFill>
                <a:srgbClr val="000000"/>
              </a:solidFill>
              <a:highlight>
                <a:srgbClr val="FFFFFF"/>
              </a:highlight>
              <a:latin typeface="Times New Roman"/>
              <a:ea typeface="Times New Roman"/>
              <a:cs typeface="Times New Roman"/>
              <a:sym typeface="Times New Roman"/>
            </a:endParaRPr>
          </a:p>
          <a:p>
            <a:pPr indent="-306070" lvl="0" marL="457200" rtl="0" algn="l">
              <a:lnSpc>
                <a:spcPct val="80000"/>
              </a:lnSpc>
              <a:spcBef>
                <a:spcPts val="0"/>
              </a:spcBef>
              <a:spcAft>
                <a:spcPts val="0"/>
              </a:spcAft>
              <a:buClr>
                <a:srgbClr val="000000"/>
              </a:buClr>
              <a:buSzPts val="1220"/>
              <a:buFont typeface="Times New Roman"/>
              <a:buChar char="●"/>
            </a:pPr>
            <a:r>
              <a:rPr b="1" lang="zh-CN" sz="1220">
                <a:solidFill>
                  <a:srgbClr val="000000"/>
                </a:solidFill>
                <a:highlight>
                  <a:srgbClr val="FFFFFF"/>
                </a:highlight>
                <a:latin typeface="Times New Roman"/>
                <a:ea typeface="Times New Roman"/>
                <a:cs typeface="Times New Roman"/>
                <a:sym typeface="Times New Roman"/>
              </a:rPr>
              <a:t>campaign: </a:t>
            </a:r>
            <a:r>
              <a:rPr lang="zh-CN" sz="1220">
                <a:solidFill>
                  <a:srgbClr val="303030"/>
                </a:solidFill>
                <a:highlight>
                  <a:srgbClr val="FAFAFA"/>
                </a:highlight>
                <a:latin typeface="Times New Roman"/>
                <a:ea typeface="Times New Roman"/>
                <a:cs typeface="Times New Roman"/>
                <a:sym typeface="Times New Roman"/>
              </a:rPr>
              <a:t>number of contacts performed during this campaign and for this client </a:t>
            </a:r>
            <a:endParaRPr sz="1220">
              <a:solidFill>
                <a:srgbClr val="000000"/>
              </a:solidFill>
              <a:highlight>
                <a:srgbClr val="FFFFFF"/>
              </a:highlight>
              <a:latin typeface="Times New Roman"/>
              <a:ea typeface="Times New Roman"/>
              <a:cs typeface="Times New Roman"/>
              <a:sym typeface="Times New Roman"/>
            </a:endParaRPr>
          </a:p>
          <a:p>
            <a:pPr indent="-306070" lvl="0" marL="457200" rtl="0" algn="l">
              <a:lnSpc>
                <a:spcPct val="80000"/>
              </a:lnSpc>
              <a:spcBef>
                <a:spcPts val="0"/>
              </a:spcBef>
              <a:spcAft>
                <a:spcPts val="0"/>
              </a:spcAft>
              <a:buClr>
                <a:srgbClr val="000000"/>
              </a:buClr>
              <a:buSzPts val="1220"/>
              <a:buFont typeface="Times New Roman"/>
              <a:buChar char="●"/>
            </a:pPr>
            <a:r>
              <a:rPr b="1" lang="zh-CN" sz="1220">
                <a:solidFill>
                  <a:srgbClr val="000000"/>
                </a:solidFill>
                <a:highlight>
                  <a:srgbClr val="FFFFFF"/>
                </a:highlight>
                <a:latin typeface="Times New Roman"/>
                <a:ea typeface="Times New Roman"/>
                <a:cs typeface="Times New Roman"/>
                <a:sym typeface="Times New Roman"/>
              </a:rPr>
              <a:t>pdays: </a:t>
            </a:r>
            <a:r>
              <a:rPr lang="zh-CN" sz="1220">
                <a:solidFill>
                  <a:srgbClr val="303030"/>
                </a:solidFill>
                <a:highlight>
                  <a:srgbClr val="FAFAFA"/>
                </a:highlight>
                <a:latin typeface="Times New Roman"/>
                <a:ea typeface="Times New Roman"/>
                <a:cs typeface="Times New Roman"/>
                <a:sym typeface="Times New Roman"/>
              </a:rPr>
              <a:t>number of days that passed by after the client was last contacted from a  previous campaign (numeric)</a:t>
            </a:r>
            <a:endParaRPr sz="1220">
              <a:solidFill>
                <a:srgbClr val="303030"/>
              </a:solidFill>
              <a:highlight>
                <a:srgbClr val="FAFAFA"/>
              </a:highlight>
              <a:latin typeface="Times New Roman"/>
              <a:ea typeface="Times New Roman"/>
              <a:cs typeface="Times New Roman"/>
              <a:sym typeface="Times New Roman"/>
            </a:endParaRPr>
          </a:p>
          <a:p>
            <a:pPr indent="-306070" lvl="0" marL="457200" rtl="0" algn="l">
              <a:lnSpc>
                <a:spcPct val="80000"/>
              </a:lnSpc>
              <a:spcBef>
                <a:spcPts val="0"/>
              </a:spcBef>
              <a:spcAft>
                <a:spcPts val="0"/>
              </a:spcAft>
              <a:buClr>
                <a:srgbClr val="000000"/>
              </a:buClr>
              <a:buSzPts val="1220"/>
              <a:buFont typeface="Times New Roman"/>
              <a:buChar char="●"/>
            </a:pPr>
            <a:r>
              <a:rPr b="1" lang="zh-CN" sz="1220">
                <a:solidFill>
                  <a:srgbClr val="000000"/>
                </a:solidFill>
                <a:highlight>
                  <a:srgbClr val="FFFFFF"/>
                </a:highlight>
                <a:latin typeface="Times New Roman"/>
                <a:ea typeface="Times New Roman"/>
                <a:cs typeface="Times New Roman"/>
                <a:sym typeface="Times New Roman"/>
              </a:rPr>
              <a:t>previous: </a:t>
            </a:r>
            <a:r>
              <a:rPr lang="zh-CN" sz="1220">
                <a:solidFill>
                  <a:srgbClr val="303030"/>
                </a:solidFill>
                <a:highlight>
                  <a:srgbClr val="FAFAFA"/>
                </a:highlight>
                <a:latin typeface="Times New Roman"/>
                <a:ea typeface="Times New Roman"/>
                <a:cs typeface="Times New Roman"/>
                <a:sym typeface="Times New Roman"/>
              </a:rPr>
              <a:t>number of contacts performed before this campaign and for this client (numeric)</a:t>
            </a:r>
            <a:endParaRPr sz="1220">
              <a:solidFill>
                <a:srgbClr val="303030"/>
              </a:solidFill>
              <a:highlight>
                <a:srgbClr val="FAFAFA"/>
              </a:highlight>
              <a:latin typeface="Times New Roman"/>
              <a:ea typeface="Times New Roman"/>
              <a:cs typeface="Times New Roman"/>
              <a:sym typeface="Times New Roman"/>
            </a:endParaRPr>
          </a:p>
          <a:p>
            <a:pPr indent="-306070" lvl="0" marL="457200" rtl="0" algn="l">
              <a:lnSpc>
                <a:spcPct val="80000"/>
              </a:lnSpc>
              <a:spcBef>
                <a:spcPts val="0"/>
              </a:spcBef>
              <a:spcAft>
                <a:spcPts val="0"/>
              </a:spcAft>
              <a:buClr>
                <a:srgbClr val="000000"/>
              </a:buClr>
              <a:buSzPts val="1220"/>
              <a:buFont typeface="Times New Roman"/>
              <a:buChar char="●"/>
            </a:pPr>
            <a:r>
              <a:rPr b="1" lang="zh-CN" sz="1220">
                <a:solidFill>
                  <a:srgbClr val="000000"/>
                </a:solidFill>
                <a:highlight>
                  <a:srgbClr val="FFFFFF"/>
                </a:highlight>
                <a:latin typeface="Times New Roman"/>
                <a:ea typeface="Times New Roman"/>
                <a:cs typeface="Times New Roman"/>
                <a:sym typeface="Times New Roman"/>
              </a:rPr>
              <a:t>poutcome: </a:t>
            </a:r>
            <a:r>
              <a:rPr lang="zh-CN" sz="1220">
                <a:solidFill>
                  <a:srgbClr val="303030"/>
                </a:solidFill>
                <a:highlight>
                  <a:srgbClr val="FAFAFA"/>
                </a:highlight>
                <a:latin typeface="Times New Roman"/>
                <a:ea typeface="Times New Roman"/>
                <a:cs typeface="Times New Roman"/>
                <a:sym typeface="Times New Roman"/>
              </a:rPr>
              <a:t>outcome of the previous marketing campaign (categorical: </a:t>
            </a:r>
            <a:r>
              <a:rPr lang="zh-CN" sz="1220">
                <a:solidFill>
                  <a:srgbClr val="303030"/>
                </a:solidFill>
                <a:highlight>
                  <a:srgbClr val="FFFFFF"/>
                </a:highlight>
                <a:latin typeface="Times New Roman"/>
                <a:ea typeface="Times New Roman"/>
                <a:cs typeface="Times New Roman"/>
                <a:sym typeface="Times New Roman"/>
              </a:rPr>
              <a:t>'unknown', 'failure', 'other', 'success'</a:t>
            </a:r>
            <a:r>
              <a:rPr lang="zh-CN" sz="1220">
                <a:solidFill>
                  <a:srgbClr val="303030"/>
                </a:solidFill>
                <a:highlight>
                  <a:srgbClr val="FAFAFA"/>
                </a:highlight>
                <a:latin typeface="Times New Roman"/>
                <a:ea typeface="Times New Roman"/>
                <a:cs typeface="Times New Roman"/>
                <a:sym typeface="Times New Roman"/>
              </a:rPr>
              <a:t>)</a:t>
            </a:r>
            <a:endParaRPr sz="1220">
              <a:solidFill>
                <a:srgbClr val="303030"/>
              </a:solidFill>
              <a:highlight>
                <a:srgbClr val="FAFAFA"/>
              </a:highlight>
              <a:latin typeface="Times New Roman"/>
              <a:ea typeface="Times New Roman"/>
              <a:cs typeface="Times New Roman"/>
              <a:sym typeface="Times New Roman"/>
            </a:endParaRPr>
          </a:p>
          <a:p>
            <a:pPr indent="0" lvl="0" marL="457200" rtl="0" algn="l">
              <a:lnSpc>
                <a:spcPct val="80000"/>
              </a:lnSpc>
              <a:spcBef>
                <a:spcPts val="0"/>
              </a:spcBef>
              <a:spcAft>
                <a:spcPts val="0"/>
              </a:spcAft>
              <a:buSzPts val="935"/>
              <a:buNone/>
            </a:pPr>
            <a:r>
              <a:t/>
            </a:r>
            <a:endParaRPr sz="1220">
              <a:solidFill>
                <a:srgbClr val="303030"/>
              </a:solidFill>
              <a:highlight>
                <a:srgbClr val="FAFAFA"/>
              </a:highlight>
              <a:latin typeface="Times New Roman"/>
              <a:ea typeface="Times New Roman"/>
              <a:cs typeface="Times New Roman"/>
              <a:sym typeface="Times New Roman"/>
            </a:endParaRPr>
          </a:p>
          <a:p>
            <a:pPr indent="0" lvl="0" marL="0" rtl="0" algn="l">
              <a:lnSpc>
                <a:spcPct val="80000"/>
              </a:lnSpc>
              <a:spcBef>
                <a:spcPts val="0"/>
              </a:spcBef>
              <a:spcAft>
                <a:spcPts val="0"/>
              </a:spcAft>
              <a:buSzPts val="935"/>
              <a:buNone/>
            </a:pPr>
            <a:r>
              <a:rPr lang="zh-CN" sz="1220">
                <a:solidFill>
                  <a:srgbClr val="303030"/>
                </a:solidFill>
                <a:highlight>
                  <a:srgbClr val="FAFAFA"/>
                </a:highlight>
                <a:latin typeface="Times New Roman"/>
                <a:ea typeface="Times New Roman"/>
                <a:cs typeface="Times New Roman"/>
                <a:sym typeface="Times New Roman"/>
              </a:rPr>
              <a:t>Columns for </a:t>
            </a:r>
            <a:r>
              <a:rPr b="1" lang="zh-CN" sz="1220">
                <a:solidFill>
                  <a:srgbClr val="303030"/>
                </a:solidFill>
                <a:highlight>
                  <a:srgbClr val="FAFAFA"/>
                </a:highlight>
                <a:latin typeface="Times New Roman"/>
                <a:ea typeface="Times New Roman"/>
                <a:cs typeface="Times New Roman"/>
                <a:sym typeface="Times New Roman"/>
              </a:rPr>
              <a:t>bank-additional.csv</a:t>
            </a:r>
            <a:r>
              <a:rPr lang="zh-CN" sz="1220">
                <a:solidFill>
                  <a:srgbClr val="303030"/>
                </a:solidFill>
                <a:highlight>
                  <a:srgbClr val="FAFAFA"/>
                </a:highlight>
                <a:latin typeface="Times New Roman"/>
                <a:ea typeface="Times New Roman"/>
                <a:cs typeface="Times New Roman"/>
                <a:sym typeface="Times New Roman"/>
              </a:rPr>
              <a:t> and </a:t>
            </a:r>
            <a:r>
              <a:rPr b="1" lang="zh-CN" sz="1220">
                <a:solidFill>
                  <a:srgbClr val="303030"/>
                </a:solidFill>
                <a:highlight>
                  <a:srgbClr val="FAFAFA"/>
                </a:highlight>
                <a:latin typeface="Times New Roman"/>
                <a:ea typeface="Times New Roman"/>
                <a:cs typeface="Times New Roman"/>
                <a:sym typeface="Times New Roman"/>
              </a:rPr>
              <a:t>bank-additional-full.csv </a:t>
            </a:r>
            <a:r>
              <a:rPr lang="zh-CN" sz="1220">
                <a:solidFill>
                  <a:srgbClr val="303030"/>
                </a:solidFill>
                <a:highlight>
                  <a:srgbClr val="FAFAFA"/>
                </a:highlight>
                <a:latin typeface="Times New Roman"/>
                <a:ea typeface="Times New Roman"/>
                <a:cs typeface="Times New Roman"/>
                <a:sym typeface="Times New Roman"/>
              </a:rPr>
              <a:t>only:</a:t>
            </a:r>
            <a:endParaRPr sz="1220">
              <a:solidFill>
                <a:srgbClr val="303030"/>
              </a:solidFill>
              <a:highlight>
                <a:srgbClr val="FAFAFA"/>
              </a:highlight>
              <a:latin typeface="Times New Roman"/>
              <a:ea typeface="Times New Roman"/>
              <a:cs typeface="Times New Roman"/>
              <a:sym typeface="Times New Roman"/>
            </a:endParaRPr>
          </a:p>
          <a:p>
            <a:pPr indent="-306070" lvl="0" marL="457200" rtl="0" algn="l">
              <a:lnSpc>
                <a:spcPct val="80000"/>
              </a:lnSpc>
              <a:spcBef>
                <a:spcPts val="0"/>
              </a:spcBef>
              <a:spcAft>
                <a:spcPts val="0"/>
              </a:spcAft>
              <a:buClr>
                <a:srgbClr val="303030"/>
              </a:buClr>
              <a:buSzPts val="1220"/>
              <a:buFont typeface="Times New Roman"/>
              <a:buChar char="●"/>
            </a:pPr>
            <a:r>
              <a:rPr b="1" lang="zh-CN" sz="1220">
                <a:solidFill>
                  <a:srgbClr val="303030"/>
                </a:solidFill>
                <a:highlight>
                  <a:srgbClr val="FFFFFF"/>
                </a:highlight>
                <a:latin typeface="Times New Roman"/>
                <a:ea typeface="Times New Roman"/>
                <a:cs typeface="Times New Roman"/>
                <a:sym typeface="Times New Roman"/>
              </a:rPr>
              <a:t>emp.var.rate: </a:t>
            </a:r>
            <a:r>
              <a:rPr lang="zh-CN" sz="1220">
                <a:solidFill>
                  <a:srgbClr val="000000"/>
                </a:solidFill>
                <a:latin typeface="Times New Roman"/>
                <a:ea typeface="Times New Roman"/>
                <a:cs typeface="Times New Roman"/>
                <a:sym typeface="Times New Roman"/>
              </a:rPr>
              <a:t>employment variation rate (numeric)</a:t>
            </a:r>
            <a:endParaRPr sz="1220">
              <a:solidFill>
                <a:srgbClr val="000000"/>
              </a:solidFill>
              <a:latin typeface="Times New Roman"/>
              <a:ea typeface="Times New Roman"/>
              <a:cs typeface="Times New Roman"/>
              <a:sym typeface="Times New Roman"/>
            </a:endParaRPr>
          </a:p>
          <a:p>
            <a:pPr indent="-306070" lvl="0" marL="457200" rtl="0" algn="l">
              <a:lnSpc>
                <a:spcPct val="80000"/>
              </a:lnSpc>
              <a:spcBef>
                <a:spcPts val="0"/>
              </a:spcBef>
              <a:spcAft>
                <a:spcPts val="0"/>
              </a:spcAft>
              <a:buClr>
                <a:srgbClr val="303030"/>
              </a:buClr>
              <a:buSzPts val="1220"/>
              <a:buFont typeface="Times New Roman"/>
              <a:buChar char="●"/>
            </a:pPr>
            <a:r>
              <a:rPr b="1" lang="zh-CN" sz="1220">
                <a:solidFill>
                  <a:srgbClr val="303030"/>
                </a:solidFill>
                <a:highlight>
                  <a:srgbClr val="FFFFFF"/>
                </a:highlight>
                <a:latin typeface="Times New Roman"/>
                <a:ea typeface="Times New Roman"/>
                <a:cs typeface="Times New Roman"/>
                <a:sym typeface="Times New Roman"/>
              </a:rPr>
              <a:t>cons.price.idx: </a:t>
            </a:r>
            <a:r>
              <a:rPr lang="zh-CN" sz="1220">
                <a:solidFill>
                  <a:srgbClr val="040C28"/>
                </a:solidFill>
                <a:latin typeface="Times New Roman"/>
                <a:ea typeface="Times New Roman"/>
                <a:cs typeface="Times New Roman"/>
                <a:sym typeface="Times New Roman"/>
              </a:rPr>
              <a:t>consumer price index </a:t>
            </a:r>
            <a:r>
              <a:rPr lang="zh-CN" sz="1220">
                <a:solidFill>
                  <a:srgbClr val="000000"/>
                </a:solidFill>
                <a:latin typeface="Times New Roman"/>
                <a:ea typeface="Times New Roman"/>
                <a:cs typeface="Times New Roman"/>
                <a:sym typeface="Times New Roman"/>
              </a:rPr>
              <a:t>(numeric)</a:t>
            </a:r>
            <a:endParaRPr sz="1220">
              <a:solidFill>
                <a:srgbClr val="303030"/>
              </a:solidFill>
              <a:latin typeface="Times New Roman"/>
              <a:ea typeface="Times New Roman"/>
              <a:cs typeface="Times New Roman"/>
              <a:sym typeface="Times New Roman"/>
            </a:endParaRPr>
          </a:p>
          <a:p>
            <a:pPr indent="-306070" lvl="0" marL="457200" rtl="0" algn="l">
              <a:lnSpc>
                <a:spcPct val="80000"/>
              </a:lnSpc>
              <a:spcBef>
                <a:spcPts val="0"/>
              </a:spcBef>
              <a:spcAft>
                <a:spcPts val="0"/>
              </a:spcAft>
              <a:buClr>
                <a:srgbClr val="303030"/>
              </a:buClr>
              <a:buSzPts val="1220"/>
              <a:buFont typeface="Times New Roman"/>
              <a:buChar char="●"/>
            </a:pPr>
            <a:r>
              <a:rPr b="1" lang="zh-CN" sz="1220">
                <a:solidFill>
                  <a:srgbClr val="303030"/>
                </a:solidFill>
                <a:highlight>
                  <a:srgbClr val="FFFFFF"/>
                </a:highlight>
                <a:latin typeface="Times New Roman"/>
                <a:ea typeface="Times New Roman"/>
                <a:cs typeface="Times New Roman"/>
                <a:sym typeface="Times New Roman"/>
              </a:rPr>
              <a:t>cons.conf.idx:</a:t>
            </a:r>
            <a:r>
              <a:rPr lang="zh-CN" sz="1220">
                <a:solidFill>
                  <a:srgbClr val="303030"/>
                </a:solidFill>
                <a:latin typeface="Times New Roman"/>
                <a:ea typeface="Times New Roman"/>
                <a:cs typeface="Times New Roman"/>
                <a:sym typeface="Times New Roman"/>
              </a:rPr>
              <a:t> </a:t>
            </a:r>
            <a:r>
              <a:rPr lang="zh-CN" sz="1220">
                <a:solidFill>
                  <a:srgbClr val="040C28"/>
                </a:solidFill>
                <a:latin typeface="Times New Roman"/>
                <a:ea typeface="Times New Roman"/>
                <a:cs typeface="Times New Roman"/>
                <a:sym typeface="Times New Roman"/>
              </a:rPr>
              <a:t>consumer confidence index </a:t>
            </a:r>
            <a:r>
              <a:rPr lang="zh-CN" sz="1220">
                <a:solidFill>
                  <a:srgbClr val="000000"/>
                </a:solidFill>
                <a:latin typeface="Times New Roman"/>
                <a:ea typeface="Times New Roman"/>
                <a:cs typeface="Times New Roman"/>
                <a:sym typeface="Times New Roman"/>
              </a:rPr>
              <a:t>(numeric)</a:t>
            </a:r>
            <a:endParaRPr sz="1220">
              <a:solidFill>
                <a:srgbClr val="303030"/>
              </a:solidFill>
              <a:latin typeface="Times New Roman"/>
              <a:ea typeface="Times New Roman"/>
              <a:cs typeface="Times New Roman"/>
              <a:sym typeface="Times New Roman"/>
            </a:endParaRPr>
          </a:p>
          <a:p>
            <a:pPr indent="-306070" lvl="0" marL="457200" rtl="0" algn="l">
              <a:lnSpc>
                <a:spcPct val="80000"/>
              </a:lnSpc>
              <a:spcBef>
                <a:spcPts val="0"/>
              </a:spcBef>
              <a:spcAft>
                <a:spcPts val="0"/>
              </a:spcAft>
              <a:buClr>
                <a:srgbClr val="303030"/>
              </a:buClr>
              <a:buSzPts val="1220"/>
              <a:buFont typeface="Times New Roman"/>
              <a:buChar char="●"/>
            </a:pPr>
            <a:r>
              <a:rPr b="1" lang="zh-CN" sz="1220">
                <a:solidFill>
                  <a:srgbClr val="303030"/>
                </a:solidFill>
                <a:highlight>
                  <a:srgbClr val="FFFFFF"/>
                </a:highlight>
                <a:latin typeface="Times New Roman"/>
                <a:ea typeface="Times New Roman"/>
                <a:cs typeface="Times New Roman"/>
                <a:sym typeface="Times New Roman"/>
              </a:rPr>
              <a:t>euribor3m:</a:t>
            </a:r>
            <a:r>
              <a:rPr lang="zh-CN" sz="1220">
                <a:solidFill>
                  <a:srgbClr val="303030"/>
                </a:solidFill>
                <a:latin typeface="Times New Roman"/>
                <a:ea typeface="Times New Roman"/>
                <a:cs typeface="Times New Roman"/>
                <a:sym typeface="Times New Roman"/>
              </a:rPr>
              <a:t> </a:t>
            </a:r>
            <a:r>
              <a:rPr lang="zh-CN" sz="1220">
                <a:solidFill>
                  <a:srgbClr val="202124"/>
                </a:solidFill>
                <a:latin typeface="Times New Roman"/>
                <a:ea typeface="Times New Roman"/>
                <a:cs typeface="Times New Roman"/>
                <a:sym typeface="Times New Roman"/>
              </a:rPr>
              <a:t>3 month Euribor interest rate </a:t>
            </a:r>
            <a:r>
              <a:rPr lang="zh-CN" sz="1220">
                <a:solidFill>
                  <a:srgbClr val="000000"/>
                </a:solidFill>
                <a:latin typeface="Times New Roman"/>
                <a:ea typeface="Times New Roman"/>
                <a:cs typeface="Times New Roman"/>
                <a:sym typeface="Times New Roman"/>
              </a:rPr>
              <a:t>(numeric)</a:t>
            </a:r>
            <a:endParaRPr sz="1220">
              <a:solidFill>
                <a:srgbClr val="303030"/>
              </a:solidFill>
              <a:latin typeface="Times New Roman"/>
              <a:ea typeface="Times New Roman"/>
              <a:cs typeface="Times New Roman"/>
              <a:sym typeface="Times New Roman"/>
            </a:endParaRPr>
          </a:p>
          <a:p>
            <a:pPr indent="-306070" lvl="0" marL="457200" rtl="0" algn="l">
              <a:lnSpc>
                <a:spcPct val="80000"/>
              </a:lnSpc>
              <a:spcBef>
                <a:spcPts val="0"/>
              </a:spcBef>
              <a:spcAft>
                <a:spcPts val="0"/>
              </a:spcAft>
              <a:buClr>
                <a:srgbClr val="303030"/>
              </a:buClr>
              <a:buSzPts val="1220"/>
              <a:buFont typeface="Times New Roman"/>
              <a:buChar char="●"/>
            </a:pPr>
            <a:r>
              <a:rPr b="1" lang="zh-CN" sz="1220">
                <a:solidFill>
                  <a:srgbClr val="303030"/>
                </a:solidFill>
                <a:highlight>
                  <a:srgbClr val="FFFFFF"/>
                </a:highlight>
                <a:latin typeface="Times New Roman"/>
                <a:ea typeface="Times New Roman"/>
                <a:cs typeface="Times New Roman"/>
                <a:sym typeface="Times New Roman"/>
              </a:rPr>
              <a:t>nr.employed: </a:t>
            </a:r>
            <a:r>
              <a:rPr lang="zh-CN" sz="1220">
                <a:solidFill>
                  <a:srgbClr val="040C28"/>
                </a:solidFill>
                <a:latin typeface="Times New Roman"/>
                <a:ea typeface="Times New Roman"/>
                <a:cs typeface="Times New Roman"/>
                <a:sym typeface="Times New Roman"/>
              </a:rPr>
              <a:t>the number of employees </a:t>
            </a:r>
            <a:r>
              <a:rPr lang="zh-CN" sz="1220">
                <a:solidFill>
                  <a:srgbClr val="000000"/>
                </a:solidFill>
                <a:latin typeface="Times New Roman"/>
                <a:ea typeface="Times New Roman"/>
                <a:cs typeface="Times New Roman"/>
                <a:sym typeface="Times New Roman"/>
              </a:rPr>
              <a:t>(numeric)</a:t>
            </a:r>
            <a:endParaRPr sz="122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1200"/>
              </a:spcAft>
              <a:buSzPts val="935"/>
              <a:buNone/>
            </a:pPr>
            <a:r>
              <a:t/>
            </a:r>
            <a:endParaRPr sz="1729">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Influence of Occupation</a:t>
            </a:r>
            <a:endParaRPr/>
          </a:p>
        </p:txBody>
      </p:sp>
      <p:sp>
        <p:nvSpPr>
          <p:cNvPr id="275" name="Google Shape;275;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76" name="Google Shape;276;p42"/>
          <p:cNvSpPr txBox="1"/>
          <p:nvPr/>
        </p:nvSpPr>
        <p:spPr>
          <a:xfrm>
            <a:off x="4686425" y="1152475"/>
            <a:ext cx="4146000" cy="1200600"/>
          </a:xfrm>
          <a:prstGeom prst="rect">
            <a:avLst/>
          </a:prstGeom>
          <a:noFill/>
          <a:ln>
            <a:noFill/>
          </a:ln>
        </p:spPr>
        <p:txBody>
          <a:bodyPr anchorCtr="0" anchor="t" bIns="91425" lIns="91425" spcFirstLastPara="1" rIns="91425" wrap="square" tIns="91425">
            <a:spAutoFit/>
          </a:bodyPr>
          <a:lstStyle/>
          <a:p>
            <a:pPr indent="-298450" lvl="0" marL="457200" rtl="0" algn="just">
              <a:spcBef>
                <a:spcPts val="0"/>
              </a:spcBef>
              <a:spcAft>
                <a:spcPts val="0"/>
              </a:spcAft>
              <a:buClr>
                <a:schemeClr val="dk1"/>
              </a:buClr>
              <a:buSzPts val="1100"/>
              <a:buFont typeface="Proxima Nova"/>
              <a:buChar char="●"/>
            </a:pPr>
            <a:r>
              <a:rPr lang="zh-CN" sz="1100">
                <a:solidFill>
                  <a:schemeClr val="dk1"/>
                </a:solidFill>
                <a:latin typeface="Proxima Nova"/>
                <a:ea typeface="Proxima Nova"/>
                <a:cs typeface="Proxima Nova"/>
                <a:sym typeface="Proxima Nova"/>
              </a:rPr>
              <a:t>Market the product more to retired people. Although the percentage of retired people who have purchased the product is lower than the percentage of people in the 30 to 40 age group, it is still significant.</a:t>
            </a:r>
            <a:endParaRPr sz="1100">
              <a:solidFill>
                <a:schemeClr val="dk1"/>
              </a:solidFill>
              <a:latin typeface="Proxima Nova"/>
              <a:ea typeface="Proxima Nova"/>
              <a:cs typeface="Proxima Nova"/>
              <a:sym typeface="Proxima Nova"/>
            </a:endParaRPr>
          </a:p>
          <a:p>
            <a:pPr indent="-298450" lvl="0" marL="457200" rtl="0" algn="just">
              <a:spcBef>
                <a:spcPts val="0"/>
              </a:spcBef>
              <a:spcAft>
                <a:spcPts val="0"/>
              </a:spcAft>
              <a:buClr>
                <a:schemeClr val="dk1"/>
              </a:buClr>
              <a:buSzPts val="1100"/>
              <a:buFont typeface="Proxima Nova"/>
              <a:buChar char="●"/>
            </a:pPr>
            <a:r>
              <a:rPr lang="zh-CN" sz="1100">
                <a:solidFill>
                  <a:schemeClr val="dk1"/>
                </a:solidFill>
                <a:latin typeface="Proxima Nova"/>
                <a:ea typeface="Proxima Nova"/>
                <a:cs typeface="Proxima Nova"/>
                <a:sym typeface="Proxima Nova"/>
              </a:rPr>
              <a:t>25% of Retired people bought the product and the product should be marked to them more.</a:t>
            </a:r>
            <a:endParaRPr sz="1100">
              <a:solidFill>
                <a:schemeClr val="dk1"/>
              </a:solidFill>
              <a:latin typeface="Proxima Nova"/>
              <a:ea typeface="Proxima Nova"/>
              <a:cs typeface="Proxima Nova"/>
              <a:sym typeface="Proxima Nova"/>
            </a:endParaRPr>
          </a:p>
        </p:txBody>
      </p:sp>
      <p:pic>
        <p:nvPicPr>
          <p:cNvPr id="277" name="Google Shape;277;p42"/>
          <p:cNvPicPr preferRelativeResize="0"/>
          <p:nvPr/>
        </p:nvPicPr>
        <p:blipFill>
          <a:blip r:embed="rId3">
            <a:alphaModFix/>
          </a:blip>
          <a:stretch>
            <a:fillRect/>
          </a:stretch>
        </p:blipFill>
        <p:spPr>
          <a:xfrm>
            <a:off x="311700" y="1152475"/>
            <a:ext cx="4374728" cy="34164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Influence of Education</a:t>
            </a:r>
            <a:endParaRPr/>
          </a:p>
        </p:txBody>
      </p:sp>
      <p:sp>
        <p:nvSpPr>
          <p:cNvPr id="283" name="Google Shape;283;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84" name="Google Shape;284;p43"/>
          <p:cNvSpPr txBox="1"/>
          <p:nvPr/>
        </p:nvSpPr>
        <p:spPr>
          <a:xfrm>
            <a:off x="4686425" y="1152475"/>
            <a:ext cx="4146000" cy="12945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2D3B45"/>
              </a:buClr>
              <a:buSzPts val="1200"/>
              <a:buFont typeface="Times New Roman"/>
              <a:buChar char="●"/>
            </a:pPr>
            <a:r>
              <a:rPr lang="zh-CN" sz="1100">
                <a:solidFill>
                  <a:schemeClr val="dk1"/>
                </a:solidFill>
                <a:latin typeface="Proxima Nova"/>
                <a:ea typeface="Proxima Nova"/>
                <a:cs typeface="Proxima Nova"/>
                <a:sym typeface="Proxima Nova"/>
              </a:rPr>
              <a:t>Target people with professional or university degrees. These people are more likely to have the financial means to purchase the term deposit product.</a:t>
            </a:r>
            <a:endParaRPr sz="1100">
              <a:solidFill>
                <a:schemeClr val="dk1"/>
              </a:solidFill>
              <a:latin typeface="Proxima Nova"/>
              <a:ea typeface="Proxima Nova"/>
              <a:cs typeface="Proxima Nova"/>
              <a:sym typeface="Proxima Nova"/>
            </a:endParaRPr>
          </a:p>
          <a:p>
            <a:pPr indent="-298450" lvl="0" marL="457200" rtl="0" algn="just">
              <a:spcBef>
                <a:spcPts val="0"/>
              </a:spcBef>
              <a:spcAft>
                <a:spcPts val="0"/>
              </a:spcAft>
              <a:buClr>
                <a:schemeClr val="dk1"/>
              </a:buClr>
              <a:buSzPts val="1100"/>
              <a:buFont typeface="Proxima Nova"/>
              <a:buChar char="●"/>
            </a:pPr>
            <a:r>
              <a:rPr lang="zh-CN" sz="1100">
                <a:solidFill>
                  <a:schemeClr val="dk1"/>
                </a:solidFill>
                <a:latin typeface="Proxima Nova"/>
                <a:ea typeface="Proxima Nova"/>
                <a:cs typeface="Proxima Nova"/>
                <a:sym typeface="Proxima Nova"/>
              </a:rPr>
              <a:t>People with professional course education - 15% bought the product and University degree education - 14% bought the product.</a:t>
            </a:r>
            <a:endParaRPr sz="1100">
              <a:solidFill>
                <a:schemeClr val="dk1"/>
              </a:solidFill>
              <a:latin typeface="Proxima Nova"/>
              <a:ea typeface="Proxima Nova"/>
              <a:cs typeface="Proxima Nova"/>
              <a:sym typeface="Proxima Nova"/>
            </a:endParaRPr>
          </a:p>
        </p:txBody>
      </p:sp>
      <p:pic>
        <p:nvPicPr>
          <p:cNvPr id="285" name="Google Shape;285;p43"/>
          <p:cNvPicPr preferRelativeResize="0"/>
          <p:nvPr/>
        </p:nvPicPr>
        <p:blipFill>
          <a:blip r:embed="rId3">
            <a:alphaModFix/>
          </a:blip>
          <a:stretch>
            <a:fillRect/>
          </a:stretch>
        </p:blipFill>
        <p:spPr>
          <a:xfrm>
            <a:off x="311700" y="1152475"/>
            <a:ext cx="4260299" cy="34164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Model Recommendation</a:t>
            </a:r>
            <a:endParaRPr/>
          </a:p>
        </p:txBody>
      </p:sp>
      <p:sp>
        <p:nvSpPr>
          <p:cNvPr id="291" name="Google Shape;291;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92" name="Google Shape;292;p44"/>
          <p:cNvSpPr txBox="1"/>
          <p:nvPr/>
        </p:nvSpPr>
        <p:spPr>
          <a:xfrm>
            <a:off x="5401750" y="1152475"/>
            <a:ext cx="3430800" cy="16332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2D3B45"/>
              </a:buClr>
              <a:buSzPts val="1200"/>
              <a:buFont typeface="Times New Roman"/>
              <a:buChar char="●"/>
            </a:pPr>
            <a:r>
              <a:rPr lang="zh-CN" sz="1100">
                <a:solidFill>
                  <a:schemeClr val="dk1"/>
                </a:solidFill>
                <a:latin typeface="Proxima Nova"/>
                <a:ea typeface="Proxima Nova"/>
                <a:cs typeface="Proxima Nova"/>
                <a:sym typeface="Proxima Nova"/>
              </a:rPr>
              <a:t>Initial analysis suggests models such as Logistic Regression can provide better results.</a:t>
            </a:r>
            <a:endParaRPr sz="1100">
              <a:solidFill>
                <a:schemeClr val="dk1"/>
              </a:solidFill>
              <a:latin typeface="Proxima Nova"/>
              <a:ea typeface="Proxima Nova"/>
              <a:cs typeface="Proxima Nova"/>
              <a:sym typeface="Proxima Nova"/>
            </a:endParaRPr>
          </a:p>
          <a:p>
            <a:pPr indent="-298450" lvl="0" marL="457200" rtl="0" algn="just">
              <a:spcBef>
                <a:spcPts val="0"/>
              </a:spcBef>
              <a:spcAft>
                <a:spcPts val="0"/>
              </a:spcAft>
              <a:buClr>
                <a:schemeClr val="dk1"/>
              </a:buClr>
              <a:buSzPts val="1100"/>
              <a:buFont typeface="Proxima Nova"/>
              <a:buChar char="●"/>
            </a:pPr>
            <a:r>
              <a:rPr lang="zh-CN" sz="1100">
                <a:solidFill>
                  <a:schemeClr val="dk1"/>
                </a:solidFill>
                <a:latin typeface="Proxima Nova"/>
                <a:ea typeface="Proxima Nova"/>
                <a:cs typeface="Proxima Nova"/>
                <a:sym typeface="Proxima Nova"/>
              </a:rPr>
              <a:t>A voting classifier can be utilised to increase the precision and recall of the model outputs.</a:t>
            </a:r>
            <a:endParaRPr sz="1100">
              <a:solidFill>
                <a:schemeClr val="dk1"/>
              </a:solidFill>
              <a:latin typeface="Proxima Nova"/>
              <a:ea typeface="Proxima Nova"/>
              <a:cs typeface="Proxima Nova"/>
              <a:sym typeface="Proxima Nova"/>
            </a:endParaRPr>
          </a:p>
          <a:p>
            <a:pPr indent="-298450" lvl="0" marL="457200" rtl="0" algn="just">
              <a:spcBef>
                <a:spcPts val="0"/>
              </a:spcBef>
              <a:spcAft>
                <a:spcPts val="0"/>
              </a:spcAft>
              <a:buClr>
                <a:schemeClr val="dk1"/>
              </a:buClr>
              <a:buSzPts val="1100"/>
              <a:buFont typeface="Proxima Nova"/>
              <a:buChar char="●"/>
            </a:pPr>
            <a:r>
              <a:rPr lang="zh-CN" sz="1100">
                <a:solidFill>
                  <a:schemeClr val="dk1"/>
                </a:solidFill>
                <a:latin typeface="Proxima Nova"/>
                <a:ea typeface="Proxima Nova"/>
                <a:cs typeface="Proxima Nova"/>
                <a:sym typeface="Proxima Nova"/>
              </a:rPr>
              <a:t>Hyperparamter tuning is required using cross validation to improve the selected models performance.</a:t>
            </a:r>
            <a:endParaRPr sz="1100">
              <a:solidFill>
                <a:schemeClr val="dk1"/>
              </a:solidFill>
              <a:latin typeface="Proxima Nova"/>
              <a:ea typeface="Proxima Nova"/>
              <a:cs typeface="Proxima Nova"/>
              <a:sym typeface="Proxima Nova"/>
            </a:endParaRPr>
          </a:p>
        </p:txBody>
      </p:sp>
      <p:pic>
        <p:nvPicPr>
          <p:cNvPr id="293" name="Google Shape;293;p44"/>
          <p:cNvPicPr preferRelativeResize="0"/>
          <p:nvPr/>
        </p:nvPicPr>
        <p:blipFill>
          <a:blip r:embed="rId3">
            <a:alphaModFix/>
          </a:blip>
          <a:stretch>
            <a:fillRect/>
          </a:stretch>
        </p:blipFill>
        <p:spPr>
          <a:xfrm>
            <a:off x="311700" y="1152475"/>
            <a:ext cx="5090050" cy="34164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Best Model Selection</a:t>
            </a:r>
            <a:endParaRPr/>
          </a:p>
        </p:txBody>
      </p:sp>
      <p:sp>
        <p:nvSpPr>
          <p:cNvPr id="299" name="Google Shape;299;p45"/>
          <p:cNvSpPr txBox="1"/>
          <p:nvPr>
            <p:ph idx="1" type="body"/>
          </p:nvPr>
        </p:nvSpPr>
        <p:spPr>
          <a:xfrm>
            <a:off x="311700" y="2930400"/>
            <a:ext cx="8520600" cy="163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1400">
                <a:solidFill>
                  <a:schemeClr val="dk1"/>
                </a:solidFill>
                <a:latin typeface="Times New Roman"/>
                <a:ea typeface="Times New Roman"/>
                <a:cs typeface="Times New Roman"/>
                <a:sym typeface="Times New Roman"/>
              </a:rPr>
              <a:t>From the model we have built and the result we have got, we decided to pick random Forest model with accuracy 81% </a:t>
            </a:r>
            <a:r>
              <a:rPr lang="zh-CN" sz="1400">
                <a:solidFill>
                  <a:schemeClr val="dk1"/>
                </a:solidFill>
                <a:latin typeface="Times New Roman"/>
                <a:ea typeface="Times New Roman"/>
                <a:cs typeface="Times New Roman"/>
                <a:sym typeface="Times New Roman"/>
              </a:rPr>
              <a:t>for ABC Bank to determine the likelihood of customers subscribing to their term deposit product.</a:t>
            </a:r>
            <a:endParaRPr sz="1400">
              <a:solidFill>
                <a:schemeClr val="dk1"/>
              </a:solidFill>
              <a:latin typeface="Times New Roman"/>
              <a:ea typeface="Times New Roman"/>
              <a:cs typeface="Times New Roman"/>
              <a:sym typeface="Times New Roman"/>
            </a:endParaRPr>
          </a:p>
        </p:txBody>
      </p:sp>
      <p:pic>
        <p:nvPicPr>
          <p:cNvPr id="300" name="Google Shape;300;p45"/>
          <p:cNvPicPr preferRelativeResize="0"/>
          <p:nvPr/>
        </p:nvPicPr>
        <p:blipFill>
          <a:blip r:embed="rId3">
            <a:alphaModFix/>
          </a:blip>
          <a:stretch>
            <a:fillRect/>
          </a:stretch>
        </p:blipFill>
        <p:spPr>
          <a:xfrm>
            <a:off x="362700" y="1261675"/>
            <a:ext cx="5977800" cy="1567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354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latin typeface="Times New Roman"/>
                <a:ea typeface="Times New Roman"/>
                <a:cs typeface="Times New Roman"/>
                <a:sym typeface="Times New Roman"/>
              </a:rPr>
              <a:t>Questions We have</a:t>
            </a:r>
            <a:endParaRPr b="1">
              <a:latin typeface="Times New Roman"/>
              <a:ea typeface="Times New Roman"/>
              <a:cs typeface="Times New Roman"/>
              <a:sym typeface="Times New Roman"/>
            </a:endParaRPr>
          </a:p>
        </p:txBody>
      </p:sp>
      <p:sp>
        <p:nvSpPr>
          <p:cNvPr id="77" name="Google Shape;77;p16"/>
          <p:cNvSpPr txBox="1"/>
          <p:nvPr>
            <p:ph idx="1" type="body"/>
          </p:nvPr>
        </p:nvSpPr>
        <p:spPr>
          <a:xfrm>
            <a:off x="311700" y="927675"/>
            <a:ext cx="8520600" cy="34164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None/>
            </a:pPr>
            <a:r>
              <a:rPr b="1" i="1" lang="zh-CN" sz="1400">
                <a:solidFill>
                  <a:srgbClr val="2D3B45"/>
                </a:solidFill>
                <a:latin typeface="Times New Roman"/>
                <a:ea typeface="Times New Roman"/>
                <a:cs typeface="Times New Roman"/>
                <a:sym typeface="Times New Roman"/>
              </a:rPr>
              <a:t>What are the problems in the data ( number of NA values, outliers , skewed etc)?</a:t>
            </a:r>
            <a:endParaRPr b="1" i="1" sz="1400">
              <a:solidFill>
                <a:srgbClr val="2D3B45"/>
              </a:solidFill>
              <a:latin typeface="Times New Roman"/>
              <a:ea typeface="Times New Roman"/>
              <a:cs typeface="Times New Roman"/>
              <a:sym typeface="Times New Roman"/>
            </a:endParaRPr>
          </a:p>
          <a:p>
            <a:pPr indent="-304800" lvl="0" marL="457200" rtl="0" algn="l">
              <a:lnSpc>
                <a:spcPct val="100000"/>
              </a:lnSpc>
              <a:spcBef>
                <a:spcPts val="900"/>
              </a:spcBef>
              <a:spcAft>
                <a:spcPts val="0"/>
              </a:spcAft>
              <a:buClr>
                <a:srgbClr val="000000"/>
              </a:buClr>
              <a:buSzPts val="1200"/>
              <a:buFont typeface="Times New Roman"/>
              <a:buChar char="●"/>
            </a:pPr>
            <a:r>
              <a:rPr lang="zh-CN" sz="1200">
                <a:solidFill>
                  <a:srgbClr val="000000"/>
                </a:solidFill>
                <a:latin typeface="Times New Roman"/>
                <a:ea typeface="Times New Roman"/>
                <a:cs typeface="Times New Roman"/>
                <a:sym typeface="Times New Roman"/>
              </a:rPr>
              <a:t>No duplicate rows (rows that are exactly the same across all columns) appears in </a:t>
            </a:r>
            <a:r>
              <a:rPr b="1" lang="zh-CN" sz="1200">
                <a:solidFill>
                  <a:srgbClr val="000000"/>
                </a:solidFill>
                <a:latin typeface="Times New Roman"/>
                <a:ea typeface="Times New Roman"/>
                <a:cs typeface="Times New Roman"/>
                <a:sym typeface="Times New Roman"/>
              </a:rPr>
              <a:t>bank.csv</a:t>
            </a:r>
            <a:r>
              <a:rPr lang="zh-CN" sz="1200">
                <a:solidFill>
                  <a:srgbClr val="000000"/>
                </a:solidFill>
                <a:latin typeface="Times New Roman"/>
                <a:ea typeface="Times New Roman"/>
                <a:cs typeface="Times New Roman"/>
                <a:sym typeface="Times New Roman"/>
              </a:rPr>
              <a:t>, </a:t>
            </a:r>
            <a:r>
              <a:rPr b="1" lang="zh-CN" sz="1200">
                <a:solidFill>
                  <a:srgbClr val="000000"/>
                </a:solidFill>
                <a:latin typeface="Times New Roman"/>
                <a:ea typeface="Times New Roman"/>
                <a:cs typeface="Times New Roman"/>
                <a:sym typeface="Times New Roman"/>
              </a:rPr>
              <a:t>bank-full.csv</a:t>
            </a:r>
            <a:r>
              <a:rPr lang="zh-CN" sz="1200">
                <a:solidFill>
                  <a:srgbClr val="000000"/>
                </a:solidFill>
                <a:latin typeface="Times New Roman"/>
                <a:ea typeface="Times New Roman"/>
                <a:cs typeface="Times New Roman"/>
                <a:sym typeface="Times New Roman"/>
              </a:rPr>
              <a:t>, and </a:t>
            </a:r>
            <a:r>
              <a:rPr b="1" lang="zh-CN" sz="1200">
                <a:solidFill>
                  <a:srgbClr val="000000"/>
                </a:solidFill>
                <a:latin typeface="Times New Roman"/>
                <a:ea typeface="Times New Roman"/>
                <a:cs typeface="Times New Roman"/>
                <a:sym typeface="Times New Roman"/>
              </a:rPr>
              <a:t>bank-additional.csv</a:t>
            </a:r>
            <a:endParaRPr b="1"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zh-CN" sz="1200">
                <a:solidFill>
                  <a:srgbClr val="000000"/>
                </a:solidFill>
                <a:latin typeface="Times New Roman"/>
                <a:ea typeface="Times New Roman"/>
                <a:cs typeface="Times New Roman"/>
                <a:sym typeface="Times New Roman"/>
              </a:rPr>
              <a:t>12 duplicate rows appear in </a:t>
            </a:r>
            <a:r>
              <a:rPr b="1" lang="zh-CN" sz="1200">
                <a:solidFill>
                  <a:srgbClr val="000000"/>
                </a:solidFill>
                <a:latin typeface="Times New Roman"/>
                <a:ea typeface="Times New Roman"/>
                <a:cs typeface="Times New Roman"/>
                <a:sym typeface="Times New Roman"/>
              </a:rPr>
              <a:t>bank-additional-full.csv</a:t>
            </a:r>
            <a:endParaRPr b="1"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zh-CN" sz="1200">
                <a:solidFill>
                  <a:srgbClr val="000000"/>
                </a:solidFill>
                <a:latin typeface="Times New Roman"/>
                <a:ea typeface="Times New Roman"/>
                <a:cs typeface="Times New Roman"/>
                <a:sym typeface="Times New Roman"/>
              </a:rPr>
              <a:t>The age count graph (count vs age) is </a:t>
            </a:r>
            <a:r>
              <a:rPr b="1" lang="zh-CN" sz="1200">
                <a:solidFill>
                  <a:srgbClr val="000000"/>
                </a:solidFill>
                <a:latin typeface="Times New Roman"/>
                <a:ea typeface="Times New Roman"/>
                <a:cs typeface="Times New Roman"/>
                <a:sym typeface="Times New Roman"/>
              </a:rPr>
              <a:t>right skewed</a:t>
            </a:r>
            <a:r>
              <a:rPr lang="zh-CN" sz="1200">
                <a:solidFill>
                  <a:srgbClr val="000000"/>
                </a:solidFill>
                <a:latin typeface="Times New Roman"/>
                <a:ea typeface="Times New Roman"/>
                <a:cs typeface="Times New Roman"/>
                <a:sym typeface="Times New Roman"/>
              </a:rPr>
              <a:t> – the majority are between age 30 to 40. The number of people over 60 years old is very small</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zh-CN" sz="1200">
                <a:solidFill>
                  <a:srgbClr val="000000"/>
                </a:solidFill>
                <a:latin typeface="Times New Roman"/>
                <a:ea typeface="Times New Roman"/>
                <a:cs typeface="Times New Roman"/>
                <a:sym typeface="Times New Roman"/>
              </a:rPr>
              <a:t>The campaign count graph (count vs campaign) is right skewed – the higher the total number of campaigns, the smaller the total count. </a:t>
            </a:r>
            <a:endParaRPr sz="1200">
              <a:solidFill>
                <a:srgbClr val="000000"/>
              </a:solidFill>
              <a:latin typeface="Times New Roman"/>
              <a:ea typeface="Times New Roman"/>
              <a:cs typeface="Times New Roman"/>
              <a:sym typeface="Times New Roman"/>
            </a:endParaRPr>
          </a:p>
          <a:p>
            <a:pPr indent="0" lvl="0" marL="0" rtl="0" algn="l">
              <a:spcBef>
                <a:spcPts val="900"/>
              </a:spcBef>
              <a:spcAft>
                <a:spcPts val="0"/>
              </a:spcAft>
              <a:buNone/>
            </a:pPr>
            <a:r>
              <a:rPr b="1" i="1" lang="zh-CN" sz="1300">
                <a:solidFill>
                  <a:srgbClr val="2D3B45"/>
                </a:solidFill>
                <a:latin typeface="Times New Roman"/>
                <a:ea typeface="Times New Roman"/>
                <a:cs typeface="Times New Roman"/>
                <a:sym typeface="Times New Roman"/>
              </a:rPr>
              <a:t>What approaches are you trying to apply on your data set to overcome problems like NA value, outlier etc and why?</a:t>
            </a:r>
            <a:endParaRPr b="1" i="1" sz="1300">
              <a:solidFill>
                <a:srgbClr val="2D3B45"/>
              </a:solidFill>
              <a:latin typeface="Times New Roman"/>
              <a:ea typeface="Times New Roman"/>
              <a:cs typeface="Times New Roman"/>
              <a:sym typeface="Times New Roman"/>
            </a:endParaRPr>
          </a:p>
          <a:p>
            <a:pPr indent="-304800" lvl="0" marL="457200" rtl="0" algn="l">
              <a:spcBef>
                <a:spcPts val="900"/>
              </a:spcBef>
              <a:spcAft>
                <a:spcPts val="0"/>
              </a:spcAft>
              <a:buClr>
                <a:srgbClr val="000000"/>
              </a:buClr>
              <a:buSzPts val="1200"/>
              <a:buFont typeface="Times New Roman"/>
              <a:buChar char="●"/>
            </a:pPr>
            <a:r>
              <a:rPr lang="zh-CN" sz="1200">
                <a:solidFill>
                  <a:srgbClr val="000000"/>
                </a:solidFill>
                <a:latin typeface="Times New Roman"/>
                <a:ea typeface="Times New Roman"/>
                <a:cs typeface="Times New Roman"/>
                <a:sym typeface="Times New Roman"/>
              </a:rPr>
              <a:t>EDA to determine NA values or other data that may be an issue</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zh-CN" sz="1200">
                <a:solidFill>
                  <a:srgbClr val="000000"/>
                </a:solidFill>
                <a:latin typeface="Times New Roman"/>
                <a:ea typeface="Times New Roman"/>
                <a:cs typeface="Times New Roman"/>
                <a:sym typeface="Times New Roman"/>
              </a:rPr>
              <a:t>Duplicate data can be removed from the data set</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zh-CN" sz="1200">
                <a:solidFill>
                  <a:srgbClr val="000000"/>
                </a:solidFill>
                <a:latin typeface="Times New Roman"/>
                <a:ea typeface="Times New Roman"/>
                <a:cs typeface="Times New Roman"/>
                <a:sym typeface="Times New Roman"/>
              </a:rPr>
              <a:t>Right skewed data in numeric columns such as age, balance, duration, campaign, previous will be fixed to normal distribution using log-transformation.</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zh-CN" sz="1200">
                <a:solidFill>
                  <a:srgbClr val="000000"/>
                </a:solidFill>
                <a:latin typeface="Times New Roman"/>
                <a:ea typeface="Times New Roman"/>
                <a:cs typeface="Times New Roman"/>
                <a:sym typeface="Times New Roman"/>
              </a:rPr>
              <a:t>Outliers can be identified through EDA methods including:</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zh-CN" sz="1200">
                <a:solidFill>
                  <a:srgbClr val="000000"/>
                </a:solidFill>
                <a:latin typeface="Times New Roman"/>
                <a:ea typeface="Times New Roman"/>
                <a:cs typeface="Times New Roman"/>
                <a:sym typeface="Times New Roman"/>
              </a:rPr>
              <a:t>Statistical methods</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zh-CN" sz="1200">
                <a:solidFill>
                  <a:srgbClr val="000000"/>
                </a:solidFill>
                <a:latin typeface="Times New Roman"/>
                <a:ea typeface="Times New Roman"/>
                <a:cs typeface="Times New Roman"/>
                <a:sym typeface="Times New Roman"/>
              </a:rPr>
              <a:t>Visualizations</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zh-CN" sz="1200">
                <a:solidFill>
                  <a:srgbClr val="000000"/>
                </a:solidFill>
                <a:latin typeface="Times New Roman"/>
                <a:ea typeface="Times New Roman"/>
                <a:cs typeface="Times New Roman"/>
                <a:sym typeface="Times New Roman"/>
              </a:rPr>
              <a:t>Machine learning algorithms can also be used to predict missing values</a:t>
            </a:r>
            <a:endParaRPr sz="1200">
              <a:solidFill>
                <a:srgbClr val="000000"/>
              </a:solidFill>
              <a:latin typeface="Times New Roman"/>
              <a:ea typeface="Times New Roman"/>
              <a:cs typeface="Times New Roman"/>
              <a:sym typeface="Times New Roman"/>
            </a:endParaRPr>
          </a:p>
          <a:p>
            <a:pPr indent="0" lvl="0" marL="0" rtl="0" algn="l">
              <a:spcBef>
                <a:spcPts val="9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4294967295"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b="1" sz="2500">
              <a:latin typeface="Times New Roman"/>
              <a:ea typeface="Times New Roman"/>
              <a:cs typeface="Times New Roman"/>
              <a:sym typeface="Times New Roman"/>
            </a:endParaRPr>
          </a:p>
        </p:txBody>
      </p:sp>
      <p:sp>
        <p:nvSpPr>
          <p:cNvPr id="83" name="Google Shape;83;p17"/>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CN"/>
              <a:t>Bank-full.csv</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232100" y="314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sz="2800">
                <a:solidFill>
                  <a:schemeClr val="accent3"/>
                </a:solidFill>
                <a:latin typeface="Times New Roman"/>
                <a:ea typeface="Times New Roman"/>
                <a:cs typeface="Times New Roman"/>
                <a:sym typeface="Times New Roman"/>
              </a:rPr>
              <a:t>Correlation between Features</a:t>
            </a:r>
            <a:endParaRPr b="1" sz="3800">
              <a:latin typeface="Times New Roman"/>
              <a:ea typeface="Times New Roman"/>
              <a:cs typeface="Times New Roman"/>
              <a:sym typeface="Times New Roman"/>
            </a:endParaRPr>
          </a:p>
        </p:txBody>
      </p:sp>
      <p:sp>
        <p:nvSpPr>
          <p:cNvPr id="89" name="Google Shape;89;p18"/>
          <p:cNvSpPr txBox="1"/>
          <p:nvPr/>
        </p:nvSpPr>
        <p:spPr>
          <a:xfrm>
            <a:off x="232100" y="1064475"/>
            <a:ext cx="8743800" cy="3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90" name="Google Shape;90;p18"/>
          <p:cNvPicPr preferRelativeResize="0"/>
          <p:nvPr/>
        </p:nvPicPr>
        <p:blipFill>
          <a:blip r:embed="rId3">
            <a:alphaModFix/>
          </a:blip>
          <a:stretch>
            <a:fillRect/>
          </a:stretch>
        </p:blipFill>
        <p:spPr>
          <a:xfrm>
            <a:off x="120278" y="984425"/>
            <a:ext cx="6252498" cy="3684950"/>
          </a:xfrm>
          <a:prstGeom prst="rect">
            <a:avLst/>
          </a:prstGeom>
          <a:noFill/>
          <a:ln>
            <a:noFill/>
          </a:ln>
        </p:spPr>
      </p:pic>
      <p:sp>
        <p:nvSpPr>
          <p:cNvPr id="91" name="Google Shape;91;p18"/>
          <p:cNvSpPr txBox="1"/>
          <p:nvPr/>
        </p:nvSpPr>
        <p:spPr>
          <a:xfrm>
            <a:off x="6354775" y="1094475"/>
            <a:ext cx="2421000" cy="3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1600">
                <a:latin typeface="Times New Roman"/>
                <a:ea typeface="Times New Roman"/>
                <a:cs typeface="Times New Roman"/>
                <a:sym typeface="Times New Roman"/>
              </a:rPr>
              <a:t>The heatmap illustrates the relationships between each feature and both the target variable and one another. During our Exploratory Data Analysis (EDA) process, we will prioritize features that exhibit strong correlations with the target variable y.</a:t>
            </a:r>
            <a:endParaRPr sz="1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340150" y="672025"/>
            <a:ext cx="3054374" cy="2096136"/>
          </a:xfrm>
          <a:prstGeom prst="rect">
            <a:avLst/>
          </a:prstGeom>
          <a:noFill/>
          <a:ln>
            <a:noFill/>
          </a:ln>
        </p:spPr>
      </p:pic>
      <p:sp>
        <p:nvSpPr>
          <p:cNvPr id="97" name="Google Shape;97;p19"/>
          <p:cNvSpPr txBox="1"/>
          <p:nvPr/>
        </p:nvSpPr>
        <p:spPr>
          <a:xfrm>
            <a:off x="265850" y="151900"/>
            <a:ext cx="82725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800">
                <a:solidFill>
                  <a:schemeClr val="accent3"/>
                </a:solidFill>
                <a:latin typeface="Times New Roman"/>
                <a:ea typeface="Times New Roman"/>
                <a:cs typeface="Times New Roman"/>
                <a:sym typeface="Times New Roman"/>
              </a:rPr>
              <a:t>Distribution of Education</a:t>
            </a:r>
            <a:endParaRPr sz="1500">
              <a:latin typeface="Proxima Nova"/>
              <a:ea typeface="Proxima Nova"/>
              <a:cs typeface="Proxima Nova"/>
              <a:sym typeface="Proxima Nova"/>
            </a:endParaRPr>
          </a:p>
        </p:txBody>
      </p:sp>
      <p:sp>
        <p:nvSpPr>
          <p:cNvPr id="98" name="Google Shape;98;p19"/>
          <p:cNvSpPr txBox="1"/>
          <p:nvPr/>
        </p:nvSpPr>
        <p:spPr>
          <a:xfrm>
            <a:off x="4187450" y="1117850"/>
            <a:ext cx="4095000" cy="24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Percentage of ‘yes’ in education </a:t>
            </a:r>
            <a:r>
              <a:rPr lang="zh-CN">
                <a:latin typeface="Times New Roman"/>
                <a:ea typeface="Times New Roman"/>
                <a:cs typeface="Times New Roman"/>
                <a:sym typeface="Times New Roman"/>
              </a:rPr>
              <a:t>indicates</a:t>
            </a:r>
            <a:r>
              <a:rPr lang="zh-CN">
                <a:latin typeface="Times New Roman"/>
                <a:ea typeface="Times New Roman"/>
                <a:cs typeface="Times New Roman"/>
                <a:sym typeface="Times New Roman"/>
              </a:rPr>
              <a:t> that </a:t>
            </a:r>
            <a:r>
              <a:rPr lang="zh-CN">
                <a:latin typeface="Times New Roman"/>
                <a:ea typeface="Times New Roman"/>
                <a:cs typeface="Times New Roman"/>
                <a:sym typeface="Times New Roman"/>
              </a:rPr>
              <a:t>secondary</a:t>
            </a:r>
            <a:r>
              <a:rPr lang="zh-CN">
                <a:latin typeface="Times New Roman"/>
                <a:ea typeface="Times New Roman"/>
                <a:cs typeface="Times New Roman"/>
                <a:sym typeface="Times New Roman"/>
              </a:rPr>
              <a:t> </a:t>
            </a:r>
            <a:r>
              <a:rPr lang="zh-CN">
                <a:latin typeface="Times New Roman"/>
                <a:ea typeface="Times New Roman"/>
                <a:cs typeface="Times New Roman"/>
                <a:sym typeface="Times New Roman"/>
              </a:rPr>
              <a:t>education</a:t>
            </a:r>
            <a:r>
              <a:rPr lang="zh-CN">
                <a:latin typeface="Times New Roman"/>
                <a:ea typeface="Times New Roman"/>
                <a:cs typeface="Times New Roman"/>
                <a:sym typeface="Times New Roman"/>
              </a:rPr>
              <a:t> has more </a:t>
            </a:r>
            <a:r>
              <a:rPr lang="zh-CN">
                <a:latin typeface="Times New Roman"/>
                <a:ea typeface="Times New Roman"/>
                <a:cs typeface="Times New Roman"/>
                <a:sym typeface="Times New Roman"/>
              </a:rPr>
              <a:t>probability</a:t>
            </a:r>
            <a:r>
              <a:rPr lang="zh-CN">
                <a:latin typeface="Times New Roman"/>
                <a:ea typeface="Times New Roman"/>
                <a:cs typeface="Times New Roman"/>
                <a:sym typeface="Times New Roman"/>
              </a:rPr>
              <a:t> to subscribe, about 49%.</a:t>
            </a:r>
            <a:endParaRPr>
              <a:latin typeface="Times New Roman"/>
              <a:ea typeface="Times New Roman"/>
              <a:cs typeface="Times New Roman"/>
              <a:sym typeface="Times New Roman"/>
            </a:endParaRPr>
          </a:p>
        </p:txBody>
      </p:sp>
      <p:pic>
        <p:nvPicPr>
          <p:cNvPr id="99" name="Google Shape;99;p19"/>
          <p:cNvPicPr preferRelativeResize="0"/>
          <p:nvPr/>
        </p:nvPicPr>
        <p:blipFill>
          <a:blip r:embed="rId4">
            <a:alphaModFix/>
          </a:blip>
          <a:stretch>
            <a:fillRect/>
          </a:stretch>
        </p:blipFill>
        <p:spPr>
          <a:xfrm>
            <a:off x="5078538" y="2900221"/>
            <a:ext cx="3054398" cy="2043350"/>
          </a:xfrm>
          <a:prstGeom prst="rect">
            <a:avLst/>
          </a:prstGeom>
          <a:noFill/>
          <a:ln>
            <a:noFill/>
          </a:ln>
        </p:spPr>
      </p:pic>
      <p:sp>
        <p:nvSpPr>
          <p:cNvPr id="100" name="Google Shape;100;p19"/>
          <p:cNvSpPr txBox="1"/>
          <p:nvPr/>
        </p:nvSpPr>
        <p:spPr>
          <a:xfrm>
            <a:off x="4093150" y="2270388"/>
            <a:ext cx="82725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800">
                <a:solidFill>
                  <a:schemeClr val="accent3"/>
                </a:solidFill>
                <a:latin typeface="Times New Roman"/>
                <a:ea typeface="Times New Roman"/>
                <a:cs typeface="Times New Roman"/>
                <a:sym typeface="Times New Roman"/>
              </a:rPr>
              <a:t>Distribution of Housing &amp; Loan</a:t>
            </a:r>
            <a:endParaRPr sz="1500">
              <a:latin typeface="Proxima Nova"/>
              <a:ea typeface="Proxima Nova"/>
              <a:cs typeface="Proxima Nova"/>
              <a:sym typeface="Proxima Nova"/>
            </a:endParaRPr>
          </a:p>
        </p:txBody>
      </p:sp>
      <p:sp>
        <p:nvSpPr>
          <p:cNvPr id="101" name="Google Shape;101;p19"/>
          <p:cNvSpPr txBox="1"/>
          <p:nvPr/>
        </p:nvSpPr>
        <p:spPr>
          <a:xfrm>
            <a:off x="576275" y="3082800"/>
            <a:ext cx="3409800" cy="16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Percentage of ‘yes’ in housing and loan. From the pie </a:t>
            </a:r>
            <a:r>
              <a:rPr lang="zh-CN">
                <a:latin typeface="Times New Roman"/>
                <a:ea typeface="Times New Roman"/>
                <a:cs typeface="Times New Roman"/>
                <a:sym typeface="Times New Roman"/>
              </a:rPr>
              <a:t>chart, the customers without any housing loans and personal loans are more likely to subscribe, about 59%.</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0"/>
          <p:cNvPicPr preferRelativeResize="0"/>
          <p:nvPr/>
        </p:nvPicPr>
        <p:blipFill>
          <a:blip r:embed="rId3">
            <a:alphaModFix/>
          </a:blip>
          <a:stretch>
            <a:fillRect/>
          </a:stretch>
        </p:blipFill>
        <p:spPr>
          <a:xfrm>
            <a:off x="922650" y="1235925"/>
            <a:ext cx="3124449" cy="2671650"/>
          </a:xfrm>
          <a:prstGeom prst="rect">
            <a:avLst/>
          </a:prstGeom>
          <a:noFill/>
          <a:ln>
            <a:noFill/>
          </a:ln>
        </p:spPr>
      </p:pic>
      <p:pic>
        <p:nvPicPr>
          <p:cNvPr id="107" name="Google Shape;107;p20"/>
          <p:cNvPicPr preferRelativeResize="0"/>
          <p:nvPr/>
        </p:nvPicPr>
        <p:blipFill rotWithShape="1">
          <a:blip r:embed="rId4">
            <a:alphaModFix/>
          </a:blip>
          <a:srcRect b="0" l="0" r="-2145" t="0"/>
          <a:stretch/>
        </p:blipFill>
        <p:spPr>
          <a:xfrm>
            <a:off x="4682825" y="1270075"/>
            <a:ext cx="3302399" cy="2463650"/>
          </a:xfrm>
          <a:prstGeom prst="rect">
            <a:avLst/>
          </a:prstGeom>
          <a:noFill/>
          <a:ln>
            <a:noFill/>
          </a:ln>
        </p:spPr>
      </p:pic>
      <p:sp>
        <p:nvSpPr>
          <p:cNvPr id="108" name="Google Shape;108;p20"/>
          <p:cNvSpPr txBox="1"/>
          <p:nvPr/>
        </p:nvSpPr>
        <p:spPr>
          <a:xfrm>
            <a:off x="265850" y="151900"/>
            <a:ext cx="82725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800">
                <a:solidFill>
                  <a:schemeClr val="accent3"/>
                </a:solidFill>
                <a:latin typeface="Times New Roman"/>
                <a:ea typeface="Times New Roman"/>
                <a:cs typeface="Times New Roman"/>
                <a:sym typeface="Times New Roman"/>
              </a:rPr>
              <a:t>Distribution of Marital and Contact</a:t>
            </a:r>
            <a:endParaRPr sz="15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270425" y="288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sz="2800">
                <a:solidFill>
                  <a:schemeClr val="accent3"/>
                </a:solidFill>
                <a:latin typeface="Times New Roman"/>
                <a:ea typeface="Times New Roman"/>
                <a:cs typeface="Times New Roman"/>
                <a:sym typeface="Times New Roman"/>
              </a:rPr>
              <a:t>Distribution of Age</a:t>
            </a:r>
            <a:endParaRPr/>
          </a:p>
        </p:txBody>
      </p:sp>
      <p:pic>
        <p:nvPicPr>
          <p:cNvPr id="114" name="Google Shape;114;p21"/>
          <p:cNvPicPr preferRelativeResize="0"/>
          <p:nvPr/>
        </p:nvPicPr>
        <p:blipFill>
          <a:blip r:embed="rId3">
            <a:alphaModFix/>
          </a:blip>
          <a:stretch>
            <a:fillRect/>
          </a:stretch>
        </p:blipFill>
        <p:spPr>
          <a:xfrm>
            <a:off x="345174" y="1105450"/>
            <a:ext cx="4313226" cy="3100150"/>
          </a:xfrm>
          <a:prstGeom prst="rect">
            <a:avLst/>
          </a:prstGeom>
          <a:noFill/>
          <a:ln>
            <a:noFill/>
          </a:ln>
        </p:spPr>
      </p:pic>
      <p:sp>
        <p:nvSpPr>
          <p:cNvPr id="115" name="Google Shape;115;p21"/>
          <p:cNvSpPr txBox="1"/>
          <p:nvPr/>
        </p:nvSpPr>
        <p:spPr>
          <a:xfrm>
            <a:off x="5128650" y="1472875"/>
            <a:ext cx="3591300" cy="35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Proxima Nova"/>
                <a:ea typeface="Proxima Nova"/>
                <a:cs typeface="Proxima Nova"/>
                <a:sym typeface="Proxima Nova"/>
              </a:rPr>
              <a:t>The customers about 30-40 years old are more likely to subscribe.</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zh-CN">
                <a:latin typeface="Proxima Nova"/>
                <a:ea typeface="Proxima Nova"/>
                <a:cs typeface="Proxima Nova"/>
                <a:sym typeface="Proxima Nova"/>
              </a:rPr>
              <a:t>The bank can focus on age group to set up different kinds of promotions to target differnt age groups of customers.</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