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20" roundtripDataSignature="AMtx7mjfbTfFVgHR+qvAt/xv4UW3e7Kv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aea3fcc12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5aea3fcc12_2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aea3fcc1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5aea3fcc1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aea3fcc1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5aea3fcc12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9.png"/><Relationship Id="rId9"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23.png"/><Relationship Id="rId7" Type="http://schemas.openxmlformats.org/officeDocument/2006/relationships/image" Target="../media/image2.png"/><Relationship Id="rId8"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115250" y="2380350"/>
            <a:ext cx="11750100" cy="23241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G2M </a:t>
            </a:r>
            <a:r>
              <a:rPr lang="en-US" sz="6600">
                <a:solidFill>
                  <a:srgbClr val="FF6600"/>
                </a:solidFill>
                <a:latin typeface="Calibri"/>
                <a:ea typeface="Calibri"/>
                <a:cs typeface="Calibri"/>
                <a:sym typeface="Calibri"/>
              </a:rPr>
              <a:t>Cab Industry Case Study</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21-July-2023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p:nvPr/>
        </p:nvSpPr>
        <p:spPr>
          <a:xfrm>
            <a:off x="-6531"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a:t>
            </a:r>
            <a:r>
              <a:rPr b="1" lang="en-US" sz="4300">
                <a:solidFill>
                  <a:schemeClr val="accent2"/>
                </a:solidFill>
                <a:latin typeface="Calibri"/>
                <a:ea typeface="Calibri"/>
                <a:cs typeface="Calibri"/>
                <a:sym typeface="Calibri"/>
              </a:rPr>
              <a:t>Seasonality Analysis</a:t>
            </a:r>
            <a:endParaRPr sz="4300">
              <a:solidFill>
                <a:schemeClr val="accent2"/>
              </a:solidFill>
              <a:latin typeface="Calibri"/>
              <a:ea typeface="Calibri"/>
              <a:cs typeface="Calibri"/>
              <a:sym typeface="Calibri"/>
            </a:endParaRPr>
          </a:p>
        </p:txBody>
      </p:sp>
      <p:pic>
        <p:nvPicPr>
          <p:cNvPr id="152" name="Google Shape;152;p8"/>
          <p:cNvPicPr preferRelativeResize="0"/>
          <p:nvPr/>
        </p:nvPicPr>
        <p:blipFill>
          <a:blip r:embed="rId3">
            <a:alphaModFix/>
          </a:blip>
          <a:stretch>
            <a:fillRect/>
          </a:stretch>
        </p:blipFill>
        <p:spPr>
          <a:xfrm>
            <a:off x="95900" y="1371600"/>
            <a:ext cx="9408124" cy="5486400"/>
          </a:xfrm>
          <a:prstGeom prst="rect">
            <a:avLst/>
          </a:prstGeom>
          <a:noFill/>
          <a:ln>
            <a:noFill/>
          </a:ln>
        </p:spPr>
      </p:pic>
      <p:sp>
        <p:nvSpPr>
          <p:cNvPr id="153" name="Google Shape;153;p8"/>
          <p:cNvSpPr txBox="1"/>
          <p:nvPr/>
        </p:nvSpPr>
        <p:spPr>
          <a:xfrm>
            <a:off x="9504025" y="1371600"/>
            <a:ext cx="2681400" cy="298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Graph shows clear signs of seasonality in cab data for both companies.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rPr lang="en-US"/>
              <a:t>The number of trips at the month of February is the lowest and the number of trips at the month of December is the highest for all the years.</a:t>
            </a:r>
            <a:endParaRPr/>
          </a:p>
          <a:p>
            <a:pPr indent="0" lvl="0" marL="0" rtl="0" algn="l">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rPr lang="en-US"/>
              <a:t>For both Cab companies, there is a slight upward trend throughout the years.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p:nvPr/>
        </p:nvSpPr>
        <p:spPr>
          <a:xfrm>
            <a:off x="4903852" y="5927907"/>
            <a:ext cx="4625008" cy="36933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9"/>
          <p:cNvSpPr/>
          <p:nvPr/>
        </p:nvSpPr>
        <p:spPr>
          <a:xfrm>
            <a:off x="0" y="-13733"/>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a:t>
            </a:r>
            <a:r>
              <a:rPr b="1" lang="en-US" sz="4300">
                <a:solidFill>
                  <a:schemeClr val="accent2"/>
                </a:solidFill>
                <a:latin typeface="Calibri"/>
                <a:ea typeface="Calibri"/>
                <a:cs typeface="Calibri"/>
                <a:sym typeface="Calibri"/>
              </a:rPr>
              <a:t>Seasonality Analysis - Across Cities</a:t>
            </a:r>
            <a:endParaRPr/>
          </a:p>
        </p:txBody>
      </p:sp>
      <p:pic>
        <p:nvPicPr>
          <p:cNvPr id="160" name="Google Shape;160;p9"/>
          <p:cNvPicPr preferRelativeResize="0"/>
          <p:nvPr/>
        </p:nvPicPr>
        <p:blipFill rotWithShape="1">
          <a:blip r:embed="rId3">
            <a:alphaModFix/>
          </a:blip>
          <a:srcRect b="0" l="-1071" r="0" t="0"/>
          <a:stretch/>
        </p:blipFill>
        <p:spPr>
          <a:xfrm>
            <a:off x="0" y="1371600"/>
            <a:ext cx="4350400" cy="2879301"/>
          </a:xfrm>
          <a:prstGeom prst="rect">
            <a:avLst/>
          </a:prstGeom>
          <a:noFill/>
          <a:ln>
            <a:noFill/>
          </a:ln>
        </p:spPr>
      </p:pic>
      <p:pic>
        <p:nvPicPr>
          <p:cNvPr id="161" name="Google Shape;161;p9"/>
          <p:cNvPicPr preferRelativeResize="0"/>
          <p:nvPr/>
        </p:nvPicPr>
        <p:blipFill>
          <a:blip r:embed="rId4">
            <a:alphaModFix/>
          </a:blip>
          <a:stretch>
            <a:fillRect/>
          </a:stretch>
        </p:blipFill>
        <p:spPr>
          <a:xfrm>
            <a:off x="4350400" y="1370175"/>
            <a:ext cx="3968949" cy="2879300"/>
          </a:xfrm>
          <a:prstGeom prst="rect">
            <a:avLst/>
          </a:prstGeom>
          <a:noFill/>
          <a:ln>
            <a:noFill/>
          </a:ln>
        </p:spPr>
      </p:pic>
      <p:pic>
        <p:nvPicPr>
          <p:cNvPr id="162" name="Google Shape;162;p9"/>
          <p:cNvPicPr preferRelativeResize="0"/>
          <p:nvPr/>
        </p:nvPicPr>
        <p:blipFill>
          <a:blip r:embed="rId5">
            <a:alphaModFix/>
          </a:blip>
          <a:stretch>
            <a:fillRect/>
          </a:stretch>
        </p:blipFill>
        <p:spPr>
          <a:xfrm>
            <a:off x="8319350" y="1371600"/>
            <a:ext cx="3872651" cy="2879300"/>
          </a:xfrm>
          <a:prstGeom prst="rect">
            <a:avLst/>
          </a:prstGeom>
          <a:noFill/>
          <a:ln>
            <a:noFill/>
          </a:ln>
        </p:spPr>
      </p:pic>
      <p:pic>
        <p:nvPicPr>
          <p:cNvPr id="163" name="Google Shape;163;p9"/>
          <p:cNvPicPr preferRelativeResize="0"/>
          <p:nvPr/>
        </p:nvPicPr>
        <p:blipFill>
          <a:blip r:embed="rId6">
            <a:alphaModFix/>
          </a:blip>
          <a:stretch>
            <a:fillRect/>
          </a:stretch>
        </p:blipFill>
        <p:spPr>
          <a:xfrm>
            <a:off x="0" y="4249475"/>
            <a:ext cx="4350401" cy="2608525"/>
          </a:xfrm>
          <a:prstGeom prst="rect">
            <a:avLst/>
          </a:prstGeom>
          <a:noFill/>
          <a:ln>
            <a:noFill/>
          </a:ln>
        </p:spPr>
      </p:pic>
      <p:pic>
        <p:nvPicPr>
          <p:cNvPr id="164" name="Google Shape;164;p9"/>
          <p:cNvPicPr preferRelativeResize="0"/>
          <p:nvPr/>
        </p:nvPicPr>
        <p:blipFill>
          <a:blip r:embed="rId7">
            <a:alphaModFix/>
          </a:blip>
          <a:stretch>
            <a:fillRect/>
          </a:stretch>
        </p:blipFill>
        <p:spPr>
          <a:xfrm>
            <a:off x="4428300" y="4249475"/>
            <a:ext cx="3968951" cy="2608524"/>
          </a:xfrm>
          <a:prstGeom prst="rect">
            <a:avLst/>
          </a:prstGeom>
          <a:noFill/>
          <a:ln>
            <a:noFill/>
          </a:ln>
        </p:spPr>
      </p:pic>
      <p:pic>
        <p:nvPicPr>
          <p:cNvPr id="165" name="Google Shape;165;p9"/>
          <p:cNvPicPr preferRelativeResize="0"/>
          <p:nvPr/>
        </p:nvPicPr>
        <p:blipFill>
          <a:blip r:embed="rId8">
            <a:alphaModFix/>
          </a:blip>
          <a:stretch>
            <a:fillRect/>
          </a:stretch>
        </p:blipFill>
        <p:spPr>
          <a:xfrm>
            <a:off x="8475150" y="4249475"/>
            <a:ext cx="3716850" cy="2608525"/>
          </a:xfrm>
          <a:prstGeom prst="rect">
            <a:avLst/>
          </a:prstGeom>
          <a:noFill/>
          <a:ln>
            <a:noFill/>
          </a:ln>
        </p:spPr>
      </p:pic>
      <p:pic>
        <p:nvPicPr>
          <p:cNvPr id="166" name="Google Shape;166;p9"/>
          <p:cNvPicPr preferRelativeResize="0"/>
          <p:nvPr/>
        </p:nvPicPr>
        <p:blipFill>
          <a:blip r:embed="rId9">
            <a:alphaModFix/>
          </a:blip>
          <a:stretch>
            <a:fillRect/>
          </a:stretch>
        </p:blipFill>
        <p:spPr>
          <a:xfrm>
            <a:off x="10820750" y="240075"/>
            <a:ext cx="1181100" cy="876300"/>
          </a:xfrm>
          <a:prstGeom prst="rect">
            <a:avLst/>
          </a:prstGeom>
          <a:noFill/>
          <a:ln cap="flat" cmpd="sng" w="12700">
            <a:solidFill>
              <a:srgbClr val="31538F"/>
            </a:solidFill>
            <a:prstDash val="solid"/>
            <a:miter lim="8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5aea3fcc12_2_38"/>
          <p:cNvSpPr/>
          <p:nvPr/>
        </p:nvSpPr>
        <p:spPr>
          <a:xfrm>
            <a:off x="4903852" y="5927907"/>
            <a:ext cx="4625100" cy="3693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g25aea3fcc12_2_38"/>
          <p:cNvSpPr/>
          <p:nvPr/>
        </p:nvSpPr>
        <p:spPr>
          <a:xfrm>
            <a:off x="0" y="-13733"/>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4400">
                <a:solidFill>
                  <a:schemeClr val="accent2"/>
                </a:solidFill>
                <a:latin typeface="Calibri"/>
                <a:ea typeface="Calibri"/>
                <a:cs typeface="Calibri"/>
                <a:sym typeface="Calibri"/>
              </a:rPr>
              <a:t>      </a:t>
            </a:r>
            <a:r>
              <a:rPr b="1" lang="en-US" sz="4300">
                <a:solidFill>
                  <a:schemeClr val="accent2"/>
                </a:solidFill>
                <a:latin typeface="Calibri"/>
                <a:ea typeface="Calibri"/>
                <a:cs typeface="Calibri"/>
                <a:sym typeface="Calibri"/>
              </a:rPr>
              <a:t>Seasonality Analysis - Across Cities</a:t>
            </a:r>
            <a:endParaRPr/>
          </a:p>
        </p:txBody>
      </p:sp>
      <p:pic>
        <p:nvPicPr>
          <p:cNvPr id="173" name="Google Shape;173;g25aea3fcc12_2_38"/>
          <p:cNvPicPr preferRelativeResize="0"/>
          <p:nvPr/>
        </p:nvPicPr>
        <p:blipFill>
          <a:blip r:embed="rId3">
            <a:alphaModFix/>
          </a:blip>
          <a:stretch>
            <a:fillRect/>
          </a:stretch>
        </p:blipFill>
        <p:spPr>
          <a:xfrm>
            <a:off x="0" y="1371600"/>
            <a:ext cx="4350401" cy="2836349"/>
          </a:xfrm>
          <a:prstGeom prst="rect">
            <a:avLst/>
          </a:prstGeom>
          <a:noFill/>
          <a:ln>
            <a:noFill/>
          </a:ln>
        </p:spPr>
      </p:pic>
      <p:pic>
        <p:nvPicPr>
          <p:cNvPr id="174" name="Google Shape;174;g25aea3fcc12_2_38"/>
          <p:cNvPicPr preferRelativeResize="0"/>
          <p:nvPr/>
        </p:nvPicPr>
        <p:blipFill>
          <a:blip r:embed="rId4">
            <a:alphaModFix/>
          </a:blip>
          <a:stretch>
            <a:fillRect/>
          </a:stretch>
        </p:blipFill>
        <p:spPr>
          <a:xfrm>
            <a:off x="4350400" y="1371600"/>
            <a:ext cx="4046849" cy="2823850"/>
          </a:xfrm>
          <a:prstGeom prst="rect">
            <a:avLst/>
          </a:prstGeom>
          <a:noFill/>
          <a:ln>
            <a:noFill/>
          </a:ln>
        </p:spPr>
      </p:pic>
      <p:pic>
        <p:nvPicPr>
          <p:cNvPr id="175" name="Google Shape;175;g25aea3fcc12_2_38"/>
          <p:cNvPicPr preferRelativeResize="0"/>
          <p:nvPr/>
        </p:nvPicPr>
        <p:blipFill>
          <a:blip r:embed="rId5">
            <a:alphaModFix/>
          </a:blip>
          <a:stretch>
            <a:fillRect/>
          </a:stretch>
        </p:blipFill>
        <p:spPr>
          <a:xfrm>
            <a:off x="8475150" y="1371600"/>
            <a:ext cx="3716850" cy="2823850"/>
          </a:xfrm>
          <a:prstGeom prst="rect">
            <a:avLst/>
          </a:prstGeom>
          <a:noFill/>
          <a:ln>
            <a:noFill/>
          </a:ln>
        </p:spPr>
      </p:pic>
      <p:pic>
        <p:nvPicPr>
          <p:cNvPr id="176" name="Google Shape;176;g25aea3fcc12_2_38"/>
          <p:cNvPicPr preferRelativeResize="0"/>
          <p:nvPr/>
        </p:nvPicPr>
        <p:blipFill>
          <a:blip r:embed="rId6">
            <a:alphaModFix/>
          </a:blip>
          <a:stretch>
            <a:fillRect/>
          </a:stretch>
        </p:blipFill>
        <p:spPr>
          <a:xfrm>
            <a:off x="0" y="4209375"/>
            <a:ext cx="8475151" cy="2648625"/>
          </a:xfrm>
          <a:prstGeom prst="rect">
            <a:avLst/>
          </a:prstGeom>
          <a:noFill/>
          <a:ln>
            <a:noFill/>
          </a:ln>
        </p:spPr>
      </p:pic>
      <p:pic>
        <p:nvPicPr>
          <p:cNvPr id="177" name="Google Shape;177;g25aea3fcc12_2_38"/>
          <p:cNvPicPr preferRelativeResize="0"/>
          <p:nvPr/>
        </p:nvPicPr>
        <p:blipFill>
          <a:blip r:embed="rId7">
            <a:alphaModFix/>
          </a:blip>
          <a:stretch>
            <a:fillRect/>
          </a:stretch>
        </p:blipFill>
        <p:spPr>
          <a:xfrm>
            <a:off x="10811550" y="233763"/>
            <a:ext cx="1198125" cy="888925"/>
          </a:xfrm>
          <a:prstGeom prst="rect">
            <a:avLst/>
          </a:prstGeom>
          <a:noFill/>
          <a:ln>
            <a:noFill/>
          </a:ln>
        </p:spPr>
      </p:pic>
      <p:sp>
        <p:nvSpPr>
          <p:cNvPr id="178" name="Google Shape;178;g25aea3fcc12_2_38"/>
          <p:cNvSpPr txBox="1"/>
          <p:nvPr/>
        </p:nvSpPr>
        <p:spPr>
          <a:xfrm>
            <a:off x="8570550" y="4209375"/>
            <a:ext cx="3621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Overall, </a:t>
            </a:r>
            <a:r>
              <a:rPr lang="en-US">
                <a:solidFill>
                  <a:srgbClr val="F1C232"/>
                </a:solidFill>
              </a:rPr>
              <a:t>Yellow Cab</a:t>
            </a:r>
            <a:r>
              <a:rPr lang="en-US"/>
              <a:t> company seems to perform during the given time period.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solidFill>
                  <a:srgbClr val="FF00FF"/>
                </a:solidFill>
              </a:rPr>
              <a:t>Pink Cab</a:t>
            </a:r>
            <a:r>
              <a:rPr lang="en-US"/>
              <a:t> has more trips in only 2 cities: Nashville and Sacramento.</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nvSpPr>
        <p:spPr>
          <a:xfrm>
            <a:off x="762000" y="1595021"/>
            <a:ext cx="114300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We have evaluated both the cab companies on following points and found Yellow cab better than Pink cab:</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Customer Reach  : </a:t>
            </a:r>
            <a:r>
              <a:rPr lang="en-US" sz="1600">
                <a:solidFill>
                  <a:schemeClr val="dk1"/>
                </a:solidFill>
                <a:latin typeface="Calibri"/>
                <a:ea typeface="Calibri"/>
                <a:cs typeface="Calibri"/>
                <a:sym typeface="Calibri"/>
              </a:rPr>
              <a:t>Yellow cab has observed higher transactions in all cities for the given time period. We have also observed that Yellow cab is doing good in covering other cab users as compared to Pink cab.</a:t>
            </a:r>
            <a:endParaRPr/>
          </a:p>
          <a:p>
            <a:pPr indent="0" lvl="0" marL="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Average Profit per KM: </a:t>
            </a:r>
            <a:r>
              <a:rPr lang="en-US" sz="1600">
                <a:solidFill>
                  <a:schemeClr val="dk1"/>
                </a:solidFill>
                <a:latin typeface="Calibri"/>
                <a:ea typeface="Calibri"/>
                <a:cs typeface="Calibri"/>
                <a:sym typeface="Calibri"/>
              </a:rPr>
              <a:t>Yellow cab’s average profit per KM is almost three times the average profit per KM of the Pink cab.</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Demand </a:t>
            </a:r>
            <a:r>
              <a:rPr b="1" lang="en-US" sz="1600">
                <a:solidFill>
                  <a:schemeClr val="dk1"/>
                </a:solidFill>
                <a:latin typeface="Calibri"/>
                <a:ea typeface="Calibri"/>
                <a:cs typeface="Calibri"/>
                <a:sym typeface="Calibri"/>
              </a:rPr>
              <a:t>wise Reach :</a:t>
            </a:r>
            <a:r>
              <a:rPr lang="en-US" sz="16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Yellow Cab's market share is greater than Pink Cab in most cities. Demand for Yellow cabs keeps increasing compared to Pink Cabs.</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Seasonality in the demand</a:t>
            </a:r>
            <a:r>
              <a:rPr b="1" lang="en-US" sz="1600">
                <a:solidFill>
                  <a:schemeClr val="dk1"/>
                </a:solidFill>
                <a:latin typeface="Calibri"/>
                <a:ea typeface="Calibri"/>
                <a:cs typeface="Calibri"/>
                <a:sym typeface="Calibri"/>
              </a:rPr>
              <a:t> : </a:t>
            </a:r>
            <a:r>
              <a:rPr lang="en-US" sz="1600">
                <a:solidFill>
                  <a:schemeClr val="dk1"/>
                </a:solidFill>
                <a:latin typeface="Calibri"/>
                <a:ea typeface="Calibri"/>
                <a:cs typeface="Calibri"/>
                <a:sym typeface="Calibri"/>
              </a:rPr>
              <a:t>Overall, Yellow Cab company seems to perform during the given time period. Pink Cab has more trips in only 2 cities: Nashville and Sacramento.</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On the basis of above points , we will recommend Yellow cab for investment.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84" name="Google Shape;184;p20"/>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Recommendations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190" name="Google Shape;190;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1" name="Google Shape;191;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XYZ is a private equity firm in US. Due to remarkable growth in the Cab Industry in last few years and multiple key players in the market, it is planning for an investment in Cab industry. </a:t>
            </a:r>
            <a:endParaRPr/>
          </a:p>
          <a:p>
            <a:pPr indent="0" lvl="0" marL="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lang="en-US" sz="1800"/>
              <a:t>Objective : Provide actionable insights to help XYZ firm in identifying the right company for making investment.</a:t>
            </a:r>
            <a:endParaRPr/>
          </a:p>
          <a:p>
            <a:pPr indent="-114300" lvl="0" marL="22860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US" sz="1800"/>
              <a:t>The analysis has been divided into four parts: </a:t>
            </a:r>
            <a:endParaRPr/>
          </a:p>
          <a:p>
            <a:pPr indent="-228600" lvl="0" marL="228600" rtl="0" algn="l">
              <a:lnSpc>
                <a:spcPct val="90000"/>
              </a:lnSpc>
              <a:spcBef>
                <a:spcPts val="1000"/>
              </a:spcBef>
              <a:spcAft>
                <a:spcPts val="0"/>
              </a:spcAft>
              <a:buClr>
                <a:schemeClr val="dk1"/>
              </a:buClr>
              <a:buSzPts val="1800"/>
              <a:buChar char="•"/>
            </a:pPr>
            <a:r>
              <a:rPr lang="en-US" sz="1800"/>
              <a:t>Data Understanding </a:t>
            </a:r>
            <a:endParaRPr/>
          </a:p>
          <a:p>
            <a:pPr indent="-228600" lvl="0" marL="228600" rtl="0" algn="l">
              <a:lnSpc>
                <a:spcPct val="90000"/>
              </a:lnSpc>
              <a:spcBef>
                <a:spcPts val="1000"/>
              </a:spcBef>
              <a:spcAft>
                <a:spcPts val="0"/>
              </a:spcAft>
              <a:buClr>
                <a:schemeClr val="dk1"/>
              </a:buClr>
              <a:buSzPts val="1800"/>
              <a:buChar char="•"/>
            </a:pPr>
            <a:r>
              <a:rPr lang="en-US" sz="1800"/>
              <a:t>Profit Analysis</a:t>
            </a:r>
            <a:endParaRPr/>
          </a:p>
          <a:p>
            <a:pPr indent="-228600" lvl="0" marL="228600" rtl="0" algn="l">
              <a:lnSpc>
                <a:spcPct val="90000"/>
              </a:lnSpc>
              <a:spcBef>
                <a:spcPts val="1000"/>
              </a:spcBef>
              <a:spcAft>
                <a:spcPts val="0"/>
              </a:spcAft>
              <a:buClr>
                <a:schemeClr val="dk1"/>
              </a:buClr>
              <a:buSzPts val="1800"/>
              <a:buChar char="•"/>
            </a:pPr>
            <a:r>
              <a:rPr lang="en-US" sz="1800"/>
              <a:t>Seasonality Analysis</a:t>
            </a:r>
            <a:endParaRPr/>
          </a:p>
          <a:p>
            <a:pPr indent="-228600" lvl="0" marL="228600" rtl="0" algn="l">
              <a:lnSpc>
                <a:spcPct val="90000"/>
              </a:lnSpc>
              <a:spcBef>
                <a:spcPts val="1000"/>
              </a:spcBef>
              <a:spcAft>
                <a:spcPts val="0"/>
              </a:spcAft>
              <a:buClr>
                <a:schemeClr val="dk1"/>
              </a:buClr>
              <a:buSzPts val="1800"/>
              <a:buChar char="•"/>
            </a:pPr>
            <a:r>
              <a:rPr lang="en-US" sz="1800"/>
              <a:t>Recommendations for investment</a:t>
            </a:r>
            <a:endParaRPr/>
          </a:p>
        </p:txBody>
      </p:sp>
      <p:sp>
        <p:nvSpPr>
          <p:cNvPr id="91" name="Google Shape;91;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 –G2M(cab industry) case study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802907" y="1371600"/>
            <a:ext cx="7841400" cy="50796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17 Features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Timeframe of the data: 2016-01-31 to 2018-12-31</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Total data points :</a:t>
            </a:r>
            <a:r>
              <a:rPr lang="en-US" sz="1800">
                <a:solidFill>
                  <a:schemeClr val="dk1"/>
                </a:solidFill>
                <a:latin typeface="Calibri"/>
                <a:ea typeface="Calibri"/>
                <a:cs typeface="Calibri"/>
                <a:sym typeface="Calibri"/>
              </a:rPr>
              <a:t>359,392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Assumptions: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Outliers are present in Price_Charged feature but due to </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unavailability of trip duration details ,we are not treating this as outlier.</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Profit of rides are calculated keeping other factors constant and only </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Price_Charged and Cost_of_Trip features used to calculate profit.</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Users feature of city dataset is treated as number of cab users in the city.</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we have assumed that this can be other cab users as well(including Yellow and</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Pink cab)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3"/>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Exploration</a:t>
            </a:r>
            <a:endParaRPr/>
          </a:p>
        </p:txBody>
      </p:sp>
      <p:pic>
        <p:nvPicPr>
          <p:cNvPr id="100" name="Google Shape;100;p3"/>
          <p:cNvPicPr preferRelativeResize="0"/>
          <p:nvPr/>
        </p:nvPicPr>
        <p:blipFill rotWithShape="1">
          <a:blip r:embed="rId3">
            <a:alphaModFix/>
          </a:blip>
          <a:srcRect b="4317" l="9707" r="9399" t="4591"/>
          <a:stretch/>
        </p:blipFill>
        <p:spPr>
          <a:xfrm>
            <a:off x="7828500" y="1364475"/>
            <a:ext cx="4363501" cy="3419726"/>
          </a:xfrm>
          <a:prstGeom prst="rect">
            <a:avLst/>
          </a:prstGeom>
          <a:noFill/>
          <a:ln>
            <a:noFill/>
          </a:ln>
          <a:effectLst>
            <a:outerShdw blurRad="57150" rotWithShape="0" algn="bl" dir="5400000" dist="19050">
              <a:srgbClr val="000000">
                <a:alpha val="50000"/>
              </a:srgbClr>
            </a:outerShdw>
          </a:effectLst>
        </p:spPr>
      </p:pic>
      <p:sp>
        <p:nvSpPr>
          <p:cNvPr id="101" name="Google Shape;101;p3"/>
          <p:cNvSpPr txBox="1"/>
          <p:nvPr/>
        </p:nvSpPr>
        <p:spPr>
          <a:xfrm>
            <a:off x="8403525" y="4784200"/>
            <a:ext cx="3335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Model view of relationships used to join each data sources.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5aea3fcc12_0_4"/>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g25aea3fcc12_0_4"/>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Exploration</a:t>
            </a:r>
            <a:endParaRPr/>
          </a:p>
        </p:txBody>
      </p:sp>
      <p:pic>
        <p:nvPicPr>
          <p:cNvPr id="108" name="Google Shape;108;g25aea3fcc12_0_4"/>
          <p:cNvPicPr preferRelativeResize="0"/>
          <p:nvPr/>
        </p:nvPicPr>
        <p:blipFill>
          <a:blip r:embed="rId3">
            <a:alphaModFix/>
          </a:blip>
          <a:stretch>
            <a:fillRect/>
          </a:stretch>
        </p:blipFill>
        <p:spPr>
          <a:xfrm>
            <a:off x="0" y="1364400"/>
            <a:ext cx="4097976" cy="5486400"/>
          </a:xfrm>
          <a:prstGeom prst="rect">
            <a:avLst/>
          </a:prstGeom>
          <a:noFill/>
          <a:ln>
            <a:noFill/>
          </a:ln>
        </p:spPr>
      </p:pic>
      <p:pic>
        <p:nvPicPr>
          <p:cNvPr id="109" name="Google Shape;109;g25aea3fcc12_0_4"/>
          <p:cNvPicPr preferRelativeResize="0"/>
          <p:nvPr/>
        </p:nvPicPr>
        <p:blipFill>
          <a:blip r:embed="rId4">
            <a:alphaModFix/>
          </a:blip>
          <a:stretch>
            <a:fillRect/>
          </a:stretch>
        </p:blipFill>
        <p:spPr>
          <a:xfrm>
            <a:off x="4097975" y="1385625"/>
            <a:ext cx="4221375" cy="5486400"/>
          </a:xfrm>
          <a:prstGeom prst="rect">
            <a:avLst/>
          </a:prstGeom>
          <a:noFill/>
          <a:ln>
            <a:noFill/>
          </a:ln>
        </p:spPr>
      </p:pic>
      <p:pic>
        <p:nvPicPr>
          <p:cNvPr id="110" name="Google Shape;110;g25aea3fcc12_0_4"/>
          <p:cNvPicPr preferRelativeResize="0"/>
          <p:nvPr/>
        </p:nvPicPr>
        <p:blipFill>
          <a:blip r:embed="rId5">
            <a:alphaModFix/>
          </a:blip>
          <a:stretch>
            <a:fillRect/>
          </a:stretch>
        </p:blipFill>
        <p:spPr>
          <a:xfrm>
            <a:off x="8319350" y="1385625"/>
            <a:ext cx="3872649" cy="548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Analysis</a:t>
            </a:r>
            <a:endParaRPr/>
          </a:p>
        </p:txBody>
      </p:sp>
      <p:sp>
        <p:nvSpPr>
          <p:cNvPr id="116" name="Google Shape;116;p4"/>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Profit Analysis </a:t>
            </a:r>
            <a:endParaRPr b="1" sz="4400">
              <a:solidFill>
                <a:srgbClr val="3A3838"/>
              </a:solidFill>
              <a:latin typeface="Calibri"/>
              <a:ea typeface="Calibri"/>
              <a:cs typeface="Calibri"/>
              <a:sym typeface="Calibri"/>
            </a:endParaRPr>
          </a:p>
        </p:txBody>
      </p:sp>
      <p:pic>
        <p:nvPicPr>
          <p:cNvPr id="117" name="Google Shape;117;p4"/>
          <p:cNvPicPr preferRelativeResize="0"/>
          <p:nvPr/>
        </p:nvPicPr>
        <p:blipFill>
          <a:blip r:embed="rId3">
            <a:alphaModFix/>
          </a:blip>
          <a:stretch>
            <a:fillRect/>
          </a:stretch>
        </p:blipFill>
        <p:spPr>
          <a:xfrm>
            <a:off x="84100" y="1383900"/>
            <a:ext cx="9086800" cy="5474100"/>
          </a:xfrm>
          <a:prstGeom prst="rect">
            <a:avLst/>
          </a:prstGeom>
          <a:noFill/>
          <a:ln>
            <a:noFill/>
          </a:ln>
        </p:spPr>
      </p:pic>
      <p:sp>
        <p:nvSpPr>
          <p:cNvPr id="118" name="Google Shape;118;p4"/>
          <p:cNvSpPr txBox="1"/>
          <p:nvPr/>
        </p:nvSpPr>
        <p:spPr>
          <a:xfrm>
            <a:off x="9170900" y="1383900"/>
            <a:ext cx="29142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a:solidFill>
                  <a:srgbClr val="F1C232"/>
                </a:solidFill>
              </a:rPr>
              <a:t>Yellow Cab</a:t>
            </a:r>
            <a:r>
              <a:rPr lang="en-US"/>
              <a:t> has more yearly and monthly profits compared to </a:t>
            </a:r>
            <a:r>
              <a:rPr lang="en-US">
                <a:solidFill>
                  <a:srgbClr val="FF00FF"/>
                </a:solidFill>
              </a:rPr>
              <a:t>Pink Cab</a:t>
            </a:r>
            <a:r>
              <a:rPr lang="en-US"/>
              <a:t>.</a:t>
            </a:r>
            <a:endParaRPr/>
          </a:p>
          <a:p>
            <a:pPr indent="0" lvl="0" marL="0" rtl="0" algn="just">
              <a:spcBef>
                <a:spcPts val="0"/>
              </a:spcBef>
              <a:spcAft>
                <a:spcPts val="0"/>
              </a:spcAft>
              <a:buClr>
                <a:schemeClr val="dk1"/>
              </a:buClr>
              <a:buSzPts val="1100"/>
              <a:buFont typeface="Arial"/>
              <a:buNone/>
            </a:pPr>
            <a:r>
              <a:rPr lang="en-US"/>
              <a:t>Reasons can be:</a:t>
            </a:r>
            <a:endParaRPr/>
          </a:p>
          <a:p>
            <a:pPr indent="-317500" lvl="0" marL="457200" rtl="0" algn="just">
              <a:spcBef>
                <a:spcPts val="0"/>
              </a:spcBef>
              <a:spcAft>
                <a:spcPts val="0"/>
              </a:spcAft>
              <a:buSzPts val="1400"/>
              <a:buAutoNum type="arabicPeriod"/>
            </a:pPr>
            <a:r>
              <a:rPr lang="en-US">
                <a:solidFill>
                  <a:srgbClr val="F1C232"/>
                </a:solidFill>
              </a:rPr>
              <a:t>Yellow Cab</a:t>
            </a:r>
            <a:r>
              <a:rPr lang="en-US"/>
              <a:t> has more rides. Market share analysis required!</a:t>
            </a:r>
            <a:endParaRPr/>
          </a:p>
          <a:p>
            <a:pPr indent="-317500" lvl="0" marL="457200" rtl="0" algn="just">
              <a:spcBef>
                <a:spcPts val="0"/>
              </a:spcBef>
              <a:spcAft>
                <a:spcPts val="0"/>
              </a:spcAft>
              <a:buSzPts val="1400"/>
              <a:buAutoNum type="arabicPeriod"/>
            </a:pPr>
            <a:r>
              <a:rPr lang="en-US">
                <a:solidFill>
                  <a:srgbClr val="F1C232"/>
                </a:solidFill>
              </a:rPr>
              <a:t>Yellow Cab</a:t>
            </a:r>
            <a:r>
              <a:rPr lang="en-US"/>
              <a:t> charges more for the rides i.e. high profit rides. Price charged per Distance travelled analysis required!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p:nvPr/>
        </p:nvSpPr>
        <p:spPr>
          <a:xfrm>
            <a:off x="0"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Monthly profits across Years</a:t>
            </a:r>
            <a:endParaRPr/>
          </a:p>
        </p:txBody>
      </p:sp>
      <p:pic>
        <p:nvPicPr>
          <p:cNvPr id="124" name="Google Shape;124;p5"/>
          <p:cNvPicPr preferRelativeResize="0"/>
          <p:nvPr/>
        </p:nvPicPr>
        <p:blipFill>
          <a:blip r:embed="rId3">
            <a:alphaModFix/>
          </a:blip>
          <a:stretch>
            <a:fillRect/>
          </a:stretch>
        </p:blipFill>
        <p:spPr>
          <a:xfrm>
            <a:off x="197075" y="1546600"/>
            <a:ext cx="11785126" cy="485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nvSpPr>
        <p:spPr>
          <a:xfrm>
            <a:off x="9583100" y="1371600"/>
            <a:ext cx="2609100" cy="3971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SzPts val="1100"/>
              <a:buNone/>
            </a:pPr>
            <a:r>
              <a:rPr lang="en-US" sz="1800">
                <a:solidFill>
                  <a:srgbClr val="F1C232"/>
                </a:solidFill>
              </a:rPr>
              <a:t>Yellow Cab's</a:t>
            </a:r>
            <a:r>
              <a:rPr lang="en-US" sz="1800">
                <a:solidFill>
                  <a:schemeClr val="dk1"/>
                </a:solidFill>
              </a:rPr>
              <a:t> market share is greater than </a:t>
            </a:r>
            <a:r>
              <a:rPr lang="en-US" sz="1800">
                <a:solidFill>
                  <a:srgbClr val="FF00FF"/>
                </a:solidFill>
              </a:rPr>
              <a:t>Pink Cab</a:t>
            </a:r>
            <a:r>
              <a:rPr lang="en-US" sz="1800">
                <a:solidFill>
                  <a:schemeClr val="dk1"/>
                </a:solidFill>
              </a:rPr>
              <a:t> in most cities.</a:t>
            </a:r>
            <a:endParaRPr sz="1800">
              <a:solidFill>
                <a:schemeClr val="dk1"/>
              </a:solidFill>
            </a:endParaRPr>
          </a:p>
          <a:p>
            <a:pPr indent="0" lvl="0" marL="0" marR="0" rtl="0" algn="ctr">
              <a:spcBef>
                <a:spcPts val="0"/>
              </a:spcBef>
              <a:spcAft>
                <a:spcPts val="0"/>
              </a:spcAft>
              <a:buClr>
                <a:schemeClr val="dk1"/>
              </a:buClr>
              <a:buSzPts val="1100"/>
              <a:buFont typeface="Arial"/>
              <a:buNone/>
            </a:pPr>
            <a:r>
              <a:t/>
            </a:r>
            <a:endParaRPr sz="1800">
              <a:solidFill>
                <a:schemeClr val="dk1"/>
              </a:solidFill>
            </a:endParaRPr>
          </a:p>
          <a:p>
            <a:pPr indent="0" lvl="0" marL="0" marR="0" rtl="0" algn="ctr">
              <a:spcBef>
                <a:spcPts val="0"/>
              </a:spcBef>
              <a:spcAft>
                <a:spcPts val="0"/>
              </a:spcAft>
              <a:buSzPts val="1100"/>
              <a:buNone/>
            </a:pPr>
            <a:r>
              <a:rPr lang="en-US" sz="1800">
                <a:solidFill>
                  <a:schemeClr val="dk1"/>
                </a:solidFill>
              </a:rPr>
              <a:t>Demand for </a:t>
            </a:r>
            <a:r>
              <a:rPr lang="en-US" sz="1800">
                <a:solidFill>
                  <a:srgbClr val="F1C232"/>
                </a:solidFill>
              </a:rPr>
              <a:t>Yellow cabs</a:t>
            </a:r>
            <a:r>
              <a:rPr lang="en-US" sz="1800">
                <a:solidFill>
                  <a:schemeClr val="dk1"/>
                </a:solidFill>
              </a:rPr>
              <a:t> keeps increasing compared to </a:t>
            </a:r>
            <a:r>
              <a:rPr lang="en-US" sz="1800">
                <a:solidFill>
                  <a:srgbClr val="FF00FF"/>
                </a:solidFill>
              </a:rPr>
              <a:t>Pink Cabs</a:t>
            </a:r>
            <a:r>
              <a:rPr lang="en-US" sz="1800">
                <a:solidFill>
                  <a:schemeClr val="dk1"/>
                </a:solidFill>
              </a:rPr>
              <a:t>.</a:t>
            </a:r>
            <a:endParaRPr sz="1800">
              <a:solidFill>
                <a:schemeClr val="dk1"/>
              </a:solidFill>
            </a:endParaRPr>
          </a:p>
          <a:p>
            <a:pPr indent="0" lvl="0" marL="0" marR="0" rtl="0" algn="ctr">
              <a:spcBef>
                <a:spcPts val="0"/>
              </a:spcBef>
              <a:spcAft>
                <a:spcPts val="0"/>
              </a:spcAft>
              <a:buSzPts val="1100"/>
              <a:buNone/>
            </a:pPr>
            <a:r>
              <a:t/>
            </a:r>
            <a:endParaRPr sz="1800">
              <a:solidFill>
                <a:schemeClr val="dk1"/>
              </a:solidFill>
            </a:endParaRPr>
          </a:p>
          <a:p>
            <a:pPr indent="0" lvl="0" marL="0" marR="0" rtl="0" algn="ctr">
              <a:spcBef>
                <a:spcPts val="0"/>
              </a:spcBef>
              <a:spcAft>
                <a:spcPts val="0"/>
              </a:spcAft>
              <a:buSzPts val="1100"/>
              <a:buNone/>
            </a:pPr>
            <a:r>
              <a:rPr lang="en-US" sz="1800">
                <a:solidFill>
                  <a:schemeClr val="dk1"/>
                </a:solidFill>
              </a:rPr>
              <a:t>The demand and market analysis justifies the higher profit margin of </a:t>
            </a:r>
            <a:r>
              <a:rPr lang="en-US" sz="1800">
                <a:solidFill>
                  <a:srgbClr val="F1C232"/>
                </a:solidFill>
              </a:rPr>
              <a:t>Yellow Cab</a:t>
            </a:r>
            <a:r>
              <a:rPr lang="en-US" sz="1800">
                <a:solidFill>
                  <a:schemeClr val="dk1"/>
                </a:solidFill>
              </a:rPr>
              <a:t> compared to </a:t>
            </a:r>
            <a:r>
              <a:rPr lang="en-US" sz="1800">
                <a:solidFill>
                  <a:srgbClr val="FF00FF"/>
                </a:solidFill>
              </a:rPr>
              <a:t>Pink Cab</a:t>
            </a:r>
            <a:r>
              <a:rPr lang="en-US" sz="1800">
                <a:solidFill>
                  <a:schemeClr val="dk1"/>
                </a:solidFill>
              </a:rPr>
              <a:t>.</a:t>
            </a:r>
            <a:endParaRPr sz="1800">
              <a:solidFill>
                <a:schemeClr val="dk1"/>
              </a:solidFill>
            </a:endParaRPr>
          </a:p>
        </p:txBody>
      </p:sp>
      <p:sp>
        <p:nvSpPr>
          <p:cNvPr id="130" name="Google Shape;130;p6"/>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a:t>
            </a:r>
            <a:r>
              <a:rPr b="1" lang="en-US" sz="4400">
                <a:solidFill>
                  <a:schemeClr val="accent2"/>
                </a:solidFill>
                <a:latin typeface="Calibri"/>
                <a:ea typeface="Calibri"/>
                <a:cs typeface="Calibri"/>
                <a:sym typeface="Calibri"/>
              </a:rPr>
              <a:t>Profit Analysis - Market Share Insights</a:t>
            </a:r>
            <a:endParaRPr sz="4400">
              <a:solidFill>
                <a:schemeClr val="accent2"/>
              </a:solidFill>
              <a:latin typeface="Calibri"/>
              <a:ea typeface="Calibri"/>
              <a:cs typeface="Calibri"/>
              <a:sym typeface="Calibri"/>
            </a:endParaRPr>
          </a:p>
        </p:txBody>
      </p:sp>
      <p:pic>
        <p:nvPicPr>
          <p:cNvPr id="131" name="Google Shape;131;p6"/>
          <p:cNvPicPr preferRelativeResize="0"/>
          <p:nvPr/>
        </p:nvPicPr>
        <p:blipFill>
          <a:blip r:embed="rId3">
            <a:alphaModFix/>
          </a:blip>
          <a:stretch>
            <a:fillRect/>
          </a:stretch>
        </p:blipFill>
        <p:spPr>
          <a:xfrm>
            <a:off x="84600" y="1383900"/>
            <a:ext cx="9498501" cy="5474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p:nvPr/>
        </p:nvSpPr>
        <p:spPr>
          <a:xfrm>
            <a:off x="7055666" y="1373852"/>
            <a:ext cx="742860" cy="31683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7"/>
          <p:cNvSpPr txBox="1"/>
          <p:nvPr/>
        </p:nvSpPr>
        <p:spPr>
          <a:xfrm>
            <a:off x="9831050" y="1373850"/>
            <a:ext cx="2361300" cy="3971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1C232"/>
                </a:solidFill>
                <a:latin typeface="Calibri"/>
                <a:ea typeface="Calibri"/>
                <a:cs typeface="Calibri"/>
                <a:sym typeface="Calibri"/>
              </a:rPr>
              <a:t>Yellow Cab</a:t>
            </a:r>
            <a:r>
              <a:rPr lang="en-US" sz="1800">
                <a:solidFill>
                  <a:schemeClr val="dk1"/>
                </a:solidFill>
                <a:latin typeface="Calibri"/>
                <a:ea typeface="Calibri"/>
                <a:cs typeface="Calibri"/>
                <a:sym typeface="Calibri"/>
              </a:rPr>
              <a:t> generates more profits per KM distance travelled.</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800">
                <a:solidFill>
                  <a:srgbClr val="F1C232"/>
                </a:solidFill>
                <a:latin typeface="Calibri"/>
                <a:ea typeface="Calibri"/>
                <a:cs typeface="Calibri"/>
                <a:sym typeface="Calibri"/>
              </a:rPr>
              <a:t>Yellow Cab</a:t>
            </a:r>
            <a:r>
              <a:rPr lang="en-US" sz="1800">
                <a:solidFill>
                  <a:schemeClr val="dk1"/>
                </a:solidFill>
                <a:latin typeface="Calibri"/>
                <a:ea typeface="Calibri"/>
                <a:cs typeface="Calibri"/>
                <a:sym typeface="Calibri"/>
              </a:rPr>
              <a:t> charges more prices per KM in most major cities such as New York (Next Slide).</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This explains the difference in profits between both the companies.</a:t>
            </a:r>
            <a:endParaRPr/>
          </a:p>
        </p:txBody>
      </p:sp>
      <p:sp>
        <p:nvSpPr>
          <p:cNvPr id="138" name="Google Shape;138;p7"/>
          <p:cNvSpPr/>
          <p:nvPr/>
        </p:nvSpPr>
        <p:spPr>
          <a:xfrm>
            <a:off x="0" y="-16865"/>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a:t>
            </a:r>
            <a:r>
              <a:rPr b="1" lang="en-US" sz="4200">
                <a:solidFill>
                  <a:schemeClr val="accent2"/>
                </a:solidFill>
                <a:latin typeface="Calibri"/>
                <a:ea typeface="Calibri"/>
                <a:cs typeface="Calibri"/>
                <a:sym typeface="Calibri"/>
              </a:rPr>
              <a:t>Profit Analysis - Profits Per KM Analysis</a:t>
            </a:r>
            <a:endParaRPr sz="4200">
              <a:solidFill>
                <a:schemeClr val="accent2"/>
              </a:solidFill>
              <a:latin typeface="Calibri"/>
              <a:ea typeface="Calibri"/>
              <a:cs typeface="Calibri"/>
              <a:sym typeface="Calibri"/>
            </a:endParaRPr>
          </a:p>
        </p:txBody>
      </p:sp>
      <p:pic>
        <p:nvPicPr>
          <p:cNvPr id="139" name="Google Shape;139;p7"/>
          <p:cNvPicPr preferRelativeResize="0"/>
          <p:nvPr/>
        </p:nvPicPr>
        <p:blipFill>
          <a:blip r:embed="rId3">
            <a:alphaModFix/>
          </a:blip>
          <a:stretch>
            <a:fillRect/>
          </a:stretch>
        </p:blipFill>
        <p:spPr>
          <a:xfrm>
            <a:off x="113450" y="1373850"/>
            <a:ext cx="9717601" cy="548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5aea3fcc12_2_15"/>
          <p:cNvSpPr/>
          <p:nvPr/>
        </p:nvSpPr>
        <p:spPr>
          <a:xfrm>
            <a:off x="7055666" y="1373852"/>
            <a:ext cx="742800" cy="3168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g25aea3fcc12_2_15"/>
          <p:cNvSpPr/>
          <p:nvPr/>
        </p:nvSpPr>
        <p:spPr>
          <a:xfrm>
            <a:off x="0" y="-16875"/>
            <a:ext cx="12192000" cy="5907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a:t>
            </a:r>
            <a:r>
              <a:rPr b="1" lang="en-US" sz="4200">
                <a:solidFill>
                  <a:schemeClr val="accent2"/>
                </a:solidFill>
                <a:latin typeface="Calibri"/>
                <a:ea typeface="Calibri"/>
                <a:cs typeface="Calibri"/>
                <a:sym typeface="Calibri"/>
              </a:rPr>
              <a:t>Profit Analysis - Profits Per KM Analysis</a:t>
            </a:r>
            <a:endParaRPr sz="4200">
              <a:solidFill>
                <a:schemeClr val="accent2"/>
              </a:solidFill>
              <a:latin typeface="Calibri"/>
              <a:ea typeface="Calibri"/>
              <a:cs typeface="Calibri"/>
              <a:sym typeface="Calibri"/>
            </a:endParaRPr>
          </a:p>
        </p:txBody>
      </p:sp>
      <p:pic>
        <p:nvPicPr>
          <p:cNvPr id="146" name="Google Shape;146;g25aea3fcc12_2_15"/>
          <p:cNvPicPr preferRelativeResize="0"/>
          <p:nvPr/>
        </p:nvPicPr>
        <p:blipFill>
          <a:blip r:embed="rId3">
            <a:alphaModFix/>
          </a:blip>
          <a:stretch>
            <a:fillRect/>
          </a:stretch>
        </p:blipFill>
        <p:spPr>
          <a:xfrm>
            <a:off x="152400" y="573950"/>
            <a:ext cx="11916325" cy="6131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