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708" r:id="rId1"/>
    <p:sldMasterId id="2147483712" r:id="rId2"/>
    <p:sldMasterId id="2147483728" r:id="rId3"/>
  </p:sldMasterIdLst>
  <p:notesMasterIdLst>
    <p:notesMasterId r:id="rId17"/>
  </p:notesMasterIdLst>
  <p:sldIdLst>
    <p:sldId id="270" r:id="rId4"/>
    <p:sldId id="366" r:id="rId5"/>
    <p:sldId id="377" r:id="rId6"/>
    <p:sldId id="380" r:id="rId7"/>
    <p:sldId id="372" r:id="rId8"/>
    <p:sldId id="371" r:id="rId9"/>
    <p:sldId id="381" r:id="rId10"/>
    <p:sldId id="385" r:id="rId11"/>
    <p:sldId id="384" r:id="rId12"/>
    <p:sldId id="382" r:id="rId13"/>
    <p:sldId id="376" r:id="rId14"/>
    <p:sldId id="352" r:id="rId15"/>
    <p:sldId id="30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7800"/>
    <a:srgbClr val="F1F34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4" d="100"/>
          <a:sy n="104" d="100"/>
        </p:scale>
        <p:origin x="604"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966ED5-9185-BB45-BC17-12D6921F5CB6}" type="datetimeFigureOut">
              <a:rPr lang="en-US" smtClean="0"/>
              <a:t>6/1/2015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8A3780-3EE9-A848-9070-3EAA16D6693D}" type="slidenum">
              <a:rPr lang="en-GB" smtClean="0"/>
              <a:t>‹#›</a:t>
            </a:fld>
            <a:endParaRPr lang="en-GB"/>
          </a:p>
        </p:txBody>
      </p:sp>
    </p:spTree>
    <p:extLst>
      <p:ext uri="{BB962C8B-B14F-4D97-AF65-F5344CB8AC3E}">
        <p14:creationId xmlns:p14="http://schemas.microsoft.com/office/powerpoint/2010/main" val="16883158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prrbl.org/Perl/illguts/#gp" TargetMode="External"/><Relationship Id="rId3" Type="http://schemas.openxmlformats.org/officeDocument/2006/relationships/hyperlink" Target="http://prrbl.org/Perl/illguts/#svrv" TargetMode="External"/><Relationship Id="rId7" Type="http://schemas.openxmlformats.org/officeDocument/2006/relationships/hyperlink" Target="http://prrbl.org/Perl/illguts/#he"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prrbl.org/Perl/illguts/#av" TargetMode="External"/><Relationship Id="rId5" Type="http://schemas.openxmlformats.org/officeDocument/2006/relationships/hyperlink" Target="http://prrbl.org/Perl/illguts/#svpv" TargetMode="External"/><Relationship Id="rId4" Type="http://schemas.openxmlformats.org/officeDocument/2006/relationships/hyperlink" Target="http://prrbl.org/Perl/illguts/#sviv"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8A3780-3EE9-A848-9070-3EAA16D6693D}" type="slidenum">
              <a:rPr lang="en-GB" smtClean="0"/>
              <a:t>1</a:t>
            </a:fld>
            <a:endParaRPr lang="en-GB"/>
          </a:p>
        </p:txBody>
      </p:sp>
    </p:spTree>
    <p:extLst>
      <p:ext uri="{BB962C8B-B14F-4D97-AF65-F5344CB8AC3E}">
        <p14:creationId xmlns:p14="http://schemas.microsoft.com/office/powerpoint/2010/main" val="53583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Outside of the scope of</a:t>
            </a:r>
            <a:r>
              <a:rPr lang="en-GB" baseline="0" dirty="0" smtClean="0"/>
              <a:t> the basic workshop</a:t>
            </a:r>
            <a:endParaRPr lang="en-GB" dirty="0"/>
          </a:p>
        </p:txBody>
      </p:sp>
      <p:sp>
        <p:nvSpPr>
          <p:cNvPr id="4" name="Slide Number Placeholder 3"/>
          <p:cNvSpPr>
            <a:spLocks noGrp="1"/>
          </p:cNvSpPr>
          <p:nvPr>
            <p:ph type="sldNum" sz="quarter" idx="10"/>
          </p:nvPr>
        </p:nvSpPr>
        <p:spPr/>
        <p:txBody>
          <a:bodyPr/>
          <a:lstStyle/>
          <a:p>
            <a:fld id="{0C8A3780-3EE9-A848-9070-3EAA16D6693D}" type="slidenum">
              <a:rPr lang="en-GB" smtClean="0"/>
              <a:t>4</a:t>
            </a:fld>
            <a:endParaRPr lang="en-GB"/>
          </a:p>
        </p:txBody>
      </p:sp>
    </p:spTree>
    <p:extLst>
      <p:ext uri="{BB962C8B-B14F-4D97-AF65-F5344CB8AC3E}">
        <p14:creationId xmlns:p14="http://schemas.microsoft.com/office/powerpoint/2010/main" val="2084914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The first word contains the </a:t>
            </a:r>
            <a:r>
              <a:rPr lang="en-GB" sz="1200" b="1" i="0" kern="1200" dirty="0" smtClean="0">
                <a:solidFill>
                  <a:schemeClr val="tx1"/>
                </a:solidFill>
                <a:effectLst/>
                <a:latin typeface="+mn-lt"/>
                <a:ea typeface="+mn-ea"/>
                <a:cs typeface="+mn-cs"/>
              </a:rPr>
              <a:t>ANY</a:t>
            </a:r>
            <a:r>
              <a:rPr lang="en-GB" sz="1200" b="0" i="0" kern="1200" dirty="0" smtClean="0">
                <a:solidFill>
                  <a:schemeClr val="tx1"/>
                </a:solidFill>
                <a:effectLst/>
                <a:latin typeface="+mn-lt"/>
                <a:ea typeface="+mn-ea"/>
                <a:cs typeface="+mn-cs"/>
              </a:rPr>
              <a:t> pointer to the optional body. All types are implemented by attaching additional data to the ANY pointer, just the </a:t>
            </a:r>
            <a:r>
              <a:rPr lang="en-GB" sz="1200" b="0" i="0" kern="1200" dirty="0" smtClean="0">
                <a:solidFill>
                  <a:schemeClr val="tx1"/>
                </a:solidFill>
                <a:effectLst/>
                <a:latin typeface="+mn-lt"/>
                <a:ea typeface="+mn-ea"/>
                <a:cs typeface="+mn-cs"/>
                <a:hlinkClick r:id="rId3"/>
              </a:rPr>
              <a:t>RV</a:t>
            </a:r>
            <a:r>
              <a:rPr lang="en-GB" sz="1200" b="0" i="0" kern="1200" dirty="0" smtClean="0">
                <a:solidFill>
                  <a:schemeClr val="tx1"/>
                </a:solidFill>
                <a:effectLst/>
                <a:latin typeface="+mn-lt"/>
                <a:ea typeface="+mn-ea"/>
                <a:cs typeface="+mn-cs"/>
              </a:rPr>
              <a:t> not.</a:t>
            </a:r>
          </a:p>
          <a:p>
            <a:r>
              <a:rPr lang="en-GB" sz="1200" b="0" i="0" kern="1200" dirty="0" smtClean="0">
                <a:solidFill>
                  <a:schemeClr val="tx1"/>
                </a:solidFill>
                <a:effectLst/>
                <a:latin typeface="+mn-lt"/>
                <a:ea typeface="+mn-ea"/>
                <a:cs typeface="+mn-cs"/>
              </a:rPr>
              <a:t>The second word is an 32 bit unsigned integer reference counter (</a:t>
            </a:r>
            <a:r>
              <a:rPr lang="en-GB" sz="1200" b="1" i="0" kern="1200" dirty="0" smtClean="0">
                <a:solidFill>
                  <a:schemeClr val="tx1"/>
                </a:solidFill>
                <a:effectLst/>
                <a:latin typeface="+mn-lt"/>
                <a:ea typeface="+mn-ea"/>
                <a:cs typeface="+mn-cs"/>
              </a:rPr>
              <a:t>REFCNT</a:t>
            </a:r>
            <a:r>
              <a:rPr lang="en-GB" sz="1200" b="0" i="0" kern="1200" dirty="0" smtClean="0">
                <a:solidFill>
                  <a:schemeClr val="tx1"/>
                </a:solidFill>
                <a:effectLst/>
                <a:latin typeface="+mn-lt"/>
                <a:ea typeface="+mn-ea"/>
                <a:cs typeface="+mn-cs"/>
              </a:rPr>
              <a:t>) which should tell us how many pointers reference this object. When Perl data types are created this value is initialized to 1. The field must be incremented when a new pointer is made to point to it and decremented when the pointer is destroyed or assigned a different value. When the reference count reaches zero the object is freed.</a:t>
            </a:r>
          </a:p>
          <a:p>
            <a:r>
              <a:rPr lang="en-GB" sz="1200" b="0" i="0" kern="1200" dirty="0" smtClean="0">
                <a:solidFill>
                  <a:schemeClr val="tx1"/>
                </a:solidFill>
                <a:effectLst/>
                <a:latin typeface="+mn-lt"/>
                <a:ea typeface="+mn-ea"/>
                <a:cs typeface="+mn-cs"/>
              </a:rPr>
              <a:t>The third word contains a </a:t>
            </a:r>
            <a:r>
              <a:rPr lang="en-GB" sz="1200" b="1" i="0" kern="1200" dirty="0" smtClean="0">
                <a:solidFill>
                  <a:schemeClr val="tx1"/>
                </a:solidFill>
                <a:effectLst/>
                <a:latin typeface="+mn-lt"/>
                <a:ea typeface="+mn-ea"/>
                <a:cs typeface="+mn-cs"/>
              </a:rPr>
              <a:t>FLAGS</a:t>
            </a:r>
            <a:r>
              <a:rPr lang="en-GB" sz="1200" b="0" i="0" kern="1200" dirty="0" smtClean="0">
                <a:solidFill>
                  <a:schemeClr val="tx1"/>
                </a:solidFill>
                <a:effectLst/>
                <a:latin typeface="+mn-lt"/>
                <a:ea typeface="+mn-ea"/>
                <a:cs typeface="+mn-cs"/>
              </a:rPr>
              <a:t> field and a </a:t>
            </a:r>
            <a:r>
              <a:rPr lang="en-GB" sz="1200" b="1" i="0" kern="1200" dirty="0" smtClean="0">
                <a:solidFill>
                  <a:schemeClr val="tx1"/>
                </a:solidFill>
                <a:effectLst/>
                <a:latin typeface="+mn-lt"/>
                <a:ea typeface="+mn-ea"/>
                <a:cs typeface="+mn-cs"/>
              </a:rPr>
              <a:t>TYPE</a:t>
            </a:r>
            <a:r>
              <a:rPr lang="en-GB" sz="1200" b="0" i="0" kern="1200" dirty="0" smtClean="0">
                <a:solidFill>
                  <a:schemeClr val="tx1"/>
                </a:solidFill>
                <a:effectLst/>
                <a:latin typeface="+mn-lt"/>
                <a:ea typeface="+mn-ea"/>
                <a:cs typeface="+mn-cs"/>
              </a:rPr>
              <a:t> field as 32 bit unsigned integer.</a:t>
            </a:r>
          </a:p>
          <a:p>
            <a:r>
              <a:rPr lang="en-GB" sz="1200" b="0" i="0" kern="1200" dirty="0" smtClean="0">
                <a:solidFill>
                  <a:schemeClr val="tx1"/>
                </a:solidFill>
                <a:effectLst/>
                <a:latin typeface="+mn-lt"/>
                <a:ea typeface="+mn-ea"/>
                <a:cs typeface="+mn-cs"/>
              </a:rPr>
              <a:t>Since 5.10 the fourth and last HEAD word contains the </a:t>
            </a:r>
            <a:r>
              <a:rPr lang="en-GB" sz="1200" b="1" i="0" kern="1200" dirty="0" err="1" smtClean="0">
                <a:solidFill>
                  <a:schemeClr val="tx1"/>
                </a:solidFill>
                <a:effectLst/>
                <a:latin typeface="+mn-lt"/>
                <a:ea typeface="+mn-ea"/>
                <a:cs typeface="+mn-cs"/>
              </a:rPr>
              <a:t>sv_u</a:t>
            </a:r>
            <a:r>
              <a:rPr lang="en-GB" sz="1200" b="1" i="0" kern="1200" dirty="0" smtClean="0">
                <a:solidFill>
                  <a:schemeClr val="tx1"/>
                </a:solidFill>
                <a:effectLst/>
                <a:latin typeface="+mn-lt"/>
                <a:ea typeface="+mn-ea"/>
                <a:cs typeface="+mn-cs"/>
              </a:rPr>
              <a:t> union</a:t>
            </a:r>
            <a:r>
              <a:rPr lang="en-GB" sz="1200" b="0" i="0" kern="1200" dirty="0" smtClean="0">
                <a:solidFill>
                  <a:schemeClr val="tx1"/>
                </a:solidFill>
                <a:effectLst/>
                <a:latin typeface="+mn-lt"/>
                <a:ea typeface="+mn-ea"/>
                <a:cs typeface="+mn-cs"/>
              </a:rPr>
              <a:t>, which contains a pointer to another SV (a RV), the </a:t>
            </a:r>
            <a:r>
              <a:rPr lang="en-GB" sz="1200" b="0" i="0" kern="1200" dirty="0" smtClean="0">
                <a:solidFill>
                  <a:schemeClr val="tx1"/>
                </a:solidFill>
                <a:effectLst/>
                <a:latin typeface="+mn-lt"/>
                <a:ea typeface="+mn-ea"/>
                <a:cs typeface="+mn-cs"/>
                <a:hlinkClick r:id="rId4"/>
              </a:rPr>
              <a:t>IV</a:t>
            </a:r>
            <a:r>
              <a:rPr lang="en-GB" sz="1200" b="0" i="0" kern="1200" dirty="0" smtClean="0">
                <a:solidFill>
                  <a:schemeClr val="tx1"/>
                </a:solidFill>
                <a:effectLst/>
                <a:latin typeface="+mn-lt"/>
                <a:ea typeface="+mn-ea"/>
                <a:cs typeface="+mn-cs"/>
              </a:rPr>
              <a:t> value, the </a:t>
            </a:r>
            <a:r>
              <a:rPr lang="en-GB" sz="1200" b="0" i="0" kern="1200" dirty="0" smtClean="0">
                <a:solidFill>
                  <a:schemeClr val="tx1"/>
                </a:solidFill>
                <a:effectLst/>
                <a:latin typeface="+mn-lt"/>
                <a:ea typeface="+mn-ea"/>
                <a:cs typeface="+mn-cs"/>
                <a:hlinkClick r:id="rId5"/>
              </a:rPr>
              <a:t>PV</a:t>
            </a:r>
            <a:r>
              <a:rPr lang="en-GB" sz="1200" b="0" i="0" kern="1200" dirty="0" smtClean="0">
                <a:solidFill>
                  <a:schemeClr val="tx1"/>
                </a:solidFill>
                <a:effectLst/>
                <a:latin typeface="+mn-lt"/>
                <a:ea typeface="+mn-ea"/>
                <a:cs typeface="+mn-cs"/>
              </a:rPr>
              <a:t> string, the </a:t>
            </a:r>
            <a:r>
              <a:rPr lang="en-GB" sz="1200" b="0" i="0" kern="1200" dirty="0" smtClean="0">
                <a:solidFill>
                  <a:schemeClr val="tx1"/>
                </a:solidFill>
                <a:effectLst/>
                <a:latin typeface="+mn-lt"/>
                <a:ea typeface="+mn-ea"/>
                <a:cs typeface="+mn-cs"/>
                <a:hlinkClick r:id="rId6"/>
              </a:rPr>
              <a:t>AV</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svu_array</a:t>
            </a:r>
            <a:r>
              <a:rPr lang="en-GB" sz="1200" b="0" i="0" kern="1200" dirty="0" smtClean="0">
                <a:solidFill>
                  <a:schemeClr val="tx1"/>
                </a:solidFill>
                <a:effectLst/>
                <a:latin typeface="+mn-lt"/>
                <a:ea typeface="+mn-ea"/>
                <a:cs typeface="+mn-cs"/>
              </a:rPr>
              <a:t>, a </a:t>
            </a:r>
            <a:r>
              <a:rPr lang="en-GB" sz="1200" b="0" i="0" kern="1200" dirty="0" smtClean="0">
                <a:solidFill>
                  <a:schemeClr val="tx1"/>
                </a:solidFill>
                <a:effectLst/>
                <a:latin typeface="+mn-lt"/>
                <a:ea typeface="+mn-ea"/>
                <a:cs typeface="+mn-cs"/>
                <a:hlinkClick r:id="rId7"/>
              </a:rPr>
              <a:t>HE</a:t>
            </a:r>
            <a:r>
              <a:rPr lang="en-GB" sz="1200" b="0" i="0" kern="1200" dirty="0" smtClean="0">
                <a:solidFill>
                  <a:schemeClr val="tx1"/>
                </a:solidFill>
                <a:effectLst/>
                <a:latin typeface="+mn-lt"/>
                <a:ea typeface="+mn-ea"/>
                <a:cs typeface="+mn-cs"/>
              </a:rPr>
              <a:t> hash or a </a:t>
            </a:r>
            <a:r>
              <a:rPr lang="en-GB" sz="1200" b="0" i="0" kern="1200" dirty="0" smtClean="0">
                <a:solidFill>
                  <a:schemeClr val="tx1"/>
                </a:solidFill>
                <a:effectLst/>
                <a:latin typeface="+mn-lt"/>
                <a:ea typeface="+mn-ea"/>
                <a:cs typeface="+mn-cs"/>
                <a:hlinkClick r:id="rId8"/>
              </a:rPr>
              <a:t>GP</a:t>
            </a:r>
            <a:r>
              <a:rPr lang="en-GB" sz="1200" b="0" i="0" kern="1200" dirty="0" smtClean="0">
                <a:solidFill>
                  <a:schemeClr val="tx1"/>
                </a:solidFill>
                <a:effectLst/>
                <a:latin typeface="+mn-lt"/>
                <a:ea typeface="+mn-ea"/>
                <a:cs typeface="+mn-cs"/>
              </a:rPr>
              <a:t> struct. The TYPE field contains a small number (0-127, mask 0xff) that represents one of the </a:t>
            </a:r>
            <a:r>
              <a:rPr lang="en-GB" sz="1200" b="0" i="0" kern="1200" dirty="0" err="1" smtClean="0">
                <a:solidFill>
                  <a:schemeClr val="tx1"/>
                </a:solidFill>
                <a:effectLst/>
                <a:latin typeface="+mn-lt"/>
                <a:ea typeface="+mn-ea"/>
                <a:cs typeface="+mn-cs"/>
              </a:rPr>
              <a:t>SVt</a:t>
            </a:r>
            <a:r>
              <a:rPr lang="en-GB" sz="1200" b="0" i="0" kern="1200" dirty="0" smtClean="0">
                <a:solidFill>
                  <a:schemeClr val="tx1"/>
                </a:solidFill>
                <a:effectLst/>
                <a:latin typeface="+mn-lt"/>
                <a:ea typeface="+mn-ea"/>
                <a:cs typeface="+mn-cs"/>
              </a:rPr>
              <a:t>_ types shown in the type hierarchy figure above. The FLAGS field has room for 24 flag bits (0x00000100-0x80000000), which encode how various fields of the object should be interpreted, and other state information. Some flags are just used as optimizations in order to avoid having to dereference several levels of pointers just to find that the information is not there.</a:t>
            </a:r>
          </a:p>
          <a:p>
            <a:endParaRPr lang="en-GB" dirty="0"/>
          </a:p>
        </p:txBody>
      </p:sp>
      <p:sp>
        <p:nvSpPr>
          <p:cNvPr id="4" name="Slide Number Placeholder 3"/>
          <p:cNvSpPr>
            <a:spLocks noGrp="1"/>
          </p:cNvSpPr>
          <p:nvPr>
            <p:ph type="sldNum" sz="quarter" idx="10"/>
          </p:nvPr>
        </p:nvSpPr>
        <p:spPr/>
        <p:txBody>
          <a:bodyPr/>
          <a:lstStyle/>
          <a:p>
            <a:fld id="{0C8A3780-3EE9-A848-9070-3EAA16D6693D}" type="slidenum">
              <a:rPr lang="en-GB" smtClean="0"/>
              <a:t>5</a:t>
            </a:fld>
            <a:endParaRPr lang="en-GB"/>
          </a:p>
        </p:txBody>
      </p:sp>
    </p:spTree>
    <p:extLst>
      <p:ext uri="{BB962C8B-B14F-4D97-AF65-F5344CB8AC3E}">
        <p14:creationId xmlns:p14="http://schemas.microsoft.com/office/powerpoint/2010/main" val="922389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XS can do the bit of translating</a:t>
            </a:r>
            <a:r>
              <a:rPr lang="en-GB" baseline="0" dirty="0" smtClean="0"/>
              <a:t> variable representation in Perl to variable representation in C. Examples here show functions called automatically by name. Point </a:t>
            </a:r>
            <a:r>
              <a:rPr lang="en-GB" baseline="0" dirty="0" err="1" smtClean="0"/>
              <a:t>perl</a:t>
            </a:r>
            <a:r>
              <a:rPr lang="en-GB" baseline="0" dirty="0" smtClean="0"/>
              <a:t> config file to Perl module</a:t>
            </a:r>
            <a:endParaRPr lang="en-GB" dirty="0"/>
          </a:p>
        </p:txBody>
      </p:sp>
      <p:sp>
        <p:nvSpPr>
          <p:cNvPr id="4" name="Slide Number Placeholder 3"/>
          <p:cNvSpPr>
            <a:spLocks noGrp="1"/>
          </p:cNvSpPr>
          <p:nvPr>
            <p:ph type="sldNum" sz="quarter" idx="10"/>
          </p:nvPr>
        </p:nvSpPr>
        <p:spPr/>
        <p:txBody>
          <a:bodyPr/>
          <a:lstStyle/>
          <a:p>
            <a:fld id="{0C8A3780-3EE9-A848-9070-3EAA16D6693D}" type="slidenum">
              <a:rPr lang="en-GB" smtClean="0"/>
              <a:t>6</a:t>
            </a:fld>
            <a:endParaRPr lang="en-GB"/>
          </a:p>
        </p:txBody>
      </p:sp>
    </p:spTree>
    <p:extLst>
      <p:ext uri="{BB962C8B-B14F-4D97-AF65-F5344CB8AC3E}">
        <p14:creationId xmlns:p14="http://schemas.microsoft.com/office/powerpoint/2010/main" val="3670192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The C code can be removed if values are in a library,</a:t>
            </a:r>
            <a:r>
              <a:rPr lang="en-GB" baseline="0" dirty="0" smtClean="0"/>
              <a:t> and the XS code can have CODE, OUTPUT sections added to make the call and return the value.</a:t>
            </a:r>
            <a:endParaRPr lang="en-GB" dirty="0"/>
          </a:p>
        </p:txBody>
      </p:sp>
      <p:sp>
        <p:nvSpPr>
          <p:cNvPr id="4" name="Slide Number Placeholder 3"/>
          <p:cNvSpPr>
            <a:spLocks noGrp="1"/>
          </p:cNvSpPr>
          <p:nvPr>
            <p:ph type="sldNum" sz="quarter" idx="10"/>
          </p:nvPr>
        </p:nvSpPr>
        <p:spPr/>
        <p:txBody>
          <a:bodyPr/>
          <a:lstStyle/>
          <a:p>
            <a:fld id="{0C8A3780-3EE9-A848-9070-3EAA16D6693D}" type="slidenum">
              <a:rPr lang="en-GB" smtClean="0"/>
              <a:t>7</a:t>
            </a:fld>
            <a:endParaRPr lang="en-GB"/>
          </a:p>
        </p:txBody>
      </p:sp>
    </p:spTree>
    <p:extLst>
      <p:ext uri="{BB962C8B-B14F-4D97-AF65-F5344CB8AC3E}">
        <p14:creationId xmlns:p14="http://schemas.microsoft.com/office/powerpoint/2010/main" val="4101206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How will</a:t>
            </a:r>
            <a:r>
              <a:rPr lang="en-GB" baseline="0" dirty="0" smtClean="0"/>
              <a:t> we release? Fork without the sort seems best method</a:t>
            </a:r>
            <a:endParaRPr lang="en-GB" dirty="0"/>
          </a:p>
        </p:txBody>
      </p:sp>
      <p:sp>
        <p:nvSpPr>
          <p:cNvPr id="4" name="Slide Number Placeholder 3"/>
          <p:cNvSpPr>
            <a:spLocks noGrp="1"/>
          </p:cNvSpPr>
          <p:nvPr>
            <p:ph type="sldNum" sz="quarter" idx="10"/>
          </p:nvPr>
        </p:nvSpPr>
        <p:spPr/>
        <p:txBody>
          <a:bodyPr/>
          <a:lstStyle/>
          <a:p>
            <a:fld id="{0C8A3780-3EE9-A848-9070-3EAA16D6693D}" type="slidenum">
              <a:rPr lang="en-GB" smtClean="0"/>
              <a:t>10</a:t>
            </a:fld>
            <a:endParaRPr lang="en-GB"/>
          </a:p>
        </p:txBody>
      </p:sp>
    </p:spTree>
    <p:extLst>
      <p:ext uri="{BB962C8B-B14F-4D97-AF65-F5344CB8AC3E}">
        <p14:creationId xmlns:p14="http://schemas.microsoft.com/office/powerpoint/2010/main" val="378071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baseline="0" dirty="0" smtClean="0"/>
              <a:t>VEP, Ensembl-IO.</a:t>
            </a:r>
            <a:endParaRPr lang="en-GB" dirty="0"/>
          </a:p>
        </p:txBody>
      </p:sp>
      <p:sp>
        <p:nvSpPr>
          <p:cNvPr id="4" name="Slide Number Placeholder 3"/>
          <p:cNvSpPr>
            <a:spLocks noGrp="1"/>
          </p:cNvSpPr>
          <p:nvPr>
            <p:ph type="sldNum" sz="quarter" idx="10"/>
          </p:nvPr>
        </p:nvSpPr>
        <p:spPr/>
        <p:txBody>
          <a:bodyPr/>
          <a:lstStyle/>
          <a:p>
            <a:fld id="{0C8A3780-3EE9-A848-9070-3EAA16D6693D}" type="slidenum">
              <a:rPr lang="en-GB" smtClean="0"/>
              <a:t>11</a:t>
            </a:fld>
            <a:endParaRPr lang="en-GB"/>
          </a:p>
        </p:txBody>
      </p:sp>
    </p:spTree>
    <p:extLst>
      <p:ext uri="{BB962C8B-B14F-4D97-AF65-F5344CB8AC3E}">
        <p14:creationId xmlns:p14="http://schemas.microsoft.com/office/powerpoint/2010/main" val="218823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5DEB2C-9A45-B240-ADF6-DF2FE1AAB192}" type="slidenum">
              <a:rPr lang="en-US" smtClean="0"/>
              <a:t>12</a:t>
            </a:fld>
            <a:endParaRPr lang="en-US"/>
          </a:p>
        </p:txBody>
      </p:sp>
    </p:spTree>
    <p:extLst>
      <p:ext uri="{BB962C8B-B14F-4D97-AF65-F5344CB8AC3E}">
        <p14:creationId xmlns:p14="http://schemas.microsoft.com/office/powerpoint/2010/main" val="3127203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5DEB2C-9A45-B240-ADF6-DF2FE1AAB192}" type="slidenum">
              <a:rPr lang="en-US" smtClean="0"/>
              <a:t>13</a:t>
            </a:fld>
            <a:endParaRPr lang="en-US"/>
          </a:p>
        </p:txBody>
      </p:sp>
    </p:spTree>
    <p:extLst>
      <p:ext uri="{BB962C8B-B14F-4D97-AF65-F5344CB8AC3E}">
        <p14:creationId xmlns:p14="http://schemas.microsoft.com/office/powerpoint/2010/main" val="3127203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B8EBFBB-83D1-8240-AD5F-294C01738ECC}" type="datetime1">
              <a:rPr lang="en-US"/>
              <a:pPr/>
              <a:t>6/1/2015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76C3C9C2-35FF-2444-AEF8-7FD918EA2385}" type="slidenum">
              <a:rPr lang="en-US"/>
              <a:pPr/>
              <a:t>‹#›</a:t>
            </a:fld>
            <a:endParaRPr lang="en-US"/>
          </a:p>
        </p:txBody>
      </p:sp>
    </p:spTree>
    <p:extLst>
      <p:ext uri="{BB962C8B-B14F-4D97-AF65-F5344CB8AC3E}">
        <p14:creationId xmlns:p14="http://schemas.microsoft.com/office/powerpoint/2010/main" val="2416218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GB"/>
          </a:p>
        </p:txBody>
      </p:sp>
      <p:sp>
        <p:nvSpPr>
          <p:cNvPr id="3" name="Content Placeholder 2"/>
          <p:cNvSpPr>
            <a:spLocks noGrp="1"/>
          </p:cNvSpPr>
          <p:nvPr>
            <p:ph sz="half" idx="1"/>
          </p:nvPr>
        </p:nvSpPr>
        <p:spPr>
          <a:xfrm>
            <a:off x="685800" y="16002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GB"/>
          </a:p>
        </p:txBody>
      </p:sp>
      <p:sp>
        <p:nvSpPr>
          <p:cNvPr id="4" name="Content Placeholder 3"/>
          <p:cNvSpPr>
            <a:spLocks noGrp="1"/>
          </p:cNvSpPr>
          <p:nvPr>
            <p:ph sz="half" idx="2"/>
          </p:nvPr>
        </p:nvSpPr>
        <p:spPr>
          <a:xfrm>
            <a:off x="4648200" y="16002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GB"/>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Tree>
    <p:extLst>
      <p:ext uri="{BB962C8B-B14F-4D97-AF65-F5344CB8AC3E}">
        <p14:creationId xmlns:p14="http://schemas.microsoft.com/office/powerpoint/2010/main" val="418955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x-none" smtClean="0"/>
              <a:t>Click to edit Master title style</a:t>
            </a:r>
            <a:endParaRPr lang="en-GB"/>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6109" indent="0">
              <a:buNone/>
              <a:defRPr sz="2000" b="1"/>
            </a:lvl2pPr>
            <a:lvl3pPr marL="912222" indent="0">
              <a:buNone/>
              <a:defRPr sz="1800" b="1"/>
            </a:lvl3pPr>
            <a:lvl4pPr marL="1368334" indent="0">
              <a:buNone/>
              <a:defRPr sz="1600" b="1"/>
            </a:lvl4pPr>
            <a:lvl5pPr marL="1824444" indent="0">
              <a:buNone/>
              <a:defRPr sz="1600" b="1"/>
            </a:lvl5pPr>
            <a:lvl6pPr marL="2280557" indent="0">
              <a:buNone/>
              <a:defRPr sz="1600" b="1"/>
            </a:lvl6pPr>
            <a:lvl7pPr marL="2736666" indent="0">
              <a:buNone/>
              <a:defRPr sz="1600" b="1"/>
            </a:lvl7pPr>
            <a:lvl8pPr marL="3192771" indent="0">
              <a:buNone/>
              <a:defRPr sz="1600" b="1"/>
            </a:lvl8pPr>
            <a:lvl9pPr marL="3648888"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GB"/>
          </a:p>
        </p:txBody>
      </p:sp>
      <p:sp>
        <p:nvSpPr>
          <p:cNvPr id="5" name="Text Placeholder 4"/>
          <p:cNvSpPr>
            <a:spLocks noGrp="1"/>
          </p:cNvSpPr>
          <p:nvPr>
            <p:ph type="body" sz="quarter" idx="3"/>
          </p:nvPr>
        </p:nvSpPr>
        <p:spPr>
          <a:xfrm>
            <a:off x="4645026" y="1535114"/>
            <a:ext cx="4041775" cy="639762"/>
          </a:xfrm>
        </p:spPr>
        <p:txBody>
          <a:bodyPr anchor="b"/>
          <a:lstStyle>
            <a:lvl1pPr marL="0" indent="0">
              <a:buNone/>
              <a:defRPr sz="2400" b="1"/>
            </a:lvl1pPr>
            <a:lvl2pPr marL="456109" indent="0">
              <a:buNone/>
              <a:defRPr sz="2000" b="1"/>
            </a:lvl2pPr>
            <a:lvl3pPr marL="912222" indent="0">
              <a:buNone/>
              <a:defRPr sz="1800" b="1"/>
            </a:lvl3pPr>
            <a:lvl4pPr marL="1368334" indent="0">
              <a:buNone/>
              <a:defRPr sz="1600" b="1"/>
            </a:lvl4pPr>
            <a:lvl5pPr marL="1824444" indent="0">
              <a:buNone/>
              <a:defRPr sz="1600" b="1"/>
            </a:lvl5pPr>
            <a:lvl6pPr marL="2280557" indent="0">
              <a:buNone/>
              <a:defRPr sz="1600" b="1"/>
            </a:lvl6pPr>
            <a:lvl7pPr marL="2736666" indent="0">
              <a:buNone/>
              <a:defRPr sz="1600" b="1"/>
            </a:lvl7pPr>
            <a:lvl8pPr marL="3192771" indent="0">
              <a:buNone/>
              <a:defRPr sz="1600" b="1"/>
            </a:lvl8pPr>
            <a:lvl9pPr marL="3648888"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GB"/>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Tree>
    <p:extLst>
      <p:ext uri="{BB962C8B-B14F-4D97-AF65-F5344CB8AC3E}">
        <p14:creationId xmlns:p14="http://schemas.microsoft.com/office/powerpoint/2010/main" val="4115841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GB"/>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Tree>
    <p:extLst>
      <p:ext uri="{BB962C8B-B14F-4D97-AF65-F5344CB8AC3E}">
        <p14:creationId xmlns:p14="http://schemas.microsoft.com/office/powerpoint/2010/main" val="2125320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Tree>
    <p:extLst>
      <p:ext uri="{BB962C8B-B14F-4D97-AF65-F5344CB8AC3E}">
        <p14:creationId xmlns:p14="http://schemas.microsoft.com/office/powerpoint/2010/main" val="3656670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x-none" smtClean="0"/>
              <a:t>Click to edit Master title style</a:t>
            </a:r>
            <a:endParaRPr lang="en-GB"/>
          </a:p>
        </p:txBody>
      </p:sp>
      <p:sp>
        <p:nvSpPr>
          <p:cNvPr id="3" name="Content Placeholder 2"/>
          <p:cNvSpPr>
            <a:spLocks noGrp="1"/>
          </p:cNvSpPr>
          <p:nvPr>
            <p:ph idx="1"/>
          </p:nvPr>
        </p:nvSpPr>
        <p:spPr>
          <a:xfrm>
            <a:off x="3575055" y="27307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GB"/>
          </a:p>
        </p:txBody>
      </p:sp>
      <p:sp>
        <p:nvSpPr>
          <p:cNvPr id="4" name="Text Placeholder 3"/>
          <p:cNvSpPr>
            <a:spLocks noGrp="1"/>
          </p:cNvSpPr>
          <p:nvPr>
            <p:ph type="body" sz="half" idx="2"/>
          </p:nvPr>
        </p:nvSpPr>
        <p:spPr>
          <a:xfrm>
            <a:off x="457202" y="1435104"/>
            <a:ext cx="3008313" cy="4691063"/>
          </a:xfrm>
        </p:spPr>
        <p:txBody>
          <a:bodyPr/>
          <a:lstStyle>
            <a:lvl1pPr marL="0" indent="0">
              <a:buNone/>
              <a:defRPr sz="1400"/>
            </a:lvl1pPr>
            <a:lvl2pPr marL="456109" indent="0">
              <a:buNone/>
              <a:defRPr sz="1200"/>
            </a:lvl2pPr>
            <a:lvl3pPr marL="912222" indent="0">
              <a:buNone/>
              <a:defRPr sz="1000"/>
            </a:lvl3pPr>
            <a:lvl4pPr marL="1368334" indent="0">
              <a:buNone/>
              <a:defRPr sz="900"/>
            </a:lvl4pPr>
            <a:lvl5pPr marL="1824444" indent="0">
              <a:buNone/>
              <a:defRPr sz="900"/>
            </a:lvl5pPr>
            <a:lvl6pPr marL="2280557" indent="0">
              <a:buNone/>
              <a:defRPr sz="900"/>
            </a:lvl6pPr>
            <a:lvl7pPr marL="2736666" indent="0">
              <a:buNone/>
              <a:defRPr sz="900"/>
            </a:lvl7pPr>
            <a:lvl8pPr marL="3192771" indent="0">
              <a:buNone/>
              <a:defRPr sz="900"/>
            </a:lvl8pPr>
            <a:lvl9pPr marL="3648888" indent="0">
              <a:buNone/>
              <a:defRPr sz="900"/>
            </a:lvl9pPr>
          </a:lstStyle>
          <a:p>
            <a:pPr lvl="0"/>
            <a:r>
              <a:rPr lang="x-none"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Tree>
    <p:extLst>
      <p:ext uri="{BB962C8B-B14F-4D97-AF65-F5344CB8AC3E}">
        <p14:creationId xmlns:p14="http://schemas.microsoft.com/office/powerpoint/2010/main" val="2342767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109" indent="0">
              <a:buNone/>
              <a:defRPr sz="2800"/>
            </a:lvl2pPr>
            <a:lvl3pPr marL="912222" indent="0">
              <a:buNone/>
              <a:defRPr sz="2400"/>
            </a:lvl3pPr>
            <a:lvl4pPr marL="1368334" indent="0">
              <a:buNone/>
              <a:defRPr sz="2000"/>
            </a:lvl4pPr>
            <a:lvl5pPr marL="1824444" indent="0">
              <a:buNone/>
              <a:defRPr sz="2000"/>
            </a:lvl5pPr>
            <a:lvl6pPr marL="2280557" indent="0">
              <a:buNone/>
              <a:defRPr sz="2000"/>
            </a:lvl6pPr>
            <a:lvl7pPr marL="2736666" indent="0">
              <a:buNone/>
              <a:defRPr sz="2000"/>
            </a:lvl7pPr>
            <a:lvl8pPr marL="3192771" indent="0">
              <a:buNone/>
              <a:defRPr sz="2000"/>
            </a:lvl8pPr>
            <a:lvl9pPr marL="3648888"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109" indent="0">
              <a:buNone/>
              <a:defRPr sz="1200"/>
            </a:lvl2pPr>
            <a:lvl3pPr marL="912222" indent="0">
              <a:buNone/>
              <a:defRPr sz="1000"/>
            </a:lvl3pPr>
            <a:lvl4pPr marL="1368334" indent="0">
              <a:buNone/>
              <a:defRPr sz="900"/>
            </a:lvl4pPr>
            <a:lvl5pPr marL="1824444" indent="0">
              <a:buNone/>
              <a:defRPr sz="900"/>
            </a:lvl5pPr>
            <a:lvl6pPr marL="2280557" indent="0">
              <a:buNone/>
              <a:defRPr sz="900"/>
            </a:lvl6pPr>
            <a:lvl7pPr marL="2736666" indent="0">
              <a:buNone/>
              <a:defRPr sz="900"/>
            </a:lvl7pPr>
            <a:lvl8pPr marL="3192771" indent="0">
              <a:buNone/>
              <a:defRPr sz="900"/>
            </a:lvl8pPr>
            <a:lvl9pPr marL="3648888" indent="0">
              <a:buNone/>
              <a:defRPr sz="900"/>
            </a:lvl9pPr>
          </a:lstStyle>
          <a:p>
            <a:pPr lvl="0"/>
            <a:r>
              <a:rPr lang="x-none"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Tree>
    <p:extLst>
      <p:ext uri="{BB962C8B-B14F-4D97-AF65-F5344CB8AC3E}">
        <p14:creationId xmlns:p14="http://schemas.microsoft.com/office/powerpoint/2010/main" val="3465264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Tree>
    <p:extLst>
      <p:ext uri="{BB962C8B-B14F-4D97-AF65-F5344CB8AC3E}">
        <p14:creationId xmlns:p14="http://schemas.microsoft.com/office/powerpoint/2010/main" val="769265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533400"/>
            <a:ext cx="1943100" cy="5410200"/>
          </a:xfrm>
        </p:spPr>
        <p:txBody>
          <a:bodyPr vert="eaVert"/>
          <a:lstStyle/>
          <a:p>
            <a:r>
              <a:rPr lang="x-none" smtClean="0"/>
              <a:t>Click to edit Master title style</a:t>
            </a:r>
            <a:endParaRPr lang="en-GB"/>
          </a:p>
        </p:txBody>
      </p:sp>
      <p:sp>
        <p:nvSpPr>
          <p:cNvPr id="3" name="Vertical Text Placeholder 2"/>
          <p:cNvSpPr>
            <a:spLocks noGrp="1"/>
          </p:cNvSpPr>
          <p:nvPr>
            <p:ph type="body" orient="vert" idx="1"/>
          </p:nvPr>
        </p:nvSpPr>
        <p:spPr>
          <a:xfrm>
            <a:off x="685800" y="533400"/>
            <a:ext cx="5676900" cy="5410200"/>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Tree>
    <p:extLst>
      <p:ext uri="{BB962C8B-B14F-4D97-AF65-F5344CB8AC3E}">
        <p14:creationId xmlns:p14="http://schemas.microsoft.com/office/powerpoint/2010/main" val="255461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F778CF00-ED75-CC4A-93D9-89DFA77B0BB3}" type="datetime1">
              <a:rPr lang="en-US"/>
              <a:pPr/>
              <a:t>6/1/2015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DA6AEB67-0AB5-B04F-BC8D-A692E5B2859A}" type="slidenum">
              <a:rPr lang="en-US"/>
              <a:pPr/>
              <a:t>‹#›</a:t>
            </a:fld>
            <a:endParaRPr lang="en-US"/>
          </a:p>
        </p:txBody>
      </p:sp>
    </p:spTree>
    <p:extLst>
      <p:ext uri="{BB962C8B-B14F-4D97-AF65-F5344CB8AC3E}">
        <p14:creationId xmlns:p14="http://schemas.microsoft.com/office/powerpoint/2010/main" val="3019104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4DB28ACA-D732-8A4F-967C-082801BED23F}" type="datetime1">
              <a:rPr lang="en-US"/>
              <a:pPr/>
              <a:t>6/1/2015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9F06D236-2996-F241-BC2D-1FC12F8B00A0}" type="slidenum">
              <a:rPr lang="en-US"/>
              <a:pPr/>
              <a:t>‹#›</a:t>
            </a:fld>
            <a:endParaRPr lang="en-US"/>
          </a:p>
        </p:txBody>
      </p:sp>
    </p:spTree>
    <p:extLst>
      <p:ext uri="{BB962C8B-B14F-4D97-AF65-F5344CB8AC3E}">
        <p14:creationId xmlns:p14="http://schemas.microsoft.com/office/powerpoint/2010/main" val="303050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3143CD0-A9C4-EB4A-81B5-4B032B07BC24}" type="datetime1">
              <a:rPr lang="en-US"/>
              <a:pPr/>
              <a:t>6/1/2015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DF51AA2D-C421-454C-8A32-C615EB0632CE}" type="slidenum">
              <a:rPr lang="en-US"/>
              <a:pPr/>
              <a:t>‹#›</a:t>
            </a:fld>
            <a:endParaRPr lang="en-US"/>
          </a:p>
        </p:txBody>
      </p:sp>
    </p:spTree>
    <p:extLst>
      <p:ext uri="{BB962C8B-B14F-4D97-AF65-F5344CB8AC3E}">
        <p14:creationId xmlns:p14="http://schemas.microsoft.com/office/powerpoint/2010/main" val="251158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7672EA7-23EB-824A-BC08-211A11C260A4}" type="datetime1">
              <a:rPr lang="en-US"/>
              <a:pPr/>
              <a:t>6/1/2015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747979CA-2AE5-3344-8A86-F47FD464011B}" type="slidenum">
              <a:rPr lang="en-US"/>
              <a:pPr/>
              <a:t>‹#›</a:t>
            </a:fld>
            <a:endParaRPr lang="en-US"/>
          </a:p>
        </p:txBody>
      </p:sp>
    </p:spTree>
    <p:extLst>
      <p:ext uri="{BB962C8B-B14F-4D97-AF65-F5344CB8AC3E}">
        <p14:creationId xmlns:p14="http://schemas.microsoft.com/office/powerpoint/2010/main" val="2290016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25177AB9-3462-9247-84CA-E1735DB4A189}" type="datetime1">
              <a:rPr lang="en-US"/>
              <a:pPr/>
              <a:t>6/1/2015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7EBBE79A-C0F1-324E-B7D7-D4BB8FC75A0A}" type="slidenum">
              <a:rPr lang="en-US"/>
              <a:pPr/>
              <a:t>‹#›</a:t>
            </a:fld>
            <a:endParaRPr lang="en-US"/>
          </a:p>
        </p:txBody>
      </p:sp>
    </p:spTree>
    <p:extLst>
      <p:ext uri="{BB962C8B-B14F-4D97-AF65-F5344CB8AC3E}">
        <p14:creationId xmlns:p14="http://schemas.microsoft.com/office/powerpoint/2010/main" val="3089999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24" y="6432551"/>
            <a:ext cx="3744913" cy="231936"/>
          </a:xfrm>
          <a:prstGeom prst="rect">
            <a:avLst/>
          </a:prstGeom>
          <a:noFill/>
          <a:ln w="9525">
            <a:noFill/>
            <a:miter lim="800000"/>
            <a:headEnd/>
            <a:tailEnd/>
          </a:ln>
          <a:effectLst/>
        </p:spPr>
        <p:txBody>
          <a:bodyPr lIns="91213" tIns="45609" rIns="91213" bIns="45609">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2222" eaLnBrk="0" fontAlgn="base" hangingPunct="0">
              <a:spcBef>
                <a:spcPct val="50000"/>
              </a:spcBef>
              <a:spcAft>
                <a:spcPct val="0"/>
              </a:spcAft>
              <a:defRPr/>
            </a:pPr>
            <a:r>
              <a:rPr lang="en-GB" sz="900" smtClean="0">
                <a:solidFill>
                  <a:srgbClr val="FFFFFF"/>
                </a:solidFill>
                <a:latin typeface="Helvetica" charset="0"/>
                <a:cs typeface="Geneva" charset="0"/>
              </a:rPr>
              <a:t>EBI </a:t>
            </a:r>
            <a:r>
              <a:rPr lang="en-US" sz="900" smtClean="0">
                <a:solidFill>
                  <a:srgbClr val="FFFFFF"/>
                </a:solidFill>
                <a:latin typeface="Helvetica" charset="0"/>
                <a:cs typeface="Geneva" charset="0"/>
              </a:rPr>
              <a:t>is an Outstation of the European Molecular Biology Laboratory. </a:t>
            </a:r>
          </a:p>
        </p:txBody>
      </p:sp>
      <p:pic>
        <p:nvPicPr>
          <p:cNvPr id="6" name="Picture 6" descr="ebang-400d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4613300"/>
            <a:ext cx="2209800" cy="209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7" descr="SangerLargePosRG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842" y="5791225"/>
            <a:ext cx="2590800" cy="754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8" descr="EBI-San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 y="0"/>
            <a:ext cx="3400425" cy="5037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9" name="Rectangle 3"/>
          <p:cNvSpPr>
            <a:spLocks noGrp="1" noChangeArrowheads="1"/>
          </p:cNvSpPr>
          <p:nvPr>
            <p:ph type="ctrTitle"/>
          </p:nvPr>
        </p:nvSpPr>
        <p:spPr>
          <a:xfrm>
            <a:off x="3505202" y="504825"/>
            <a:ext cx="5257800" cy="1905000"/>
          </a:xfrm>
        </p:spPr>
        <p:txBody>
          <a:bodyPr/>
          <a:lstStyle>
            <a:lvl1pPr>
              <a:defRPr/>
            </a:lvl1pPr>
          </a:lstStyle>
          <a:p>
            <a:r>
              <a:rPr lang="en-GB"/>
              <a:t>Click to edit Master title style</a:t>
            </a:r>
          </a:p>
        </p:txBody>
      </p:sp>
      <p:sp>
        <p:nvSpPr>
          <p:cNvPr id="4100" name="Rectangle 4"/>
          <p:cNvSpPr>
            <a:spLocks noGrp="1" noChangeArrowheads="1"/>
          </p:cNvSpPr>
          <p:nvPr>
            <p:ph type="subTitle" idx="1"/>
          </p:nvPr>
        </p:nvSpPr>
        <p:spPr>
          <a:xfrm>
            <a:off x="3505202" y="2409827"/>
            <a:ext cx="5257800" cy="1752600"/>
          </a:xfrm>
        </p:spPr>
        <p:txBody>
          <a:bodyPr/>
          <a:lstStyle>
            <a:lvl1pPr marL="0" indent="0">
              <a:buFont typeface="Times" pitchFamily="-110" charset="0"/>
              <a:buNone/>
              <a:defRPr/>
            </a:lvl1pPr>
          </a:lstStyle>
          <a:p>
            <a:r>
              <a:rPr lang="en-GB"/>
              <a:t>Click to edit Master subtitle style</a:t>
            </a:r>
          </a:p>
        </p:txBody>
      </p:sp>
      <p:pic>
        <p:nvPicPr>
          <p:cNvPr id="2" name="Picture 1" descr="EMBL_EBI_RGB_Updat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41474" y="5122677"/>
            <a:ext cx="2469852" cy="763704"/>
          </a:xfrm>
          <a:prstGeom prst="rect">
            <a:avLst/>
          </a:prstGeom>
        </p:spPr>
      </p:pic>
    </p:spTree>
    <p:extLst>
      <p:ext uri="{BB962C8B-B14F-4D97-AF65-F5344CB8AC3E}">
        <p14:creationId xmlns:p14="http://schemas.microsoft.com/office/powerpoint/2010/main" val="8221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GB"/>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Tree>
    <p:extLst>
      <p:ext uri="{BB962C8B-B14F-4D97-AF65-F5344CB8AC3E}">
        <p14:creationId xmlns:p14="http://schemas.microsoft.com/office/powerpoint/2010/main" val="2831594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5"/>
            <a:ext cx="7772400" cy="1362075"/>
          </a:xfrm>
        </p:spPr>
        <p:txBody>
          <a:bodyPr/>
          <a:lstStyle>
            <a:lvl1pPr algn="l">
              <a:defRPr sz="4000" b="1" cap="all"/>
            </a:lvl1pPr>
          </a:lstStyle>
          <a:p>
            <a:r>
              <a:rPr lang="x-none" smtClean="0"/>
              <a:t>Click to edit Master title style</a:t>
            </a:r>
            <a:endParaRPr lang="en-GB"/>
          </a:p>
        </p:txBody>
      </p:sp>
      <p:sp>
        <p:nvSpPr>
          <p:cNvPr id="3" name="Text Placeholder 2"/>
          <p:cNvSpPr>
            <a:spLocks noGrp="1"/>
          </p:cNvSpPr>
          <p:nvPr>
            <p:ph type="body" idx="1"/>
          </p:nvPr>
        </p:nvSpPr>
        <p:spPr>
          <a:xfrm>
            <a:off x="722313" y="2906720"/>
            <a:ext cx="7772400" cy="1500187"/>
          </a:xfrm>
        </p:spPr>
        <p:txBody>
          <a:bodyPr anchor="b"/>
          <a:lstStyle>
            <a:lvl1pPr marL="0" indent="0">
              <a:buNone/>
              <a:defRPr sz="2000"/>
            </a:lvl1pPr>
            <a:lvl2pPr marL="456109" indent="0">
              <a:buNone/>
              <a:defRPr sz="1800"/>
            </a:lvl2pPr>
            <a:lvl3pPr marL="912222" indent="0">
              <a:buNone/>
              <a:defRPr sz="1600"/>
            </a:lvl3pPr>
            <a:lvl4pPr marL="1368334" indent="0">
              <a:buNone/>
              <a:defRPr sz="1400"/>
            </a:lvl4pPr>
            <a:lvl5pPr marL="1824444" indent="0">
              <a:buNone/>
              <a:defRPr sz="1400"/>
            </a:lvl5pPr>
            <a:lvl6pPr marL="2280557" indent="0">
              <a:buNone/>
              <a:defRPr sz="1400"/>
            </a:lvl6pPr>
            <a:lvl7pPr marL="2736666" indent="0">
              <a:buNone/>
              <a:defRPr sz="1400"/>
            </a:lvl7pPr>
            <a:lvl8pPr marL="3192771" indent="0">
              <a:buNone/>
              <a:defRPr sz="1400"/>
            </a:lvl8pPr>
            <a:lvl9pPr marL="3648888" indent="0">
              <a:buNone/>
              <a:defRPr sz="1400"/>
            </a:lvl9pPr>
          </a:lstStyle>
          <a:p>
            <a:pPr lvl="0"/>
            <a:r>
              <a:rPr lang="x-none"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Tree>
    <p:extLst>
      <p:ext uri="{BB962C8B-B14F-4D97-AF65-F5344CB8AC3E}">
        <p14:creationId xmlns:p14="http://schemas.microsoft.com/office/powerpoint/2010/main" val="2579303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4.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6"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6.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a:p>
        </p:txBody>
      </p:sp>
      <p:sp>
        <p:nvSpPr>
          <p:cNvPr id="1027" name="Text Placeholder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defRPr>
            </a:lvl1pPr>
          </a:lstStyle>
          <a:p>
            <a:pPr defTabSz="914400" fontAlgn="base">
              <a:spcBef>
                <a:spcPct val="0"/>
              </a:spcBef>
              <a:spcAft>
                <a:spcPct val="0"/>
              </a:spcAft>
            </a:pPr>
            <a:fld id="{EF6A6889-0099-7945-84C1-11FA843C3525}" type="datetime1">
              <a:rPr lang="en-US" smtClean="0">
                <a:latin typeface="Arial" charset="0"/>
                <a:ea typeface="ＭＳ Ｐゴシック" charset="0"/>
                <a:cs typeface="ＭＳ Ｐゴシック" charset="0"/>
              </a:rPr>
              <a:pPr defTabSz="914400" fontAlgn="base">
                <a:spcBef>
                  <a:spcPct val="0"/>
                </a:spcBef>
                <a:spcAft>
                  <a:spcPct val="0"/>
                </a:spcAft>
              </a:pPr>
              <a:t>6/1/2015</a:t>
            </a:fld>
            <a:endParaRPr lang="en-US">
              <a:latin typeface="Arial" charset="0"/>
              <a:ea typeface="ＭＳ Ｐゴシック" charset="0"/>
              <a:cs typeface="ＭＳ Ｐゴシック" charset="0"/>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ＭＳ Ｐゴシック" charset="-128"/>
                <a:cs typeface="ＭＳ Ｐゴシック" charset="-128"/>
              </a:defRPr>
            </a:lvl1pPr>
          </a:lstStyle>
          <a:p>
            <a:pPr defTabSz="914400" fontAlgn="base">
              <a:spcBef>
                <a:spcPct val="0"/>
              </a:spcBef>
              <a:spcAft>
                <a:spcPct val="0"/>
              </a:spcAft>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914400" fontAlgn="base">
              <a:spcBef>
                <a:spcPct val="0"/>
              </a:spcBef>
              <a:spcAft>
                <a:spcPct val="0"/>
              </a:spcAft>
            </a:pPr>
            <a:fld id="{4061738E-F4E1-D949-9A95-CDBB915E725F}" type="slidenum">
              <a:rPr lang="en-US" smtClean="0">
                <a:latin typeface="Arial" charset="0"/>
                <a:ea typeface="ＭＳ Ｐゴシック" charset="0"/>
                <a:cs typeface="ＭＳ Ｐゴシック" charset="0"/>
              </a:rPr>
              <a:pPr defTabSz="914400" fontAlgn="base">
                <a:spcBef>
                  <a:spcPct val="0"/>
                </a:spcBef>
                <a:spcAft>
                  <a:spcPct val="0"/>
                </a:spcAft>
              </a:pPr>
              <a:t>‹#›</a:t>
            </a:fld>
            <a:endParaRPr lang="en-US">
              <a:latin typeface="Arial" charset="0"/>
              <a:ea typeface="ＭＳ Ｐゴシック" charset="0"/>
              <a:cs typeface="ＭＳ Ｐゴシック" charset="0"/>
            </a:endParaRPr>
          </a:p>
        </p:txBody>
      </p:sp>
      <p:sp>
        <p:nvSpPr>
          <p:cNvPr id="1031" name="Text Box 1041"/>
          <p:cNvSpPr txBox="1">
            <a:spLocks noChangeArrowheads="1"/>
          </p:cNvSpPr>
          <p:nvPr userDrawn="1"/>
        </p:nvSpPr>
        <p:spPr bwMode="auto">
          <a:xfrm>
            <a:off x="1" y="6432550"/>
            <a:ext cx="3744913" cy="228600"/>
          </a:xfrm>
          <a:prstGeom prst="rect">
            <a:avLst/>
          </a:prstGeom>
          <a:no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fontAlgn="base" hangingPunct="1">
              <a:spcBef>
                <a:spcPct val="50000"/>
              </a:spcBef>
              <a:spcAft>
                <a:spcPct val="0"/>
              </a:spcAft>
              <a:defRPr/>
            </a:pPr>
            <a:r>
              <a:rPr lang="en-GB" sz="900" smtClean="0">
                <a:solidFill>
                  <a:prstClr val="white"/>
                </a:solidFill>
                <a:latin typeface="Helvetica" charset="0"/>
              </a:rPr>
              <a:t>EBI </a:t>
            </a:r>
            <a:r>
              <a:rPr lang="en-US" sz="900" smtClean="0">
                <a:solidFill>
                  <a:prstClr val="white"/>
                </a:solidFill>
                <a:latin typeface="Helvetica" charset="0"/>
              </a:rPr>
              <a:t>is an Outstation of the European Molecular Biology Laboratory. </a:t>
            </a:r>
          </a:p>
        </p:txBody>
      </p:sp>
      <p:sp>
        <p:nvSpPr>
          <p:cNvPr id="1032" name="Rectangle 11"/>
          <p:cNvSpPr>
            <a:spLocks noChangeArrowheads="1"/>
          </p:cNvSpPr>
          <p:nvPr userDrawn="1"/>
        </p:nvSpPr>
        <p:spPr bwMode="auto">
          <a:xfrm>
            <a:off x="0" y="6400800"/>
            <a:ext cx="9144000" cy="533400"/>
          </a:xfrm>
          <a:prstGeom prst="rect">
            <a:avLst/>
          </a:prstGeom>
          <a:solidFill>
            <a:srgbClr val="000066"/>
          </a:solidFill>
          <a:ln w="9525">
            <a:noFill/>
            <a:round/>
            <a:headEnd/>
            <a:tailEnd/>
          </a:ln>
        </p:spPr>
        <p:txBody>
          <a:bodyPr/>
          <a:lstStyle/>
          <a:p>
            <a:pPr defTabSz="914400" eaLnBrk="0" fontAlgn="base" hangingPunct="0">
              <a:spcBef>
                <a:spcPct val="0"/>
              </a:spcBef>
              <a:spcAft>
                <a:spcPct val="0"/>
              </a:spcAft>
              <a:defRPr/>
            </a:pPr>
            <a:endParaRPr lang="en-US" sz="2400">
              <a:solidFill>
                <a:srgbClr val="000090"/>
              </a:solidFill>
              <a:latin typeface="Arial" pitchFamily="1" charset="0"/>
              <a:ea typeface="ＭＳ Ｐゴシック" charset="-128"/>
              <a:cs typeface="ＭＳ Ｐゴシック" charset="-128"/>
            </a:endParaRPr>
          </a:p>
        </p:txBody>
      </p:sp>
      <p:pic>
        <p:nvPicPr>
          <p:cNvPr id="1033" name="Picture 1036" descr="ebang-400dpi"/>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495801" y="6400800"/>
            <a:ext cx="563563"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4" name="Picture 1045" descr="RGB_tiff_EMBLebi_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477000" y="2"/>
            <a:ext cx="2667000" cy="841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5" name="Picture 1046" descr="SangerLargePosRGB"/>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2"/>
            <a:ext cx="2590800" cy="754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2684700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Lst>
  <p:txStyles>
    <p:titleStyle>
      <a:lvl1pPr algn="ctr" defTabSz="457200" rtl="0" eaLnBrk="0" fontAlgn="base" hangingPunct="0">
        <a:spcBef>
          <a:spcPct val="0"/>
        </a:spcBef>
        <a:spcAft>
          <a:spcPct val="0"/>
        </a:spcAft>
        <a:defRPr sz="4400" kern="1200">
          <a:solidFill>
            <a:srgbClr val="CC0033"/>
          </a:solidFill>
          <a:latin typeface="+mj-lt"/>
          <a:ea typeface="ヒラギノ角ゴ Pro W3" charset="-128"/>
          <a:cs typeface="ヒラギノ角ゴ Pro W3" charset="-128"/>
        </a:defRPr>
      </a:lvl1pPr>
      <a:lvl2pPr algn="ctr" defTabSz="457200" rtl="0" eaLnBrk="0" fontAlgn="base" hangingPunct="0">
        <a:spcBef>
          <a:spcPct val="0"/>
        </a:spcBef>
        <a:spcAft>
          <a:spcPct val="0"/>
        </a:spcAft>
        <a:defRPr sz="4400">
          <a:solidFill>
            <a:srgbClr val="CC0033"/>
          </a:solidFill>
          <a:latin typeface="Calibri" pitchFamily="32" charset="0"/>
          <a:ea typeface="ヒラギノ角ゴ Pro W3" charset="-128"/>
          <a:cs typeface="ヒラギノ角ゴ Pro W3" charset="-128"/>
        </a:defRPr>
      </a:lvl2pPr>
      <a:lvl3pPr algn="ctr" defTabSz="457200" rtl="0" eaLnBrk="0" fontAlgn="base" hangingPunct="0">
        <a:spcBef>
          <a:spcPct val="0"/>
        </a:spcBef>
        <a:spcAft>
          <a:spcPct val="0"/>
        </a:spcAft>
        <a:defRPr sz="4400">
          <a:solidFill>
            <a:srgbClr val="CC0033"/>
          </a:solidFill>
          <a:latin typeface="Calibri" pitchFamily="32" charset="0"/>
          <a:ea typeface="ヒラギノ角ゴ Pro W3" charset="-128"/>
          <a:cs typeface="ヒラギノ角ゴ Pro W3" charset="-128"/>
        </a:defRPr>
      </a:lvl3pPr>
      <a:lvl4pPr algn="ctr" defTabSz="457200" rtl="0" eaLnBrk="0" fontAlgn="base" hangingPunct="0">
        <a:spcBef>
          <a:spcPct val="0"/>
        </a:spcBef>
        <a:spcAft>
          <a:spcPct val="0"/>
        </a:spcAft>
        <a:defRPr sz="4400">
          <a:solidFill>
            <a:srgbClr val="CC0033"/>
          </a:solidFill>
          <a:latin typeface="Calibri" pitchFamily="32" charset="0"/>
          <a:ea typeface="ヒラギノ角ゴ Pro W3" charset="-128"/>
          <a:cs typeface="ヒラギノ角ゴ Pro W3" charset="-128"/>
        </a:defRPr>
      </a:lvl4pPr>
      <a:lvl5pPr algn="ctr" defTabSz="457200" rtl="0" eaLnBrk="0" fontAlgn="base" hangingPunct="0">
        <a:spcBef>
          <a:spcPct val="0"/>
        </a:spcBef>
        <a:spcAft>
          <a:spcPct val="0"/>
        </a:spcAft>
        <a:defRPr sz="4400">
          <a:solidFill>
            <a:srgbClr val="CC0033"/>
          </a:solidFill>
          <a:latin typeface="Calibri" pitchFamily="32" charset="0"/>
          <a:ea typeface="ヒラギノ角ゴ Pro W3" charset="-128"/>
          <a:cs typeface="ヒラギノ角ゴ Pro W3" charset="-128"/>
        </a:defRPr>
      </a:lvl5pPr>
      <a:lvl6pPr marL="457200" algn="ctr" defTabSz="457200" rtl="0" fontAlgn="base">
        <a:spcBef>
          <a:spcPct val="0"/>
        </a:spcBef>
        <a:spcAft>
          <a:spcPct val="0"/>
        </a:spcAft>
        <a:defRPr sz="4400">
          <a:solidFill>
            <a:schemeClr val="tx1"/>
          </a:solidFill>
          <a:latin typeface="Calibri" pitchFamily="32" charset="0"/>
          <a:ea typeface="ヒラギノ角ゴ Pro W3" charset="-128"/>
          <a:cs typeface="ヒラギノ角ゴ Pro W3" charset="-128"/>
        </a:defRPr>
      </a:lvl6pPr>
      <a:lvl7pPr marL="914400" algn="ctr" defTabSz="457200" rtl="0" fontAlgn="base">
        <a:spcBef>
          <a:spcPct val="0"/>
        </a:spcBef>
        <a:spcAft>
          <a:spcPct val="0"/>
        </a:spcAft>
        <a:defRPr sz="4400">
          <a:solidFill>
            <a:schemeClr val="tx1"/>
          </a:solidFill>
          <a:latin typeface="Calibri" pitchFamily="32" charset="0"/>
          <a:ea typeface="ヒラギノ角ゴ Pro W3" charset="-128"/>
          <a:cs typeface="ヒラギノ角ゴ Pro W3" charset="-128"/>
        </a:defRPr>
      </a:lvl7pPr>
      <a:lvl8pPr marL="1371600" algn="ctr" defTabSz="457200" rtl="0" fontAlgn="base">
        <a:spcBef>
          <a:spcPct val="0"/>
        </a:spcBef>
        <a:spcAft>
          <a:spcPct val="0"/>
        </a:spcAft>
        <a:defRPr sz="4400">
          <a:solidFill>
            <a:schemeClr val="tx1"/>
          </a:solidFill>
          <a:latin typeface="Calibri" pitchFamily="32" charset="0"/>
          <a:ea typeface="ヒラギノ角ゴ Pro W3" charset="-128"/>
          <a:cs typeface="ヒラギノ角ゴ Pro W3" charset="-128"/>
        </a:defRPr>
      </a:lvl8pPr>
      <a:lvl9pPr marL="1828800" algn="ctr" defTabSz="457200" rtl="0" fontAlgn="base">
        <a:spcBef>
          <a:spcPct val="0"/>
        </a:spcBef>
        <a:spcAft>
          <a:spcPct val="0"/>
        </a:spcAft>
        <a:defRPr sz="4400">
          <a:solidFill>
            <a:schemeClr val="tx1"/>
          </a:solidFill>
          <a:latin typeface="Calibri" pitchFamily="32" charset="0"/>
          <a:ea typeface="ヒラギノ角ゴ Pro W3" charset="-128"/>
          <a:cs typeface="ヒラギノ角ゴ Pro W3"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0"/>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a:p>
        </p:txBody>
      </p:sp>
      <p:sp>
        <p:nvSpPr>
          <p:cNvPr id="5123" name="Text Placeholder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defRPr>
            </a:lvl1pPr>
          </a:lstStyle>
          <a:p>
            <a:pPr defTabSz="914400" fontAlgn="base">
              <a:spcBef>
                <a:spcPct val="0"/>
              </a:spcBef>
              <a:spcAft>
                <a:spcPct val="0"/>
              </a:spcAft>
            </a:pPr>
            <a:fld id="{2E96FDB6-3C86-264B-B084-D78A14F081E0}" type="datetime1">
              <a:rPr lang="en-US" smtClean="0">
                <a:latin typeface="Arial" charset="0"/>
                <a:ea typeface="ＭＳ Ｐゴシック" charset="0"/>
                <a:cs typeface="ＭＳ Ｐゴシック" charset="0"/>
              </a:rPr>
              <a:pPr defTabSz="914400" fontAlgn="base">
                <a:spcBef>
                  <a:spcPct val="0"/>
                </a:spcBef>
                <a:spcAft>
                  <a:spcPct val="0"/>
                </a:spcAft>
              </a:pPr>
              <a:t>6/1/2015</a:t>
            </a:fld>
            <a:endParaRPr lang="en-US">
              <a:latin typeface="Arial" charset="0"/>
              <a:ea typeface="ＭＳ Ｐゴシック" charset="0"/>
              <a:cs typeface="ＭＳ Ｐゴシック" charset="0"/>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ＭＳ Ｐゴシック" charset="-128"/>
                <a:cs typeface="ＭＳ Ｐゴシック" charset="-128"/>
              </a:defRPr>
            </a:lvl1pPr>
          </a:lstStyle>
          <a:p>
            <a:pPr defTabSz="914400" fontAlgn="base">
              <a:spcBef>
                <a:spcPct val="0"/>
              </a:spcBef>
              <a:spcAft>
                <a:spcPct val="0"/>
              </a:spcAft>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914400" fontAlgn="base">
              <a:spcBef>
                <a:spcPct val="0"/>
              </a:spcBef>
              <a:spcAft>
                <a:spcPct val="0"/>
              </a:spcAft>
            </a:pPr>
            <a:fld id="{9F09B38C-E51A-B84C-92B1-B92FAD1502C8}" type="slidenum">
              <a:rPr lang="en-US" smtClean="0">
                <a:latin typeface="Arial" charset="0"/>
                <a:ea typeface="ＭＳ Ｐゴシック" charset="0"/>
                <a:cs typeface="ＭＳ Ｐゴシック" charset="0"/>
              </a:rPr>
              <a:pPr defTabSz="914400" fontAlgn="base">
                <a:spcBef>
                  <a:spcPct val="0"/>
                </a:spcBef>
                <a:spcAft>
                  <a:spcPct val="0"/>
                </a:spcAft>
              </a:pPr>
              <a:t>‹#›</a:t>
            </a:fld>
            <a:endParaRPr lang="en-US">
              <a:latin typeface="Arial" charset="0"/>
              <a:ea typeface="ＭＳ Ｐゴシック" charset="0"/>
              <a:cs typeface="ＭＳ Ｐゴシック" charset="0"/>
            </a:endParaRPr>
          </a:p>
        </p:txBody>
      </p:sp>
      <p:sp>
        <p:nvSpPr>
          <p:cNvPr id="5127" name="Text Box 1041"/>
          <p:cNvSpPr txBox="1">
            <a:spLocks noChangeArrowheads="1"/>
          </p:cNvSpPr>
          <p:nvPr userDrawn="1"/>
        </p:nvSpPr>
        <p:spPr bwMode="auto">
          <a:xfrm>
            <a:off x="1" y="6432550"/>
            <a:ext cx="3744913" cy="228600"/>
          </a:xfrm>
          <a:prstGeom prst="rect">
            <a:avLst/>
          </a:prstGeom>
          <a:no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fontAlgn="base" hangingPunct="1">
              <a:spcBef>
                <a:spcPct val="50000"/>
              </a:spcBef>
              <a:spcAft>
                <a:spcPct val="0"/>
              </a:spcAft>
              <a:defRPr/>
            </a:pPr>
            <a:r>
              <a:rPr lang="en-GB" sz="900" smtClean="0">
                <a:solidFill>
                  <a:prstClr val="white"/>
                </a:solidFill>
                <a:latin typeface="Helvetica" charset="0"/>
              </a:rPr>
              <a:t>EBI </a:t>
            </a:r>
            <a:r>
              <a:rPr lang="en-US" sz="900" smtClean="0">
                <a:solidFill>
                  <a:prstClr val="white"/>
                </a:solidFill>
                <a:latin typeface="Helvetica" charset="0"/>
              </a:rPr>
              <a:t>is an Outstation of the European Molecular Biology Laboratory. </a:t>
            </a:r>
          </a:p>
        </p:txBody>
      </p:sp>
      <p:sp>
        <p:nvSpPr>
          <p:cNvPr id="5128" name="Rectangle 11"/>
          <p:cNvSpPr>
            <a:spLocks noChangeArrowheads="1"/>
          </p:cNvSpPr>
          <p:nvPr userDrawn="1"/>
        </p:nvSpPr>
        <p:spPr bwMode="auto">
          <a:xfrm>
            <a:off x="0" y="6400800"/>
            <a:ext cx="9144000" cy="533400"/>
          </a:xfrm>
          <a:prstGeom prst="rect">
            <a:avLst/>
          </a:prstGeom>
          <a:solidFill>
            <a:srgbClr val="000066"/>
          </a:solidFill>
          <a:ln w="9525">
            <a:noFill/>
            <a:round/>
            <a:headEnd/>
            <a:tailEnd/>
          </a:ln>
        </p:spPr>
        <p:txBody>
          <a:bodyPr/>
          <a:lstStyle/>
          <a:p>
            <a:pPr defTabSz="914400" eaLnBrk="0" fontAlgn="base" hangingPunct="0">
              <a:spcBef>
                <a:spcPct val="0"/>
              </a:spcBef>
              <a:spcAft>
                <a:spcPct val="0"/>
              </a:spcAft>
              <a:defRPr/>
            </a:pPr>
            <a:endParaRPr lang="en-US" sz="2400">
              <a:solidFill>
                <a:srgbClr val="000090"/>
              </a:solidFill>
              <a:latin typeface="Arial" pitchFamily="1" charset="0"/>
              <a:ea typeface="ＭＳ Ｐゴシック" charset="-128"/>
              <a:cs typeface="ＭＳ Ｐゴシック" charset="-128"/>
            </a:endParaRPr>
          </a:p>
        </p:txBody>
      </p:sp>
      <p:pic>
        <p:nvPicPr>
          <p:cNvPr id="5129" name="Picture 1036" descr="ebang-400dpi"/>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495801" y="6400800"/>
            <a:ext cx="563563"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4176170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txStyles>
    <p:titleStyle>
      <a:lvl1pPr algn="ctr" defTabSz="457200" rtl="0" eaLnBrk="0" fontAlgn="base" hangingPunct="0">
        <a:spcBef>
          <a:spcPct val="0"/>
        </a:spcBef>
        <a:spcAft>
          <a:spcPct val="0"/>
        </a:spcAft>
        <a:defRPr sz="4400" kern="1200">
          <a:solidFill>
            <a:srgbClr val="CC0033"/>
          </a:solidFill>
          <a:latin typeface="+mj-lt"/>
          <a:ea typeface="ヒラギノ角ゴ Pro W3" charset="-128"/>
          <a:cs typeface="ヒラギノ角ゴ Pro W3" charset="-128"/>
        </a:defRPr>
      </a:lvl1pPr>
      <a:lvl2pPr algn="ctr" defTabSz="457200" rtl="0" eaLnBrk="0" fontAlgn="base" hangingPunct="0">
        <a:spcBef>
          <a:spcPct val="0"/>
        </a:spcBef>
        <a:spcAft>
          <a:spcPct val="0"/>
        </a:spcAft>
        <a:defRPr sz="4400">
          <a:solidFill>
            <a:srgbClr val="CC0033"/>
          </a:solidFill>
          <a:latin typeface="Calibri" pitchFamily="32" charset="0"/>
          <a:ea typeface="ヒラギノ角ゴ Pro W3" charset="-128"/>
          <a:cs typeface="ヒラギノ角ゴ Pro W3" charset="-128"/>
        </a:defRPr>
      </a:lvl2pPr>
      <a:lvl3pPr algn="ctr" defTabSz="457200" rtl="0" eaLnBrk="0" fontAlgn="base" hangingPunct="0">
        <a:spcBef>
          <a:spcPct val="0"/>
        </a:spcBef>
        <a:spcAft>
          <a:spcPct val="0"/>
        </a:spcAft>
        <a:defRPr sz="4400">
          <a:solidFill>
            <a:srgbClr val="CC0033"/>
          </a:solidFill>
          <a:latin typeface="Calibri" pitchFamily="32" charset="0"/>
          <a:ea typeface="ヒラギノ角ゴ Pro W3" charset="-128"/>
          <a:cs typeface="ヒラギノ角ゴ Pro W3" charset="-128"/>
        </a:defRPr>
      </a:lvl3pPr>
      <a:lvl4pPr algn="ctr" defTabSz="457200" rtl="0" eaLnBrk="0" fontAlgn="base" hangingPunct="0">
        <a:spcBef>
          <a:spcPct val="0"/>
        </a:spcBef>
        <a:spcAft>
          <a:spcPct val="0"/>
        </a:spcAft>
        <a:defRPr sz="4400">
          <a:solidFill>
            <a:srgbClr val="CC0033"/>
          </a:solidFill>
          <a:latin typeface="Calibri" pitchFamily="32" charset="0"/>
          <a:ea typeface="ヒラギノ角ゴ Pro W3" charset="-128"/>
          <a:cs typeface="ヒラギノ角ゴ Pro W3" charset="-128"/>
        </a:defRPr>
      </a:lvl4pPr>
      <a:lvl5pPr algn="ctr" defTabSz="457200" rtl="0" eaLnBrk="0" fontAlgn="base" hangingPunct="0">
        <a:spcBef>
          <a:spcPct val="0"/>
        </a:spcBef>
        <a:spcAft>
          <a:spcPct val="0"/>
        </a:spcAft>
        <a:defRPr sz="4400">
          <a:solidFill>
            <a:srgbClr val="CC0033"/>
          </a:solidFill>
          <a:latin typeface="Calibri" pitchFamily="32" charset="0"/>
          <a:ea typeface="ヒラギノ角ゴ Pro W3" charset="-128"/>
          <a:cs typeface="ヒラギノ角ゴ Pro W3" charset="-128"/>
        </a:defRPr>
      </a:lvl5pPr>
      <a:lvl6pPr marL="457200" algn="ctr" defTabSz="457200" rtl="0" fontAlgn="base">
        <a:spcBef>
          <a:spcPct val="0"/>
        </a:spcBef>
        <a:spcAft>
          <a:spcPct val="0"/>
        </a:spcAft>
        <a:defRPr sz="4400">
          <a:solidFill>
            <a:schemeClr val="tx1"/>
          </a:solidFill>
          <a:latin typeface="Calibri" pitchFamily="32" charset="0"/>
          <a:ea typeface="ヒラギノ角ゴ Pro W3" charset="-128"/>
          <a:cs typeface="ヒラギノ角ゴ Pro W3" charset="-128"/>
        </a:defRPr>
      </a:lvl6pPr>
      <a:lvl7pPr marL="914400" algn="ctr" defTabSz="457200" rtl="0" fontAlgn="base">
        <a:spcBef>
          <a:spcPct val="0"/>
        </a:spcBef>
        <a:spcAft>
          <a:spcPct val="0"/>
        </a:spcAft>
        <a:defRPr sz="4400">
          <a:solidFill>
            <a:schemeClr val="tx1"/>
          </a:solidFill>
          <a:latin typeface="Calibri" pitchFamily="32" charset="0"/>
          <a:ea typeface="ヒラギノ角ゴ Pro W3" charset="-128"/>
          <a:cs typeface="ヒラギノ角ゴ Pro W3" charset="-128"/>
        </a:defRPr>
      </a:lvl7pPr>
      <a:lvl8pPr marL="1371600" algn="ctr" defTabSz="457200" rtl="0" fontAlgn="base">
        <a:spcBef>
          <a:spcPct val="0"/>
        </a:spcBef>
        <a:spcAft>
          <a:spcPct val="0"/>
        </a:spcAft>
        <a:defRPr sz="4400">
          <a:solidFill>
            <a:schemeClr val="tx1"/>
          </a:solidFill>
          <a:latin typeface="Calibri" pitchFamily="32" charset="0"/>
          <a:ea typeface="ヒラギノ角ゴ Pro W3" charset="-128"/>
          <a:cs typeface="ヒラギノ角ゴ Pro W3" charset="-128"/>
        </a:defRPr>
      </a:lvl8pPr>
      <a:lvl9pPr marL="1828800" algn="ctr" defTabSz="457200" rtl="0" fontAlgn="base">
        <a:spcBef>
          <a:spcPct val="0"/>
        </a:spcBef>
        <a:spcAft>
          <a:spcPct val="0"/>
        </a:spcAft>
        <a:defRPr sz="4400">
          <a:solidFill>
            <a:schemeClr val="tx1"/>
          </a:solidFill>
          <a:latin typeface="Calibri" pitchFamily="32" charset="0"/>
          <a:ea typeface="ヒラギノ角ゴ Pro W3" charset="-128"/>
          <a:cs typeface="ヒラギノ角ゴ Pro W3"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0"/>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24600"/>
            <a:ext cx="9145588"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533404"/>
            <a:ext cx="7772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213" tIns="45609" rIns="91213" bIns="45609" numCol="1" anchor="t" anchorCtr="0" compatLnSpc="1">
            <a:prstTxWarp prst="textNoShape">
              <a:avLst/>
            </a:prstTxWarp>
          </a:bodyPr>
          <a:lstStyle/>
          <a:p>
            <a:pPr lvl="0"/>
            <a:r>
              <a:rPr lang="en-GB"/>
              <a:t>Click to edit Master title style</a:t>
            </a:r>
          </a:p>
        </p:txBody>
      </p:sp>
      <p:sp>
        <p:nvSpPr>
          <p:cNvPr id="1028" name="Rectangle 4"/>
          <p:cNvSpPr>
            <a:spLocks noGrp="1" noChangeArrowheads="1"/>
          </p:cNvSpPr>
          <p:nvPr>
            <p:ph type="body" idx="1"/>
          </p:nvPr>
        </p:nvSpPr>
        <p:spPr bwMode="auto">
          <a:xfrm>
            <a:off x="685800" y="1600200"/>
            <a:ext cx="77724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213" tIns="45609" rIns="91213" bIns="45609"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077" name="Rectangle 5"/>
          <p:cNvSpPr>
            <a:spLocks noGrp="1" noChangeArrowheads="1"/>
          </p:cNvSpPr>
          <p:nvPr>
            <p:ph type="dt" sz="half" idx="2"/>
          </p:nvPr>
        </p:nvSpPr>
        <p:spPr bwMode="auto">
          <a:xfrm>
            <a:off x="2209800" y="6400800"/>
            <a:ext cx="1143000" cy="381000"/>
          </a:xfrm>
          <a:prstGeom prst="rect">
            <a:avLst/>
          </a:prstGeom>
          <a:noFill/>
          <a:ln w="9525">
            <a:noFill/>
            <a:miter lim="800000"/>
            <a:headEnd/>
            <a:tailEnd/>
          </a:ln>
        </p:spPr>
        <p:txBody>
          <a:bodyPr vert="horz" wrap="square" lIns="91213" tIns="45609" rIns="91213" bIns="45609" numCol="1" anchor="ctr" anchorCtr="0" compatLnSpc="1">
            <a:prstTxWarp prst="textNoShape">
              <a:avLst/>
            </a:prstTxWarp>
          </a:bodyPr>
          <a:lstStyle>
            <a:lvl1pPr>
              <a:defRPr sz="1000">
                <a:solidFill>
                  <a:schemeClr val="bg1"/>
                </a:solidFill>
              </a:defRPr>
            </a:lvl1pPr>
          </a:lstStyle>
          <a:p>
            <a:pPr defTabSz="912222" eaLnBrk="0" fontAlgn="base" hangingPunct="0">
              <a:spcBef>
                <a:spcPct val="0"/>
              </a:spcBef>
              <a:spcAft>
                <a:spcPct val="0"/>
              </a:spcAft>
              <a:defRPr/>
            </a:pPr>
            <a:endParaRPr lang="en-US">
              <a:solidFill>
                <a:srgbClr val="FFFFFF"/>
              </a:solidFill>
            </a:endParaRPr>
          </a:p>
        </p:txBody>
      </p:sp>
      <p:sp>
        <p:nvSpPr>
          <p:cNvPr id="3078" name="Rectangle 6"/>
          <p:cNvSpPr>
            <a:spLocks noGrp="1" noChangeArrowheads="1"/>
          </p:cNvSpPr>
          <p:nvPr>
            <p:ph type="ftr" sz="quarter" idx="3"/>
          </p:nvPr>
        </p:nvSpPr>
        <p:spPr bwMode="auto">
          <a:xfrm>
            <a:off x="6019800" y="6400800"/>
            <a:ext cx="1295400" cy="381000"/>
          </a:xfrm>
          <a:prstGeom prst="rect">
            <a:avLst/>
          </a:prstGeom>
          <a:noFill/>
          <a:ln w="9525">
            <a:noFill/>
            <a:miter lim="800000"/>
            <a:headEnd/>
            <a:tailEnd/>
          </a:ln>
        </p:spPr>
        <p:txBody>
          <a:bodyPr vert="horz" wrap="square" lIns="91213" tIns="45609" rIns="91213" bIns="45609" numCol="1" anchor="ctr" anchorCtr="0" compatLnSpc="1">
            <a:prstTxWarp prst="textNoShape">
              <a:avLst/>
            </a:prstTxWarp>
          </a:bodyPr>
          <a:lstStyle>
            <a:lvl1pPr algn="r">
              <a:defRPr sz="1000">
                <a:solidFill>
                  <a:schemeClr val="bg1"/>
                </a:solidFill>
              </a:defRPr>
            </a:lvl1pPr>
          </a:lstStyle>
          <a:p>
            <a:pPr defTabSz="912222" eaLnBrk="0" fontAlgn="base" hangingPunct="0">
              <a:spcBef>
                <a:spcPct val="0"/>
              </a:spcBef>
              <a:spcAft>
                <a:spcPct val="0"/>
              </a:spcAft>
              <a:defRPr/>
            </a:pPr>
            <a:endParaRPr lang="en-US">
              <a:solidFill>
                <a:srgbClr val="FFFFFF"/>
              </a:solidFill>
            </a:endParaRPr>
          </a:p>
        </p:txBody>
      </p:sp>
      <p:pic>
        <p:nvPicPr>
          <p:cNvPr id="1031" name="Picture 7" descr="SangerReversedLargeRGB"/>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 y="6375402"/>
            <a:ext cx="1371600" cy="39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2" name="Picture 8" descr="ebang-400dpi"/>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43400" y="6353182"/>
            <a:ext cx="533400"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2" descr="EMBL_EBI_RGB_InversedUpdate.pn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581571" y="6374580"/>
            <a:ext cx="1399436" cy="43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5354059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3600">
          <a:solidFill>
            <a:schemeClr val="tx2"/>
          </a:solidFill>
          <a:latin typeface="Arial"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3600">
          <a:solidFill>
            <a:schemeClr val="tx2"/>
          </a:solidFill>
          <a:latin typeface="Arial"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3600">
          <a:solidFill>
            <a:schemeClr val="tx2"/>
          </a:solidFill>
          <a:latin typeface="Arial" pitchFamily="-110" charset="0"/>
          <a:ea typeface="ＭＳ Ｐゴシック" pitchFamily="-110" charset="-128"/>
          <a:cs typeface="ＭＳ Ｐゴシック" pitchFamily="-110" charset="-128"/>
        </a:defRPr>
      </a:lvl5pPr>
      <a:lvl6pPr marL="456109" algn="l" rtl="0" fontAlgn="base">
        <a:spcBef>
          <a:spcPct val="0"/>
        </a:spcBef>
        <a:spcAft>
          <a:spcPct val="0"/>
        </a:spcAft>
        <a:defRPr sz="3600">
          <a:solidFill>
            <a:schemeClr val="tx2"/>
          </a:solidFill>
          <a:latin typeface="Arial" pitchFamily="-110" charset="0"/>
          <a:ea typeface="ＭＳ Ｐゴシック" pitchFamily="-110" charset="-128"/>
          <a:cs typeface="ＭＳ Ｐゴシック" pitchFamily="-110" charset="-128"/>
        </a:defRPr>
      </a:lvl6pPr>
      <a:lvl7pPr marL="912222" algn="l" rtl="0" fontAlgn="base">
        <a:spcBef>
          <a:spcPct val="0"/>
        </a:spcBef>
        <a:spcAft>
          <a:spcPct val="0"/>
        </a:spcAft>
        <a:defRPr sz="3600">
          <a:solidFill>
            <a:schemeClr val="tx2"/>
          </a:solidFill>
          <a:latin typeface="Arial" pitchFamily="-110" charset="0"/>
          <a:ea typeface="ＭＳ Ｐゴシック" pitchFamily="-110" charset="-128"/>
          <a:cs typeface="ＭＳ Ｐゴシック" pitchFamily="-110" charset="-128"/>
        </a:defRPr>
      </a:lvl7pPr>
      <a:lvl8pPr marL="1368334" algn="l" rtl="0" fontAlgn="base">
        <a:spcBef>
          <a:spcPct val="0"/>
        </a:spcBef>
        <a:spcAft>
          <a:spcPct val="0"/>
        </a:spcAft>
        <a:defRPr sz="3600">
          <a:solidFill>
            <a:schemeClr val="tx2"/>
          </a:solidFill>
          <a:latin typeface="Arial" pitchFamily="-110" charset="0"/>
          <a:ea typeface="ＭＳ Ｐゴシック" pitchFamily="-110" charset="-128"/>
          <a:cs typeface="ＭＳ Ｐゴシック" pitchFamily="-110" charset="-128"/>
        </a:defRPr>
      </a:lvl8pPr>
      <a:lvl9pPr marL="1824444" algn="l" rtl="0" fontAlgn="base">
        <a:spcBef>
          <a:spcPct val="0"/>
        </a:spcBef>
        <a:spcAft>
          <a:spcPct val="0"/>
        </a:spcAft>
        <a:defRPr sz="3600">
          <a:solidFill>
            <a:schemeClr val="tx2"/>
          </a:solidFill>
          <a:latin typeface="Arial" pitchFamily="-110" charset="0"/>
          <a:ea typeface="ＭＳ Ｐゴシック" pitchFamily="-110" charset="-128"/>
          <a:cs typeface="ＭＳ Ｐゴシック" pitchFamily="-110" charset="-128"/>
        </a:defRPr>
      </a:lvl9pPr>
    </p:titleStyle>
    <p:bodyStyle>
      <a:lvl1pPr marL="342083" indent="-342083" algn="l" rtl="0" eaLnBrk="0" fontAlgn="base" hangingPunct="0">
        <a:spcBef>
          <a:spcPct val="20000"/>
        </a:spcBef>
        <a:spcAft>
          <a:spcPct val="0"/>
        </a:spcAft>
        <a:buClr>
          <a:srgbClr val="8D1C0B"/>
        </a:buClr>
        <a:buFont typeface="Times" charset="0"/>
        <a:buChar char="•"/>
        <a:defRPr sz="2200">
          <a:solidFill>
            <a:schemeClr val="tx1"/>
          </a:solidFill>
          <a:latin typeface="+mn-lt"/>
          <a:ea typeface="+mn-ea"/>
          <a:cs typeface="+mn-cs"/>
        </a:defRPr>
      </a:lvl1pPr>
      <a:lvl2pPr marL="741181" indent="-285073" algn="l" rtl="0" eaLnBrk="0" fontAlgn="base" hangingPunct="0">
        <a:spcBef>
          <a:spcPct val="20000"/>
        </a:spcBef>
        <a:spcAft>
          <a:spcPct val="0"/>
        </a:spcAft>
        <a:buClr>
          <a:srgbClr val="8D1C0B"/>
        </a:buClr>
        <a:buFont typeface="Times" charset="0"/>
        <a:buChar char="•"/>
        <a:defRPr sz="2000">
          <a:solidFill>
            <a:schemeClr val="tx1"/>
          </a:solidFill>
          <a:latin typeface="+mn-lt"/>
          <a:ea typeface="+mn-ea"/>
        </a:defRPr>
      </a:lvl2pPr>
      <a:lvl3pPr marL="1140281" indent="-228055" algn="l" rtl="0" eaLnBrk="0" fontAlgn="base" hangingPunct="0">
        <a:spcBef>
          <a:spcPct val="20000"/>
        </a:spcBef>
        <a:spcAft>
          <a:spcPct val="0"/>
        </a:spcAft>
        <a:buClr>
          <a:srgbClr val="8D1C0B"/>
        </a:buClr>
        <a:buFont typeface="Times" charset="0"/>
        <a:buChar char="•"/>
        <a:defRPr>
          <a:solidFill>
            <a:schemeClr val="tx1"/>
          </a:solidFill>
          <a:latin typeface="+mn-lt"/>
          <a:ea typeface="+mn-ea"/>
        </a:defRPr>
      </a:lvl3pPr>
      <a:lvl4pPr marL="1596384" indent="-228055" algn="l" rtl="0" eaLnBrk="0" fontAlgn="base" hangingPunct="0">
        <a:spcBef>
          <a:spcPct val="20000"/>
        </a:spcBef>
        <a:spcAft>
          <a:spcPct val="0"/>
        </a:spcAft>
        <a:buClr>
          <a:srgbClr val="8D1C0B"/>
        </a:buClr>
        <a:buFont typeface="Times" charset="0"/>
        <a:buChar char="•"/>
        <a:defRPr sz="1600">
          <a:solidFill>
            <a:schemeClr val="tx1"/>
          </a:solidFill>
          <a:latin typeface="+mn-lt"/>
          <a:ea typeface="+mn-ea"/>
        </a:defRPr>
      </a:lvl4pPr>
      <a:lvl5pPr marL="2052501" indent="-228055" algn="l" rtl="0" eaLnBrk="0" fontAlgn="base" hangingPunct="0">
        <a:spcBef>
          <a:spcPct val="20000"/>
        </a:spcBef>
        <a:spcAft>
          <a:spcPct val="0"/>
        </a:spcAft>
        <a:buClr>
          <a:srgbClr val="8D1C0B"/>
        </a:buClr>
        <a:buFont typeface="Times" charset="0"/>
        <a:buChar char="•"/>
        <a:defRPr sz="1400">
          <a:solidFill>
            <a:schemeClr val="tx1"/>
          </a:solidFill>
          <a:latin typeface="+mn-lt"/>
          <a:ea typeface="+mn-ea"/>
        </a:defRPr>
      </a:lvl5pPr>
      <a:lvl6pPr marL="2508611" indent="-228055" algn="l" rtl="0" fontAlgn="base">
        <a:spcBef>
          <a:spcPct val="20000"/>
        </a:spcBef>
        <a:spcAft>
          <a:spcPct val="0"/>
        </a:spcAft>
        <a:buClr>
          <a:srgbClr val="8D1C0B"/>
        </a:buClr>
        <a:buFont typeface="Times" pitchFamily="-110" charset="0"/>
        <a:buChar char="•"/>
        <a:defRPr sz="1400">
          <a:solidFill>
            <a:schemeClr val="tx1"/>
          </a:solidFill>
          <a:latin typeface="+mn-lt"/>
          <a:ea typeface="+mn-ea"/>
        </a:defRPr>
      </a:lvl6pPr>
      <a:lvl7pPr marL="2964724" indent="-228055" algn="l" rtl="0" fontAlgn="base">
        <a:spcBef>
          <a:spcPct val="20000"/>
        </a:spcBef>
        <a:spcAft>
          <a:spcPct val="0"/>
        </a:spcAft>
        <a:buClr>
          <a:srgbClr val="8D1C0B"/>
        </a:buClr>
        <a:buFont typeface="Times" pitchFamily="-110" charset="0"/>
        <a:buChar char="•"/>
        <a:defRPr sz="1400">
          <a:solidFill>
            <a:schemeClr val="tx1"/>
          </a:solidFill>
          <a:latin typeface="+mn-lt"/>
          <a:ea typeface="+mn-ea"/>
        </a:defRPr>
      </a:lvl7pPr>
      <a:lvl8pPr marL="3420834" indent="-228055" algn="l" rtl="0" fontAlgn="base">
        <a:spcBef>
          <a:spcPct val="20000"/>
        </a:spcBef>
        <a:spcAft>
          <a:spcPct val="0"/>
        </a:spcAft>
        <a:buClr>
          <a:srgbClr val="8D1C0B"/>
        </a:buClr>
        <a:buFont typeface="Times" pitchFamily="-110" charset="0"/>
        <a:buChar char="•"/>
        <a:defRPr sz="1400">
          <a:solidFill>
            <a:schemeClr val="tx1"/>
          </a:solidFill>
          <a:latin typeface="+mn-lt"/>
          <a:ea typeface="+mn-ea"/>
        </a:defRPr>
      </a:lvl8pPr>
      <a:lvl9pPr marL="3876945" indent="-228055" algn="l" rtl="0" fontAlgn="base">
        <a:spcBef>
          <a:spcPct val="20000"/>
        </a:spcBef>
        <a:spcAft>
          <a:spcPct val="0"/>
        </a:spcAft>
        <a:buClr>
          <a:srgbClr val="8D1C0B"/>
        </a:buClr>
        <a:buFont typeface="Times" pitchFamily="-110" charset="0"/>
        <a:buChar char="•"/>
        <a:defRPr sz="1400">
          <a:solidFill>
            <a:schemeClr val="tx1"/>
          </a:solidFill>
          <a:latin typeface="+mn-lt"/>
          <a:ea typeface="+mn-ea"/>
        </a:defRPr>
      </a:lvl9pPr>
    </p:bodyStyle>
    <p:otherStyle>
      <a:defPPr>
        <a:defRPr lang="en-GB"/>
      </a:defPPr>
      <a:lvl1pPr marL="0" algn="l" defTabSz="456109" rtl="0" eaLnBrk="1" latinLnBrk="0" hangingPunct="1">
        <a:defRPr sz="1800" kern="1200">
          <a:solidFill>
            <a:schemeClr val="tx1"/>
          </a:solidFill>
          <a:latin typeface="+mn-lt"/>
          <a:ea typeface="+mn-ea"/>
          <a:cs typeface="+mn-cs"/>
        </a:defRPr>
      </a:lvl1pPr>
      <a:lvl2pPr marL="456109" algn="l" defTabSz="456109" rtl="0" eaLnBrk="1" latinLnBrk="0" hangingPunct="1">
        <a:defRPr sz="1800" kern="1200">
          <a:solidFill>
            <a:schemeClr val="tx1"/>
          </a:solidFill>
          <a:latin typeface="+mn-lt"/>
          <a:ea typeface="+mn-ea"/>
          <a:cs typeface="+mn-cs"/>
        </a:defRPr>
      </a:lvl2pPr>
      <a:lvl3pPr marL="912222" algn="l" defTabSz="456109" rtl="0" eaLnBrk="1" latinLnBrk="0" hangingPunct="1">
        <a:defRPr sz="1800" kern="1200">
          <a:solidFill>
            <a:schemeClr val="tx1"/>
          </a:solidFill>
          <a:latin typeface="+mn-lt"/>
          <a:ea typeface="+mn-ea"/>
          <a:cs typeface="+mn-cs"/>
        </a:defRPr>
      </a:lvl3pPr>
      <a:lvl4pPr marL="1368334" algn="l" defTabSz="456109" rtl="0" eaLnBrk="1" latinLnBrk="0" hangingPunct="1">
        <a:defRPr sz="1800" kern="1200">
          <a:solidFill>
            <a:schemeClr val="tx1"/>
          </a:solidFill>
          <a:latin typeface="+mn-lt"/>
          <a:ea typeface="+mn-ea"/>
          <a:cs typeface="+mn-cs"/>
        </a:defRPr>
      </a:lvl4pPr>
      <a:lvl5pPr marL="1824444" algn="l" defTabSz="456109" rtl="0" eaLnBrk="1" latinLnBrk="0" hangingPunct="1">
        <a:defRPr sz="1800" kern="1200">
          <a:solidFill>
            <a:schemeClr val="tx1"/>
          </a:solidFill>
          <a:latin typeface="+mn-lt"/>
          <a:ea typeface="+mn-ea"/>
          <a:cs typeface="+mn-cs"/>
        </a:defRPr>
      </a:lvl5pPr>
      <a:lvl6pPr marL="2280557" algn="l" defTabSz="456109" rtl="0" eaLnBrk="1" latinLnBrk="0" hangingPunct="1">
        <a:defRPr sz="1800" kern="1200">
          <a:solidFill>
            <a:schemeClr val="tx1"/>
          </a:solidFill>
          <a:latin typeface="+mn-lt"/>
          <a:ea typeface="+mn-ea"/>
          <a:cs typeface="+mn-cs"/>
        </a:defRPr>
      </a:lvl6pPr>
      <a:lvl7pPr marL="2736666" algn="l" defTabSz="456109" rtl="0" eaLnBrk="1" latinLnBrk="0" hangingPunct="1">
        <a:defRPr sz="1800" kern="1200">
          <a:solidFill>
            <a:schemeClr val="tx1"/>
          </a:solidFill>
          <a:latin typeface="+mn-lt"/>
          <a:ea typeface="+mn-ea"/>
          <a:cs typeface="+mn-cs"/>
        </a:defRPr>
      </a:lvl7pPr>
      <a:lvl8pPr marL="3192771" algn="l" defTabSz="456109" rtl="0" eaLnBrk="1" latinLnBrk="0" hangingPunct="1">
        <a:defRPr sz="1800" kern="1200">
          <a:solidFill>
            <a:schemeClr val="tx1"/>
          </a:solidFill>
          <a:latin typeface="+mn-lt"/>
          <a:ea typeface="+mn-ea"/>
          <a:cs typeface="+mn-cs"/>
        </a:defRPr>
      </a:lvl8pPr>
      <a:lvl9pPr marL="3648888" algn="l" defTabSz="4561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earch.cpan.org/~lds/Bio-SamTools/lib/Bio/DB/Sam.pm"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hyperlink" Target="https://github.com/Ensembl/ensembl-xs" TargetMode="External"/><Relationship Id="rId4" Type="http://schemas.openxmlformats.org/officeDocument/2006/relationships/hyperlink" Target="https://github.com/GMOD/GBrowse-Adaptor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18.jp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perldoc.perl.org/perlguts.html"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perldoc.perl.org/perlapi.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perldoc.perl.org/perlguts.html"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hyperlink" Target="http://www.ebi.ac.uk/~rishi/2015_ensembl_retreat/"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7300" y="2391847"/>
            <a:ext cx="5564748" cy="646331"/>
          </a:xfrm>
          <a:prstGeom prst="rect">
            <a:avLst/>
          </a:prstGeom>
          <a:noFill/>
        </p:spPr>
        <p:txBody>
          <a:bodyPr wrap="square" rtlCol="0">
            <a:spAutoFit/>
          </a:bodyPr>
          <a:lstStyle/>
          <a:p>
            <a:pPr algn="ctr"/>
            <a:r>
              <a:rPr lang="en-US" sz="3600" b="1" dirty="0" smtClean="0"/>
              <a:t>Perl XS</a:t>
            </a:r>
            <a:endParaRPr lang="en-US" sz="3600" b="1" dirty="0"/>
          </a:p>
        </p:txBody>
      </p:sp>
      <p:sp>
        <p:nvSpPr>
          <p:cNvPr id="3" name="TextBox 2"/>
          <p:cNvSpPr txBox="1"/>
          <p:nvPr/>
        </p:nvSpPr>
        <p:spPr>
          <a:xfrm>
            <a:off x="4334930" y="3928535"/>
            <a:ext cx="3962400" cy="769441"/>
          </a:xfrm>
          <a:prstGeom prst="rect">
            <a:avLst/>
          </a:prstGeom>
          <a:noFill/>
        </p:spPr>
        <p:txBody>
          <a:bodyPr wrap="square" rtlCol="0">
            <a:spAutoFit/>
          </a:bodyPr>
          <a:lstStyle/>
          <a:p>
            <a:pPr algn="ctr"/>
            <a:r>
              <a:rPr lang="en-US" sz="2200" dirty="0"/>
              <a:t>Rishi Nag</a:t>
            </a:r>
          </a:p>
          <a:p>
            <a:pPr algn="ctr"/>
            <a:r>
              <a:rPr lang="en-US" sz="2200" dirty="0"/>
              <a:t>Ensembl Genebuild Team</a:t>
            </a:r>
          </a:p>
        </p:txBody>
      </p:sp>
    </p:spTree>
    <p:extLst>
      <p:ext uri="{BB962C8B-B14F-4D97-AF65-F5344CB8AC3E}">
        <p14:creationId xmlns:p14="http://schemas.microsoft.com/office/powerpoint/2010/main" val="1151076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GB" dirty="0"/>
          </a:p>
        </p:txBody>
      </p:sp>
      <p:sp>
        <p:nvSpPr>
          <p:cNvPr id="3" name="Content Placeholder 2"/>
          <p:cNvSpPr>
            <a:spLocks noGrp="1"/>
          </p:cNvSpPr>
          <p:nvPr>
            <p:ph idx="1"/>
          </p:nvPr>
        </p:nvSpPr>
        <p:spPr>
          <a:xfrm>
            <a:off x="685800" y="1600200"/>
            <a:ext cx="7772400" cy="3511848"/>
          </a:xfrm>
        </p:spPr>
        <p:txBody>
          <a:bodyPr/>
          <a:lstStyle/>
          <a:p>
            <a:r>
              <a:rPr lang="en-US" dirty="0" err="1" smtClean="0"/>
              <a:t>HTSlib</a:t>
            </a:r>
            <a:r>
              <a:rPr lang="en-US" dirty="0" smtClean="0"/>
              <a:t> (nee </a:t>
            </a:r>
            <a:r>
              <a:rPr lang="en-US" dirty="0" err="1" smtClean="0"/>
              <a:t>Samtools</a:t>
            </a:r>
            <a:r>
              <a:rPr lang="en-US" dirty="0" smtClean="0"/>
              <a:t>)</a:t>
            </a:r>
          </a:p>
          <a:p>
            <a:pPr lvl="1"/>
            <a:r>
              <a:rPr lang="en-GB" dirty="0" smtClean="0"/>
              <a:t>Allows Bio::DB::Sam to read BAM/SAM/CRAM</a:t>
            </a:r>
          </a:p>
          <a:p>
            <a:pPr lvl="2"/>
            <a:r>
              <a:rPr lang="en-GB" dirty="0" smtClean="0">
                <a:hlinkClick r:id="rId3"/>
              </a:rPr>
              <a:t>http</a:t>
            </a:r>
            <a:r>
              <a:rPr lang="en-GB" dirty="0">
                <a:hlinkClick r:id="rId3"/>
              </a:rPr>
              <a:t>://search.cpan.org/~</a:t>
            </a:r>
            <a:r>
              <a:rPr lang="en-GB" dirty="0" smtClean="0">
                <a:hlinkClick r:id="rId3"/>
              </a:rPr>
              <a:t>lds/Bio-SamTools/lib/Bio/DB/Sam.pm</a:t>
            </a:r>
            <a:endParaRPr lang="en-GB" dirty="0" smtClean="0"/>
          </a:p>
          <a:p>
            <a:pPr lvl="2"/>
            <a:r>
              <a:rPr lang="en-GB" dirty="0" smtClean="0">
                <a:hlinkClick r:id="rId4"/>
              </a:rPr>
              <a:t>https</a:t>
            </a:r>
            <a:r>
              <a:rPr lang="en-GB" dirty="0">
                <a:hlinkClick r:id="rId4"/>
              </a:rPr>
              <a:t>://github.com/GMOD/GBrowse-Adaptors</a:t>
            </a:r>
            <a:endParaRPr lang="en-GB" dirty="0" smtClean="0"/>
          </a:p>
          <a:p>
            <a:r>
              <a:rPr lang="en-GB" dirty="0" smtClean="0"/>
              <a:t>ensembl-</a:t>
            </a:r>
            <a:r>
              <a:rPr lang="en-GB" dirty="0" err="1" smtClean="0"/>
              <a:t>xs</a:t>
            </a:r>
            <a:endParaRPr lang="en-GB" dirty="0" smtClean="0"/>
          </a:p>
          <a:p>
            <a:pPr lvl="1"/>
            <a:r>
              <a:rPr lang="en-GB" dirty="0" smtClean="0"/>
              <a:t>rearrange() function called whenever an </a:t>
            </a:r>
            <a:r>
              <a:rPr lang="en-GB" dirty="0" err="1"/>
              <a:t>EnsEMBL</a:t>
            </a:r>
            <a:r>
              <a:rPr lang="en-GB" dirty="0"/>
              <a:t> </a:t>
            </a:r>
            <a:r>
              <a:rPr lang="en-GB" dirty="0" smtClean="0"/>
              <a:t>object is instantiated</a:t>
            </a:r>
            <a:endParaRPr lang="en-GB" dirty="0"/>
          </a:p>
          <a:p>
            <a:pPr lvl="1"/>
            <a:r>
              <a:rPr lang="en-GB" dirty="0"/>
              <a:t>benchmark suite </a:t>
            </a:r>
            <a:r>
              <a:rPr lang="en-GB" dirty="0" smtClean="0"/>
              <a:t>can be 2 </a:t>
            </a:r>
            <a:r>
              <a:rPr lang="en-GB" dirty="0"/>
              <a:t>orders of magnitude faster than the </a:t>
            </a:r>
            <a:r>
              <a:rPr lang="en-GB" dirty="0" smtClean="0"/>
              <a:t>original</a:t>
            </a:r>
          </a:p>
          <a:p>
            <a:pPr lvl="1"/>
            <a:r>
              <a:rPr lang="en-GB" dirty="0">
                <a:hlinkClick r:id="rId5"/>
              </a:rPr>
              <a:t>https://github.com/Ensembl/ensembl-xs</a:t>
            </a:r>
            <a:endParaRPr lang="en-GB" dirty="0"/>
          </a:p>
          <a:p>
            <a:pPr lvl="1"/>
            <a:endParaRPr lang="en-GB" dirty="0"/>
          </a:p>
        </p:txBody>
      </p:sp>
    </p:spTree>
    <p:extLst>
      <p:ext uri="{BB962C8B-B14F-4D97-AF65-F5344CB8AC3E}">
        <p14:creationId xmlns:p14="http://schemas.microsoft.com/office/powerpoint/2010/main" val="2890717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Install Procedures</a:t>
            </a:r>
            <a:endParaRPr lang="en-GB" dirty="0"/>
          </a:p>
        </p:txBody>
      </p:sp>
      <p:sp>
        <p:nvSpPr>
          <p:cNvPr id="3" name="Content Placeholder 2"/>
          <p:cNvSpPr>
            <a:spLocks noGrp="1"/>
          </p:cNvSpPr>
          <p:nvPr>
            <p:ph idx="1"/>
          </p:nvPr>
        </p:nvSpPr>
        <p:spPr/>
        <p:txBody>
          <a:bodyPr/>
          <a:lstStyle/>
          <a:p>
            <a:r>
              <a:rPr lang="en-GB" dirty="0" smtClean="0"/>
              <a:t>User Downloads</a:t>
            </a:r>
          </a:p>
          <a:p>
            <a:r>
              <a:rPr lang="en-GB" dirty="0" smtClean="0"/>
              <a:t>Install script</a:t>
            </a:r>
          </a:p>
          <a:p>
            <a:pPr lvl="1"/>
            <a:r>
              <a:rPr lang="en-GB" dirty="0" smtClean="0"/>
              <a:t>Check for build tools</a:t>
            </a:r>
          </a:p>
          <a:p>
            <a:pPr lvl="1"/>
            <a:r>
              <a:rPr lang="en-GB" dirty="0" smtClean="0"/>
              <a:t>Check for the C library</a:t>
            </a:r>
          </a:p>
          <a:p>
            <a:pPr lvl="2"/>
            <a:r>
              <a:rPr lang="en-GB" dirty="0" smtClean="0"/>
              <a:t>Install if required (easier to do a local install if not on the system)</a:t>
            </a:r>
          </a:p>
          <a:p>
            <a:pPr lvl="1"/>
            <a:r>
              <a:rPr lang="en-GB" dirty="0" err="1" smtClean="0"/>
              <a:t>Makefile</a:t>
            </a:r>
            <a:endParaRPr lang="en-GB" dirty="0" smtClean="0"/>
          </a:p>
          <a:p>
            <a:pPr lvl="2"/>
            <a:r>
              <a:rPr lang="en-GB" dirty="0" smtClean="0"/>
              <a:t>set links if required</a:t>
            </a:r>
          </a:p>
          <a:p>
            <a:endParaRPr lang="en-GB" dirty="0"/>
          </a:p>
        </p:txBody>
      </p:sp>
    </p:spTree>
    <p:extLst>
      <p:ext uri="{BB962C8B-B14F-4D97-AF65-F5344CB8AC3E}">
        <p14:creationId xmlns:p14="http://schemas.microsoft.com/office/powerpoint/2010/main" val="1421203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TextBox 2"/>
          <p:cNvSpPr txBox="1"/>
          <p:nvPr/>
        </p:nvSpPr>
        <p:spPr>
          <a:xfrm>
            <a:off x="457200" y="1351789"/>
            <a:ext cx="8229600" cy="3416320"/>
          </a:xfrm>
          <a:prstGeom prst="rect">
            <a:avLst/>
          </a:prstGeom>
          <a:noFill/>
        </p:spPr>
        <p:txBody>
          <a:bodyPr wrap="square" rtlCol="0">
            <a:spAutoFit/>
          </a:bodyPr>
          <a:lstStyle/>
          <a:p>
            <a:r>
              <a:rPr lang="en-GB" dirty="0"/>
              <a:t>Andy Yates</a:t>
            </a:r>
          </a:p>
          <a:p>
            <a:r>
              <a:rPr lang="en-GB" dirty="0"/>
              <a:t>Alessandro </a:t>
            </a:r>
            <a:r>
              <a:rPr lang="en-GB" dirty="0" err="1"/>
              <a:t>Vullo</a:t>
            </a:r>
            <a:endParaRPr lang="en-GB" dirty="0"/>
          </a:p>
          <a:p>
            <a:r>
              <a:rPr lang="en-GB" dirty="0"/>
              <a:t>Will </a:t>
            </a:r>
            <a:r>
              <a:rPr lang="en-GB" dirty="0" err="1"/>
              <a:t>McClaren</a:t>
            </a:r>
            <a:endParaRPr lang="en-GB" dirty="0"/>
          </a:p>
          <a:p>
            <a:endParaRPr lang="en-GB" dirty="0"/>
          </a:p>
          <a:p>
            <a:r>
              <a:rPr lang="en-GB" dirty="0"/>
              <a:t>John Marshall</a:t>
            </a:r>
          </a:p>
          <a:p>
            <a:r>
              <a:rPr lang="en-GB" dirty="0"/>
              <a:t>Kieran </a:t>
            </a:r>
            <a:r>
              <a:rPr lang="en-GB" dirty="0" err="1" smtClean="0"/>
              <a:t>Raine</a:t>
            </a:r>
            <a:endParaRPr lang="en-GB" dirty="0"/>
          </a:p>
          <a:p>
            <a:endParaRPr lang="en-GB" dirty="0"/>
          </a:p>
          <a:p>
            <a:r>
              <a:rPr lang="en-GB" dirty="0"/>
              <a:t>Funding by BBSRC grant number </a:t>
            </a:r>
            <a:r>
              <a:rPr lang="en-GB" dirty="0" smtClean="0"/>
              <a:t>BB/M018458/1</a:t>
            </a:r>
          </a:p>
          <a:p>
            <a:endParaRPr lang="en-GB" dirty="0"/>
          </a:p>
          <a:p>
            <a:r>
              <a:rPr lang="en-GB" dirty="0"/>
              <a:t>Extending and Embedding Perl, by Tim </a:t>
            </a:r>
            <a:r>
              <a:rPr lang="en-GB" dirty="0" err="1"/>
              <a:t>Jenness</a:t>
            </a:r>
            <a:r>
              <a:rPr lang="en-GB" dirty="0"/>
              <a:t> and Simon Cozens (Manning Publications)</a:t>
            </a:r>
          </a:p>
          <a:p>
            <a:endParaRPr lang="en-GB" dirty="0"/>
          </a:p>
        </p:txBody>
      </p:sp>
      <p:sp>
        <p:nvSpPr>
          <p:cNvPr id="22" name="Text Placeholder 12"/>
          <p:cNvSpPr>
            <a:spLocks noGrp="1"/>
          </p:cNvSpPr>
          <p:nvPr>
            <p:ph type="body" sz="quarter" idx="3"/>
          </p:nvPr>
        </p:nvSpPr>
        <p:spPr>
          <a:xfrm>
            <a:off x="-10680" y="4449682"/>
            <a:ext cx="1481221" cy="481212"/>
          </a:xfrm>
        </p:spPr>
        <p:txBody>
          <a:bodyPr>
            <a:noAutofit/>
          </a:bodyPr>
          <a:lstStyle/>
          <a:p>
            <a:pPr algn="r"/>
            <a:r>
              <a:rPr lang="en-US" dirty="0">
                <a:latin typeface="Arial" charset="0"/>
                <a:ea typeface="ＭＳ Ｐゴシック" charset="0"/>
                <a:cs typeface="ＭＳ Ｐゴシック" charset="0"/>
              </a:rPr>
              <a:t>Funding</a:t>
            </a:r>
          </a:p>
        </p:txBody>
      </p:sp>
      <p:pic>
        <p:nvPicPr>
          <p:cNvPr id="23"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2225" y="4664985"/>
            <a:ext cx="1207670" cy="8185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8" descr="blueprint logo websit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21542" y="4767138"/>
            <a:ext cx="2411413"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1853" y="5072062"/>
            <a:ext cx="2171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 name="Picture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97860" y="5529097"/>
            <a:ext cx="1812925" cy="68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1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730182" y="4661066"/>
            <a:ext cx="1625600" cy="75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Picture 1" descr="rgb_logo_2006_300dp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571" y="5670551"/>
            <a:ext cx="1274763" cy="53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TextBox 1"/>
          <p:cNvSpPr txBox="1">
            <a:spLocks noChangeArrowheads="1"/>
          </p:cNvSpPr>
          <p:nvPr/>
        </p:nvSpPr>
        <p:spPr bwMode="auto">
          <a:xfrm>
            <a:off x="7465407" y="5609303"/>
            <a:ext cx="158432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t>Co-funded by the European Union</a:t>
            </a:r>
          </a:p>
        </p:txBody>
      </p:sp>
      <p:pic>
        <p:nvPicPr>
          <p:cNvPr id="30" name="Picture 29" descr="euratrans.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90813" y="5585001"/>
            <a:ext cx="2540000" cy="482600"/>
          </a:xfrm>
          <a:prstGeom prst="rect">
            <a:avLst/>
          </a:prstGeom>
        </p:spPr>
      </p:pic>
    </p:spTree>
    <p:extLst>
      <p:ext uri="{BB962C8B-B14F-4D97-AF65-F5344CB8AC3E}">
        <p14:creationId xmlns:p14="http://schemas.microsoft.com/office/powerpoint/2010/main" val="1314749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a:xfrm>
            <a:off x="457200" y="31671"/>
            <a:ext cx="8229600" cy="1143000"/>
          </a:xfrm>
        </p:spPr>
        <p:txBody>
          <a:bodyPr/>
          <a:lstStyle/>
          <a:p>
            <a:r>
              <a:rPr lang="en-US" dirty="0">
                <a:latin typeface="Arial" charset="0"/>
                <a:ea typeface="ＭＳ Ｐゴシック" charset="0"/>
                <a:cs typeface="ＭＳ Ｐゴシック" charset="0"/>
              </a:rPr>
              <a:t>Ensembl Acknowledgements</a:t>
            </a:r>
          </a:p>
        </p:txBody>
      </p:sp>
      <p:sp>
        <p:nvSpPr>
          <p:cNvPr id="24" name="Content Placeholder 2"/>
          <p:cNvSpPr>
            <a:spLocks noGrp="1"/>
          </p:cNvSpPr>
          <p:nvPr>
            <p:ph sz="half" idx="2"/>
          </p:nvPr>
        </p:nvSpPr>
        <p:spPr>
          <a:xfrm>
            <a:off x="486374" y="716075"/>
            <a:ext cx="4040188" cy="485934"/>
          </a:xfrm>
        </p:spPr>
        <p:txBody>
          <a:bodyPr/>
          <a:lstStyle/>
          <a:p>
            <a:pPr marL="0" indent="0">
              <a:buNone/>
            </a:pPr>
            <a:r>
              <a:rPr lang="en-US" b="1" dirty="0">
                <a:latin typeface="Arial" charset="0"/>
                <a:ea typeface="ＭＳ Ｐゴシック" charset="0"/>
                <a:cs typeface="ＭＳ Ｐゴシック" charset="0"/>
              </a:rPr>
              <a:t>The Entire Ensembl Team</a:t>
            </a:r>
          </a:p>
        </p:txBody>
      </p:sp>
      <p:sp>
        <p:nvSpPr>
          <p:cNvPr id="25" name="Text Placeholder 12"/>
          <p:cNvSpPr>
            <a:spLocks noGrp="1"/>
          </p:cNvSpPr>
          <p:nvPr>
            <p:ph type="body" sz="quarter" idx="3"/>
          </p:nvPr>
        </p:nvSpPr>
        <p:spPr>
          <a:xfrm>
            <a:off x="-10680" y="4525882"/>
            <a:ext cx="1481221" cy="481212"/>
          </a:xfrm>
        </p:spPr>
        <p:txBody>
          <a:bodyPr>
            <a:noAutofit/>
          </a:bodyPr>
          <a:lstStyle/>
          <a:p>
            <a:pPr algn="r"/>
            <a:r>
              <a:rPr lang="en-US" dirty="0">
                <a:latin typeface="Arial" charset="0"/>
                <a:ea typeface="ＭＳ Ｐゴシック" charset="0"/>
                <a:cs typeface="ＭＳ Ｐゴシック" charset="0"/>
              </a:rPr>
              <a:t>Funding</a:t>
            </a:r>
          </a:p>
        </p:txBody>
      </p:sp>
      <p:sp>
        <p:nvSpPr>
          <p:cNvPr id="26" name="Content Placeholder 13"/>
          <p:cNvSpPr>
            <a:spLocks noGrp="1"/>
          </p:cNvSpPr>
          <p:nvPr>
            <p:ph sz="quarter" idx="4"/>
          </p:nvPr>
        </p:nvSpPr>
        <p:spPr>
          <a:xfrm>
            <a:off x="4500565" y="1201740"/>
            <a:ext cx="4041775" cy="3951287"/>
          </a:xfrm>
        </p:spPr>
        <p:txBody>
          <a:bodyPr/>
          <a:lstStyle/>
          <a:p>
            <a:pPr marL="0" indent="0">
              <a:buNone/>
            </a:pPr>
            <a:r>
              <a:rPr lang="en-US">
                <a:latin typeface="Arial" charset="0"/>
                <a:ea typeface="ＭＳ Ｐゴシック" charset="0"/>
                <a:cs typeface="ＭＳ Ｐゴシック" charset="0"/>
              </a:rPr>
              <a:t> </a:t>
            </a:r>
          </a:p>
          <a:p>
            <a:pPr marL="0" indent="0">
              <a:buNone/>
            </a:pPr>
            <a:endParaRPr lang="en-US">
              <a:latin typeface="Arial" charset="0"/>
              <a:ea typeface="ＭＳ Ｐゴシック" charset="0"/>
              <a:cs typeface="ＭＳ Ｐゴシック" charset="0"/>
            </a:endParaRPr>
          </a:p>
          <a:p>
            <a:pPr marL="0" indent="0">
              <a:buNone/>
            </a:pPr>
            <a:endParaRPr lang="en-US">
              <a:latin typeface="Arial" charset="0"/>
              <a:ea typeface="ＭＳ Ｐゴシック" charset="0"/>
              <a:cs typeface="ＭＳ Ｐゴシック" charset="0"/>
            </a:endParaRPr>
          </a:p>
          <a:p>
            <a:pPr marL="0" indent="0">
              <a:buNone/>
            </a:pPr>
            <a:endParaRPr lang="en-US">
              <a:latin typeface="Arial" charset="0"/>
              <a:ea typeface="ＭＳ Ｐゴシック" charset="0"/>
              <a:cs typeface="ＭＳ Ｐゴシック" charset="0"/>
            </a:endParaRPr>
          </a:p>
        </p:txBody>
      </p:sp>
      <p:pic>
        <p:nvPicPr>
          <p:cNvPr id="2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2225" y="4741185"/>
            <a:ext cx="1207670" cy="8185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Picture 8" descr="blueprint logo websit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21542" y="4843338"/>
            <a:ext cx="2411413"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1853" y="5148262"/>
            <a:ext cx="2171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 name="Picture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97860" y="5605297"/>
            <a:ext cx="1812925" cy="68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Picture 1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730182" y="4737266"/>
            <a:ext cx="1625600" cy="75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 name="Picture 1" descr="rgb_logo_2006_300dp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571" y="5746751"/>
            <a:ext cx="1274763" cy="53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 name="TextBox 1"/>
          <p:cNvSpPr txBox="1">
            <a:spLocks noChangeArrowheads="1"/>
          </p:cNvSpPr>
          <p:nvPr/>
        </p:nvSpPr>
        <p:spPr bwMode="auto">
          <a:xfrm>
            <a:off x="7465407" y="5685503"/>
            <a:ext cx="158432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t>Co-funded by the European Union</a:t>
            </a:r>
          </a:p>
        </p:txBody>
      </p:sp>
      <p:pic>
        <p:nvPicPr>
          <p:cNvPr id="35" name="Picture 34" descr="Screen Shot 2015-02-13 at 10.06.42.png"/>
          <p:cNvPicPr>
            <a:picLocks noChangeAspect="1"/>
          </p:cNvPicPr>
          <p:nvPr/>
        </p:nvPicPr>
        <p:blipFill rotWithShape="1">
          <a:blip r:embed="rId9">
            <a:extLst>
              <a:ext uri="{28A0092B-C50C-407E-A947-70E740481C1C}">
                <a14:useLocalDpi xmlns:a14="http://schemas.microsoft.com/office/drawing/2010/main" val="0"/>
              </a:ext>
            </a:extLst>
          </a:blip>
          <a:srcRect t="10054"/>
          <a:stretch/>
        </p:blipFill>
        <p:spPr>
          <a:xfrm>
            <a:off x="486374" y="1098742"/>
            <a:ext cx="7874000" cy="3438366"/>
          </a:xfrm>
          <a:prstGeom prst="rect">
            <a:avLst/>
          </a:prstGeom>
        </p:spPr>
      </p:pic>
      <p:pic>
        <p:nvPicPr>
          <p:cNvPr id="36" name="Picture 35" descr="euratran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0813" y="5661201"/>
            <a:ext cx="2540000" cy="482600"/>
          </a:xfrm>
          <a:prstGeom prst="rect">
            <a:avLst/>
          </a:prstGeom>
        </p:spPr>
      </p:pic>
    </p:spTree>
    <p:extLst>
      <p:ext uri="{BB962C8B-B14F-4D97-AF65-F5344CB8AC3E}">
        <p14:creationId xmlns:p14="http://schemas.microsoft.com/office/powerpoint/2010/main" val="2502135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Outline</a:t>
            </a:r>
            <a:endParaRPr lang="en-US" dirty="0"/>
          </a:p>
        </p:txBody>
      </p:sp>
      <p:sp>
        <p:nvSpPr>
          <p:cNvPr id="3" name="Content Placeholder 2"/>
          <p:cNvSpPr>
            <a:spLocks noGrp="1"/>
          </p:cNvSpPr>
          <p:nvPr>
            <p:ph idx="1"/>
          </p:nvPr>
        </p:nvSpPr>
        <p:spPr>
          <a:xfrm>
            <a:off x="685800" y="1727200"/>
            <a:ext cx="7772400" cy="3632200"/>
          </a:xfrm>
        </p:spPr>
        <p:txBody>
          <a:bodyPr/>
          <a:lstStyle/>
          <a:p>
            <a:r>
              <a:rPr lang="en-US" dirty="0" smtClean="0"/>
              <a:t>Choose a reporter!</a:t>
            </a:r>
          </a:p>
          <a:p>
            <a:r>
              <a:rPr lang="en-US" dirty="0" smtClean="0"/>
              <a:t>Perl XS</a:t>
            </a:r>
          </a:p>
          <a:p>
            <a:pPr lvl="1"/>
            <a:r>
              <a:rPr lang="en-US" dirty="0" smtClean="0"/>
              <a:t>Introduction (10 </a:t>
            </a:r>
            <a:r>
              <a:rPr lang="en-US" dirty="0" err="1" smtClean="0"/>
              <a:t>mins</a:t>
            </a:r>
            <a:r>
              <a:rPr lang="en-US" dirty="0" smtClean="0"/>
              <a:t>)</a:t>
            </a:r>
          </a:p>
          <a:p>
            <a:pPr lvl="1"/>
            <a:r>
              <a:rPr lang="en-US" dirty="0" smtClean="0"/>
              <a:t>Practical (30 </a:t>
            </a:r>
            <a:r>
              <a:rPr lang="en-US" dirty="0" err="1" smtClean="0"/>
              <a:t>mins</a:t>
            </a:r>
            <a:r>
              <a:rPr lang="en-US" dirty="0" smtClean="0"/>
              <a:t>)</a:t>
            </a:r>
          </a:p>
          <a:p>
            <a:r>
              <a:rPr lang="en-US" dirty="0" smtClean="0"/>
              <a:t>Bringing XS Into Ensembl (</a:t>
            </a:r>
            <a:r>
              <a:rPr lang="en-US" dirty="0"/>
              <a:t>5</a:t>
            </a:r>
            <a:r>
              <a:rPr lang="en-US" dirty="0" smtClean="0"/>
              <a:t> </a:t>
            </a:r>
            <a:r>
              <a:rPr lang="en-US" dirty="0" err="1" smtClean="0"/>
              <a:t>mins</a:t>
            </a:r>
            <a:r>
              <a:rPr lang="en-US" dirty="0" smtClean="0"/>
              <a:t>)</a:t>
            </a:r>
          </a:p>
          <a:p>
            <a:r>
              <a:rPr lang="en-US" dirty="0" smtClean="0"/>
              <a:t>http://www.ebi.ac.uk/~rishi</a:t>
            </a:r>
            <a:endParaRPr lang="en-US" dirty="0" smtClean="0"/>
          </a:p>
          <a:p>
            <a:pPr lvl="1"/>
            <a:endParaRPr lang="en-US" dirty="0" smtClean="0"/>
          </a:p>
        </p:txBody>
      </p:sp>
    </p:spTree>
    <p:extLst>
      <p:ext uri="{BB962C8B-B14F-4D97-AF65-F5344CB8AC3E}">
        <p14:creationId xmlns:p14="http://schemas.microsoft.com/office/powerpoint/2010/main" val="1701159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 1: Perl XS Introduction</a:t>
            </a:r>
            <a:endParaRPr lang="en-GB" dirty="0"/>
          </a:p>
        </p:txBody>
      </p:sp>
      <p:sp>
        <p:nvSpPr>
          <p:cNvPr id="3" name="Content Placeholder 2"/>
          <p:cNvSpPr>
            <a:spLocks noGrp="1"/>
          </p:cNvSpPr>
          <p:nvPr>
            <p:ph idx="1"/>
          </p:nvPr>
        </p:nvSpPr>
        <p:spPr/>
        <p:txBody>
          <a:bodyPr/>
          <a:lstStyle/>
          <a:p>
            <a:r>
              <a:rPr lang="en-GB" dirty="0" smtClean="0"/>
              <a:t>Perl Interpreter </a:t>
            </a:r>
          </a:p>
          <a:p>
            <a:pPr lvl="1"/>
            <a:r>
              <a:rPr lang="en-GB" dirty="0" smtClean="0"/>
              <a:t>converts script into optimised bytecode</a:t>
            </a:r>
          </a:p>
          <a:p>
            <a:pPr lvl="1"/>
            <a:r>
              <a:rPr lang="en-GB" dirty="0" smtClean="0"/>
              <a:t>runs the bytecode</a:t>
            </a:r>
          </a:p>
          <a:p>
            <a:r>
              <a:rPr lang="en-GB" dirty="0" smtClean="0"/>
              <a:t>Perl has</a:t>
            </a:r>
          </a:p>
          <a:p>
            <a:pPr lvl="1"/>
            <a:r>
              <a:rPr lang="en-GB" dirty="0" err="1" smtClean="0"/>
              <a:t>perlguts</a:t>
            </a:r>
            <a:r>
              <a:rPr lang="en-GB" dirty="0"/>
              <a:t>:</a:t>
            </a:r>
            <a:r>
              <a:rPr lang="en-GB" dirty="0" smtClean="0"/>
              <a:t> C variable representation, manipulation</a:t>
            </a:r>
            <a:endParaRPr lang="en-GB" dirty="0"/>
          </a:p>
          <a:p>
            <a:pPr lvl="1"/>
            <a:r>
              <a:rPr lang="en-GB" dirty="0" err="1" smtClean="0"/>
              <a:t>perlapi</a:t>
            </a:r>
            <a:r>
              <a:rPr lang="en-GB" dirty="0"/>
              <a:t>:</a:t>
            </a:r>
            <a:r>
              <a:rPr lang="en-GB" dirty="0" smtClean="0"/>
              <a:t> Perl C API</a:t>
            </a:r>
          </a:p>
          <a:p>
            <a:r>
              <a:rPr lang="en-GB" dirty="0"/>
              <a:t>Perl </a:t>
            </a:r>
            <a:r>
              <a:rPr lang="en-GB" dirty="0" smtClean="0"/>
              <a:t>XS allows C code with Perl</a:t>
            </a:r>
          </a:p>
          <a:p>
            <a:pPr lvl="1"/>
            <a:r>
              <a:rPr lang="en-GB" dirty="0" smtClean="0"/>
              <a:t>Script thinks it’s calling Perl</a:t>
            </a:r>
          </a:p>
          <a:p>
            <a:pPr lvl="1"/>
            <a:r>
              <a:rPr lang="en-GB" dirty="0" smtClean="0"/>
              <a:t>Custom C code or call a C Library</a:t>
            </a:r>
            <a:endParaRPr lang="en-GB" dirty="0" smtClean="0"/>
          </a:p>
          <a:p>
            <a:endParaRPr lang="en-GB" dirty="0" smtClean="0"/>
          </a:p>
          <a:p>
            <a:endParaRPr lang="en-GB" dirty="0"/>
          </a:p>
        </p:txBody>
      </p:sp>
    </p:spTree>
    <p:extLst>
      <p:ext uri="{BB962C8B-B14F-4D97-AF65-F5344CB8AC3E}">
        <p14:creationId xmlns:p14="http://schemas.microsoft.com/office/powerpoint/2010/main" val="196970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Perl Guts</a:t>
            </a:r>
            <a:endParaRPr lang="en-GB" dirty="0"/>
          </a:p>
        </p:txBody>
      </p:sp>
      <p:sp>
        <p:nvSpPr>
          <p:cNvPr id="3" name="Content Placeholder 2"/>
          <p:cNvSpPr>
            <a:spLocks noGrp="1"/>
          </p:cNvSpPr>
          <p:nvPr>
            <p:ph idx="1"/>
          </p:nvPr>
        </p:nvSpPr>
        <p:spPr>
          <a:xfrm>
            <a:off x="685800" y="1462605"/>
            <a:ext cx="7772400" cy="4343400"/>
          </a:xfrm>
        </p:spPr>
        <p:txBody>
          <a:bodyPr/>
          <a:lstStyle/>
          <a:p>
            <a:r>
              <a:rPr lang="en-GB" dirty="0" smtClean="0"/>
              <a:t>Three main data types represented as C structures</a:t>
            </a:r>
          </a:p>
          <a:p>
            <a:pPr lvl="1"/>
            <a:r>
              <a:rPr lang="en-GB" dirty="0" smtClean="0"/>
              <a:t>SV </a:t>
            </a:r>
            <a:r>
              <a:rPr lang="en-GB" dirty="0"/>
              <a:t>Scalar </a:t>
            </a:r>
            <a:r>
              <a:rPr lang="en-GB" dirty="0" smtClean="0"/>
              <a:t>Value</a:t>
            </a:r>
          </a:p>
          <a:p>
            <a:pPr lvl="1"/>
            <a:r>
              <a:rPr lang="en-GB" dirty="0" smtClean="0"/>
              <a:t>AV </a:t>
            </a:r>
            <a:r>
              <a:rPr lang="en-GB" dirty="0"/>
              <a:t>Array </a:t>
            </a:r>
            <a:r>
              <a:rPr lang="en-GB" dirty="0" smtClean="0"/>
              <a:t>Value</a:t>
            </a:r>
          </a:p>
          <a:p>
            <a:pPr lvl="1"/>
            <a:r>
              <a:rPr lang="en-GB" dirty="0" smtClean="0"/>
              <a:t>HV </a:t>
            </a:r>
            <a:r>
              <a:rPr lang="en-GB" dirty="0"/>
              <a:t>Hash </a:t>
            </a:r>
            <a:r>
              <a:rPr lang="en-GB" dirty="0" smtClean="0"/>
              <a:t>Value</a:t>
            </a:r>
            <a:br>
              <a:rPr lang="en-GB" dirty="0" smtClean="0"/>
            </a:br>
            <a:endParaRPr lang="en-GB" dirty="0" smtClean="0"/>
          </a:p>
          <a:p>
            <a:r>
              <a:rPr lang="en-GB" dirty="0" smtClean="0"/>
              <a:t>Subroutines</a:t>
            </a:r>
          </a:p>
          <a:p>
            <a:pPr lvl="1"/>
            <a:r>
              <a:rPr lang="en-GB" dirty="0" smtClean="0"/>
              <a:t>Memory Allocation</a:t>
            </a:r>
          </a:p>
          <a:p>
            <a:pPr lvl="1"/>
            <a:r>
              <a:rPr lang="en-GB" dirty="0" smtClean="0"/>
              <a:t>Moving/Copying/Zeroing/Setting values</a:t>
            </a:r>
          </a:p>
          <a:p>
            <a:pPr lvl="1"/>
            <a:r>
              <a:rPr lang="en-GB" dirty="0" smtClean="0"/>
              <a:t>Dump functions….</a:t>
            </a:r>
          </a:p>
          <a:p>
            <a:pPr lvl="1"/>
            <a:r>
              <a:rPr lang="en-GB" dirty="0" smtClean="0"/>
              <a:t>More subroutines in the Perl API</a:t>
            </a:r>
          </a:p>
          <a:p>
            <a:pPr lvl="1"/>
            <a:endParaRPr lang="en-GB" dirty="0" smtClean="0"/>
          </a:p>
          <a:p>
            <a:pPr lvl="1"/>
            <a:endParaRPr lang="en-GB" dirty="0" smtClean="0"/>
          </a:p>
          <a:p>
            <a:endParaRPr lang="en-GB" dirty="0" smtClean="0"/>
          </a:p>
        </p:txBody>
      </p:sp>
      <p:sp>
        <p:nvSpPr>
          <p:cNvPr id="5" name="Rectangle 4"/>
          <p:cNvSpPr/>
          <p:nvPr/>
        </p:nvSpPr>
        <p:spPr>
          <a:xfrm>
            <a:off x="2063933" y="5719933"/>
            <a:ext cx="4489269" cy="923330"/>
          </a:xfrm>
          <a:prstGeom prst="rect">
            <a:avLst/>
          </a:prstGeom>
        </p:spPr>
        <p:txBody>
          <a:bodyPr wrap="square">
            <a:spAutoFit/>
          </a:bodyPr>
          <a:lstStyle/>
          <a:p>
            <a:pPr lvl="1"/>
            <a:r>
              <a:rPr lang="en-GB" dirty="0">
                <a:hlinkClick r:id="rId3"/>
              </a:rPr>
              <a:t>http://perldoc.perl.org/perlguts.html</a:t>
            </a:r>
            <a:endParaRPr lang="en-GB" dirty="0"/>
          </a:p>
          <a:p>
            <a:pPr lvl="1"/>
            <a:r>
              <a:rPr lang="en-GB" dirty="0">
                <a:hlinkClick r:id="rId4"/>
              </a:rPr>
              <a:t>http://perldoc.perl.org/perlapi.html</a:t>
            </a:r>
            <a:endParaRPr lang="en-GB" dirty="0"/>
          </a:p>
          <a:p>
            <a:pPr lvl="1"/>
            <a:endParaRPr lang="en-GB" dirty="0"/>
          </a:p>
        </p:txBody>
      </p:sp>
    </p:spTree>
    <p:extLst>
      <p:ext uri="{BB962C8B-B14F-4D97-AF65-F5344CB8AC3E}">
        <p14:creationId xmlns:p14="http://schemas.microsoft.com/office/powerpoint/2010/main" val="2828241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Scalar Value Representation</a:t>
            </a:r>
            <a:endParaRPr lang="en-GB" dirty="0"/>
          </a:p>
        </p:txBody>
      </p:sp>
      <p:sp>
        <p:nvSpPr>
          <p:cNvPr id="5" name="Rectangle 4"/>
          <p:cNvSpPr/>
          <p:nvPr/>
        </p:nvSpPr>
        <p:spPr>
          <a:xfrm>
            <a:off x="2063933" y="5620436"/>
            <a:ext cx="4489269" cy="646331"/>
          </a:xfrm>
          <a:prstGeom prst="rect">
            <a:avLst/>
          </a:prstGeom>
        </p:spPr>
        <p:txBody>
          <a:bodyPr wrap="square">
            <a:spAutoFit/>
          </a:bodyPr>
          <a:lstStyle/>
          <a:p>
            <a:pPr lvl="1"/>
            <a:r>
              <a:rPr lang="en-GB" dirty="0">
                <a:hlinkClick r:id="rId3"/>
              </a:rPr>
              <a:t>http://prrbl.org/Perl/illguts/ http://perldoc.perl.org/perlguts.html</a:t>
            </a:r>
            <a:endParaRPr lang="en-GB" dirty="0"/>
          </a:p>
        </p:txBody>
      </p:sp>
      <p:pic>
        <p:nvPicPr>
          <p:cNvPr id="8" name="Picture 2" descr="svhe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304" y="3771900"/>
            <a:ext cx="1419225" cy="1524000"/>
          </a:xfrm>
          <a:prstGeom prst="rect">
            <a:avLst/>
          </a:prstGeom>
          <a:noFill/>
          <a:ln>
            <a:noFill/>
          </a:ln>
          <a:extLst>
            <a:ext uri="{909E8E84-426E-40DD-AFC4-6F175D3DCCD1}">
              <a14:hiddenFill xmlns:a14="http://schemas.microsoft.com/office/drawing/2010/main">
                <a:solidFill>
                  <a:srgbClr val="FFFFFF"/>
                </a:solidFill>
              </a14:hiddenFill>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9" name="Content Placeholder 8"/>
          <p:cNvSpPr>
            <a:spLocks noGrp="1"/>
          </p:cNvSpPr>
          <p:nvPr>
            <p:ph sz="half" idx="1"/>
          </p:nvPr>
        </p:nvSpPr>
        <p:spPr/>
        <p:txBody>
          <a:bodyPr/>
          <a:lstStyle/>
          <a:p>
            <a:r>
              <a:rPr lang="en-GB" dirty="0"/>
              <a:t>SV Fields</a:t>
            </a:r>
          </a:p>
          <a:p>
            <a:pPr lvl="1"/>
            <a:r>
              <a:rPr lang="en-GB" dirty="0"/>
              <a:t>pointer</a:t>
            </a:r>
          </a:p>
          <a:p>
            <a:pPr lvl="1"/>
            <a:r>
              <a:rPr lang="en-GB" dirty="0"/>
              <a:t>reference counter</a:t>
            </a:r>
          </a:p>
          <a:p>
            <a:pPr lvl="1"/>
            <a:r>
              <a:rPr lang="en-GB" dirty="0" smtClean="0"/>
              <a:t>flags/type</a:t>
            </a:r>
          </a:p>
          <a:p>
            <a:pPr lvl="1"/>
            <a:r>
              <a:rPr lang="en-GB" dirty="0" smtClean="0"/>
              <a:t>data block</a:t>
            </a:r>
            <a:endParaRPr lang="en-GB" dirty="0"/>
          </a:p>
          <a:p>
            <a:endParaRPr lang="en-GB" dirty="0"/>
          </a:p>
          <a:p>
            <a:endParaRPr lang="en-GB" dirty="0"/>
          </a:p>
        </p:txBody>
      </p:sp>
      <p:grpSp>
        <p:nvGrpSpPr>
          <p:cNvPr id="11" name="Group 10"/>
          <p:cNvGrpSpPr/>
          <p:nvPr/>
        </p:nvGrpSpPr>
        <p:grpSpPr>
          <a:xfrm>
            <a:off x="4572000" y="1772340"/>
            <a:ext cx="3603876" cy="3029633"/>
            <a:chOff x="4473324" y="1693397"/>
            <a:chExt cx="3603876" cy="3029633"/>
          </a:xfrm>
        </p:grpSpPr>
        <p:grpSp>
          <p:nvGrpSpPr>
            <p:cNvPr id="6" name="Group 5"/>
            <p:cNvGrpSpPr/>
            <p:nvPr/>
          </p:nvGrpSpPr>
          <p:grpSpPr>
            <a:xfrm>
              <a:off x="4473324" y="1693397"/>
              <a:ext cx="3505200" cy="2113858"/>
              <a:chOff x="4610687" y="3360201"/>
              <a:chExt cx="3505200" cy="2113858"/>
            </a:xfrm>
          </p:grpSpPr>
          <p:pic>
            <p:nvPicPr>
              <p:cNvPr id="1026" name="Picture 2" descr="svpv 5.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0687" y="4254858"/>
                <a:ext cx="3505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909456" y="3360201"/>
                <a:ext cx="2907661" cy="646331"/>
              </a:xfrm>
              <a:prstGeom prst="rect">
                <a:avLst/>
              </a:prstGeom>
              <a:noFill/>
            </p:spPr>
            <p:txBody>
              <a:bodyPr wrap="square" rtlCol="0">
                <a:spAutoFit/>
              </a:bodyPr>
              <a:lstStyle/>
              <a:p>
                <a:pPr algn="ctr"/>
                <a:r>
                  <a:rPr lang="en-GB" dirty="0"/>
                  <a:t>String SV Representation (</a:t>
                </a:r>
                <a:r>
                  <a:rPr lang="en-GB" dirty="0" err="1"/>
                  <a:t>SvPV</a:t>
                </a:r>
                <a:r>
                  <a:rPr lang="en-GB" dirty="0"/>
                  <a:t>)</a:t>
                </a:r>
              </a:p>
            </p:txBody>
          </p:sp>
        </p:grpSp>
        <p:sp>
          <p:nvSpPr>
            <p:cNvPr id="10" name="TextBox 9"/>
            <p:cNvSpPr txBox="1"/>
            <p:nvPr/>
          </p:nvSpPr>
          <p:spPr>
            <a:xfrm>
              <a:off x="4730430" y="4076699"/>
              <a:ext cx="3346770" cy="646331"/>
            </a:xfrm>
            <a:prstGeom prst="rect">
              <a:avLst/>
            </a:prstGeom>
            <a:noFill/>
          </p:spPr>
          <p:txBody>
            <a:bodyPr wrap="square" rtlCol="0">
              <a:spAutoFit/>
            </a:bodyPr>
            <a:lstStyle/>
            <a:p>
              <a:r>
                <a:rPr lang="en-GB" dirty="0"/>
                <a:t>Stash: namespace</a:t>
              </a:r>
            </a:p>
            <a:p>
              <a:r>
                <a:rPr lang="en-GB" dirty="0"/>
                <a:t>Magic: extending functionality</a:t>
              </a:r>
            </a:p>
          </p:txBody>
        </p:sp>
      </p:grpSp>
    </p:spTree>
    <p:extLst>
      <p:ext uri="{BB962C8B-B14F-4D97-AF65-F5344CB8AC3E}">
        <p14:creationId xmlns:p14="http://schemas.microsoft.com/office/powerpoint/2010/main" val="1570881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Workshop Start: Perl </a:t>
            </a:r>
            <a:r>
              <a:rPr lang="en-GB" dirty="0" smtClean="0"/>
              <a:t>XS</a:t>
            </a:r>
            <a:endParaRPr lang="en-GB" dirty="0"/>
          </a:p>
        </p:txBody>
      </p:sp>
      <p:sp>
        <p:nvSpPr>
          <p:cNvPr id="3" name="Content Placeholder 2"/>
          <p:cNvSpPr>
            <a:spLocks noGrp="1"/>
          </p:cNvSpPr>
          <p:nvPr>
            <p:ph sz="half" idx="1"/>
          </p:nvPr>
        </p:nvSpPr>
        <p:spPr>
          <a:xfrm>
            <a:off x="685801" y="1317903"/>
            <a:ext cx="4242141" cy="4259969"/>
          </a:xfrm>
        </p:spPr>
        <p:txBody>
          <a:bodyPr/>
          <a:lstStyle/>
          <a:p>
            <a:r>
              <a:rPr lang="en-GB" dirty="0" smtClean="0"/>
              <a:t>Generate Framework</a:t>
            </a:r>
          </a:p>
          <a:p>
            <a:r>
              <a:rPr lang="en-GB" dirty="0" smtClean="0"/>
              <a:t>XS file contains</a:t>
            </a:r>
          </a:p>
          <a:p>
            <a:pPr lvl="1"/>
            <a:r>
              <a:rPr lang="en-GB" dirty="0" smtClean="0"/>
              <a:t>#includes</a:t>
            </a:r>
          </a:p>
          <a:p>
            <a:pPr lvl="1"/>
            <a:r>
              <a:rPr lang="en-GB" dirty="0" smtClean="0"/>
              <a:t>C code</a:t>
            </a:r>
          </a:p>
          <a:p>
            <a:pPr lvl="1"/>
            <a:r>
              <a:rPr lang="en-GB" dirty="0" smtClean="0"/>
              <a:t>XS Interface code</a:t>
            </a:r>
          </a:p>
          <a:p>
            <a:r>
              <a:rPr lang="en-GB" dirty="0" smtClean="0"/>
              <a:t>Make</a:t>
            </a:r>
          </a:p>
          <a:p>
            <a:pPr lvl="1"/>
            <a:r>
              <a:rPr lang="en-GB" dirty="0" smtClean="0"/>
              <a:t>Generates PM</a:t>
            </a:r>
          </a:p>
          <a:p>
            <a:r>
              <a:rPr lang="en-GB" dirty="0" smtClean="0"/>
              <a:t>Run Perl script</a:t>
            </a:r>
            <a:endParaRPr lang="en-GB" dirty="0"/>
          </a:p>
        </p:txBody>
      </p:sp>
      <p:pic>
        <p:nvPicPr>
          <p:cNvPr id="5" name="Content Placeholder 4"/>
          <p:cNvPicPr>
            <a:picLocks noGrp="1" noChangeAspect="1"/>
          </p:cNvPicPr>
          <p:nvPr>
            <p:ph sz="half" idx="2"/>
          </p:nvPr>
        </p:nvPicPr>
        <p:blipFill>
          <a:blip r:embed="rId3"/>
          <a:stretch>
            <a:fillRect/>
          </a:stretch>
        </p:blipFill>
        <p:spPr>
          <a:xfrm>
            <a:off x="5112019" y="1421721"/>
            <a:ext cx="3242132" cy="4343400"/>
          </a:xfrm>
          <a:prstGeom prst="rect">
            <a:avLst/>
          </a:prstGeom>
        </p:spPr>
      </p:pic>
      <p:sp>
        <p:nvSpPr>
          <p:cNvPr id="8" name="TextBox 7"/>
          <p:cNvSpPr txBox="1"/>
          <p:nvPr/>
        </p:nvSpPr>
        <p:spPr>
          <a:xfrm>
            <a:off x="7039626" y="5208539"/>
            <a:ext cx="1107996" cy="369332"/>
          </a:xfrm>
          <a:prstGeom prst="rect">
            <a:avLst/>
          </a:prstGeom>
          <a:noFill/>
        </p:spPr>
        <p:txBody>
          <a:bodyPr wrap="none" rtlCol="0">
            <a:spAutoFit/>
          </a:bodyPr>
          <a:lstStyle/>
          <a:p>
            <a:r>
              <a:rPr lang="en-GB" dirty="0"/>
              <a:t>XS Code</a:t>
            </a:r>
          </a:p>
        </p:txBody>
      </p:sp>
      <p:sp>
        <p:nvSpPr>
          <p:cNvPr id="6" name="TextBox 5"/>
          <p:cNvSpPr txBox="1"/>
          <p:nvPr/>
        </p:nvSpPr>
        <p:spPr>
          <a:xfrm>
            <a:off x="7039626" y="3263221"/>
            <a:ext cx="966931" cy="369332"/>
          </a:xfrm>
          <a:prstGeom prst="rect">
            <a:avLst/>
          </a:prstGeom>
          <a:noFill/>
        </p:spPr>
        <p:txBody>
          <a:bodyPr wrap="none" rtlCol="0">
            <a:spAutoFit/>
          </a:bodyPr>
          <a:lstStyle/>
          <a:p>
            <a:r>
              <a:rPr lang="en-GB" dirty="0"/>
              <a:t>C</a:t>
            </a:r>
            <a:r>
              <a:rPr lang="en-GB" dirty="0" smtClean="0"/>
              <a:t> </a:t>
            </a:r>
            <a:r>
              <a:rPr lang="en-GB" dirty="0"/>
              <a:t>Code</a:t>
            </a:r>
          </a:p>
        </p:txBody>
      </p:sp>
    </p:spTree>
    <p:extLst>
      <p:ext uri="{BB962C8B-B14F-4D97-AF65-F5344CB8AC3E}">
        <p14:creationId xmlns:p14="http://schemas.microsoft.com/office/powerpoint/2010/main" val="302135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Workshop End</a:t>
            </a:r>
            <a:r>
              <a:rPr lang="en-GB" dirty="0" smtClean="0"/>
              <a:t>: </a:t>
            </a:r>
            <a:r>
              <a:rPr lang="en-GB" dirty="0" smtClean="0"/>
              <a:t>Calling A C Library</a:t>
            </a:r>
            <a:endParaRPr lang="en-GB" dirty="0"/>
          </a:p>
        </p:txBody>
      </p:sp>
      <p:pic>
        <p:nvPicPr>
          <p:cNvPr id="6" name="Content Placeholder 5"/>
          <p:cNvPicPr>
            <a:picLocks noGrp="1" noChangeAspect="1"/>
          </p:cNvPicPr>
          <p:nvPr>
            <p:ph sz="half" idx="2"/>
          </p:nvPr>
        </p:nvPicPr>
        <p:blipFill>
          <a:blip r:embed="rId3"/>
          <a:stretch>
            <a:fillRect/>
          </a:stretch>
        </p:blipFill>
        <p:spPr>
          <a:xfrm>
            <a:off x="482362" y="1554895"/>
            <a:ext cx="3502948" cy="4343400"/>
          </a:xfrm>
          <a:prstGeom prst="rect">
            <a:avLst/>
          </a:prstGeom>
        </p:spPr>
      </p:pic>
      <p:sp>
        <p:nvSpPr>
          <p:cNvPr id="8" name="TextBox 7"/>
          <p:cNvSpPr txBox="1"/>
          <p:nvPr/>
        </p:nvSpPr>
        <p:spPr>
          <a:xfrm>
            <a:off x="482364" y="1214042"/>
            <a:ext cx="1832275" cy="369332"/>
          </a:xfrm>
          <a:prstGeom prst="rect">
            <a:avLst/>
          </a:prstGeom>
          <a:noFill/>
        </p:spPr>
        <p:txBody>
          <a:bodyPr wrap="square" rtlCol="0">
            <a:spAutoFit/>
          </a:bodyPr>
          <a:lstStyle/>
          <a:p>
            <a:r>
              <a:rPr lang="en-GB" dirty="0"/>
              <a:t>XS Code</a:t>
            </a:r>
          </a:p>
        </p:txBody>
      </p:sp>
      <p:grpSp>
        <p:nvGrpSpPr>
          <p:cNvPr id="10" name="Group 9"/>
          <p:cNvGrpSpPr/>
          <p:nvPr/>
        </p:nvGrpSpPr>
        <p:grpSpPr>
          <a:xfrm>
            <a:off x="4253264" y="1447804"/>
            <a:ext cx="4639122" cy="2319610"/>
            <a:chOff x="4148937" y="1524261"/>
            <a:chExt cx="4639122" cy="2319610"/>
          </a:xfrm>
        </p:grpSpPr>
        <p:pic>
          <p:nvPicPr>
            <p:cNvPr id="7" name="Picture 6"/>
            <p:cNvPicPr>
              <a:picLocks noChangeAspect="1"/>
            </p:cNvPicPr>
            <p:nvPr/>
          </p:nvPicPr>
          <p:blipFill>
            <a:blip r:embed="rId4"/>
            <a:stretch>
              <a:fillRect/>
            </a:stretch>
          </p:blipFill>
          <p:spPr>
            <a:xfrm>
              <a:off x="4148937" y="1893593"/>
              <a:ext cx="4639122" cy="1950278"/>
            </a:xfrm>
            <a:prstGeom prst="rect">
              <a:avLst/>
            </a:prstGeom>
          </p:spPr>
        </p:pic>
        <p:sp>
          <p:nvSpPr>
            <p:cNvPr id="9" name="TextBox 8"/>
            <p:cNvSpPr txBox="1"/>
            <p:nvPr/>
          </p:nvSpPr>
          <p:spPr>
            <a:xfrm>
              <a:off x="4148937" y="1524261"/>
              <a:ext cx="1767047" cy="369332"/>
            </a:xfrm>
            <a:prstGeom prst="rect">
              <a:avLst/>
            </a:prstGeom>
            <a:noFill/>
          </p:spPr>
          <p:txBody>
            <a:bodyPr wrap="square" rtlCol="0">
              <a:spAutoFit/>
            </a:bodyPr>
            <a:lstStyle/>
            <a:p>
              <a:r>
                <a:rPr lang="en-GB" dirty="0"/>
                <a:t>Makefile.PL</a:t>
              </a:r>
            </a:p>
          </p:txBody>
        </p:sp>
      </p:grpSp>
      <p:grpSp>
        <p:nvGrpSpPr>
          <p:cNvPr id="13" name="Group 12"/>
          <p:cNvGrpSpPr/>
          <p:nvPr/>
        </p:nvGrpSpPr>
        <p:grpSpPr>
          <a:xfrm>
            <a:off x="4253265" y="4265155"/>
            <a:ext cx="4672289" cy="1380804"/>
            <a:chOff x="4253263" y="4265155"/>
            <a:chExt cx="4672289" cy="1380804"/>
          </a:xfrm>
        </p:grpSpPr>
        <p:pic>
          <p:nvPicPr>
            <p:cNvPr id="11" name="Picture 10"/>
            <p:cNvPicPr>
              <a:picLocks noChangeAspect="1"/>
            </p:cNvPicPr>
            <p:nvPr/>
          </p:nvPicPr>
          <p:blipFill>
            <a:blip r:embed="rId5"/>
            <a:stretch>
              <a:fillRect/>
            </a:stretch>
          </p:blipFill>
          <p:spPr>
            <a:xfrm>
              <a:off x="4253263" y="4570424"/>
              <a:ext cx="4672289" cy="1075535"/>
            </a:xfrm>
            <a:prstGeom prst="rect">
              <a:avLst/>
            </a:prstGeom>
          </p:spPr>
        </p:pic>
        <p:sp>
          <p:nvSpPr>
            <p:cNvPr id="12" name="TextBox 11"/>
            <p:cNvSpPr txBox="1"/>
            <p:nvPr/>
          </p:nvSpPr>
          <p:spPr>
            <a:xfrm>
              <a:off x="4253264" y="4265155"/>
              <a:ext cx="1386942" cy="369332"/>
            </a:xfrm>
            <a:prstGeom prst="rect">
              <a:avLst/>
            </a:prstGeom>
            <a:noFill/>
          </p:spPr>
          <p:txBody>
            <a:bodyPr wrap="square" rtlCol="0">
              <a:spAutoFit/>
            </a:bodyPr>
            <a:lstStyle/>
            <a:p>
              <a:r>
                <a:rPr lang="en-GB" dirty="0"/>
                <a:t>Perl code</a:t>
              </a:r>
            </a:p>
          </p:txBody>
        </p:sp>
      </p:grpSp>
    </p:spTree>
    <p:extLst>
      <p:ext uri="{BB962C8B-B14F-4D97-AF65-F5344CB8AC3E}">
        <p14:creationId xmlns:p14="http://schemas.microsoft.com/office/powerpoint/2010/main" val="431393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 2: Workshop</a:t>
            </a:r>
            <a:endParaRPr lang="en-GB" dirty="0"/>
          </a:p>
        </p:txBody>
      </p:sp>
      <p:sp>
        <p:nvSpPr>
          <p:cNvPr id="3" name="Content Placeholder 2"/>
          <p:cNvSpPr>
            <a:spLocks noGrp="1"/>
          </p:cNvSpPr>
          <p:nvPr>
            <p:ph idx="1"/>
          </p:nvPr>
        </p:nvSpPr>
        <p:spPr/>
        <p:txBody>
          <a:bodyPr/>
          <a:lstStyle/>
          <a:p>
            <a:r>
              <a:rPr lang="en-GB" dirty="0">
                <a:hlinkClick r:id="rId2"/>
              </a:rPr>
              <a:t>http://www.ebi.ac.uk/~rishi/2015_ensembl_retreat</a:t>
            </a:r>
            <a:r>
              <a:rPr lang="en-GB" dirty="0" smtClean="0">
                <a:hlinkClick r:id="rId2"/>
              </a:rPr>
              <a:t>/</a:t>
            </a:r>
            <a:endParaRPr lang="en-GB" dirty="0" smtClean="0"/>
          </a:p>
          <a:p>
            <a:r>
              <a:rPr lang="en-GB" dirty="0" smtClean="0"/>
              <a:t>Pre-requisites</a:t>
            </a:r>
          </a:p>
          <a:p>
            <a:pPr lvl="1"/>
            <a:r>
              <a:rPr lang="en-GB" dirty="0" smtClean="0"/>
              <a:t>Perl, C build tools</a:t>
            </a:r>
          </a:p>
          <a:p>
            <a:r>
              <a:rPr lang="en-GB" dirty="0" smtClean="0"/>
              <a:t>Steps</a:t>
            </a:r>
          </a:p>
          <a:p>
            <a:pPr marL="913308" lvl="1" indent="-457200">
              <a:buFont typeface="+mj-lt"/>
              <a:buAutoNum type="arabicPeriod"/>
            </a:pPr>
            <a:r>
              <a:rPr lang="en-GB" dirty="0" smtClean="0"/>
              <a:t>Make An XS Framework</a:t>
            </a:r>
          </a:p>
          <a:p>
            <a:pPr marL="913308" lvl="1" indent="-457200">
              <a:buFont typeface="+mj-lt"/>
              <a:buAutoNum type="arabicPeriod"/>
            </a:pPr>
            <a:r>
              <a:rPr lang="en-GB" dirty="0" smtClean="0"/>
              <a:t>Passing Scalar Parameters</a:t>
            </a:r>
          </a:p>
          <a:p>
            <a:pPr marL="913308" lvl="1" indent="-457200">
              <a:buFont typeface="+mj-lt"/>
              <a:buAutoNum type="arabicPeriod"/>
            </a:pPr>
            <a:r>
              <a:rPr lang="en-GB" dirty="0" smtClean="0"/>
              <a:t>Returning Scalar Values</a:t>
            </a:r>
          </a:p>
          <a:p>
            <a:pPr marL="913308" lvl="1" indent="-457200">
              <a:buFont typeface="+mj-lt"/>
              <a:buAutoNum type="arabicPeriod"/>
            </a:pPr>
            <a:r>
              <a:rPr lang="en-GB" dirty="0" smtClean="0"/>
              <a:t>Using a C Library</a:t>
            </a:r>
          </a:p>
          <a:p>
            <a:r>
              <a:rPr lang="en-GB" dirty="0" smtClean="0"/>
              <a:t>Not necessarily to be completed in this session</a:t>
            </a:r>
            <a:endParaRPr lang="en-GB" dirty="0"/>
          </a:p>
        </p:txBody>
      </p:sp>
    </p:spTree>
    <p:extLst>
      <p:ext uri="{BB962C8B-B14F-4D97-AF65-F5344CB8AC3E}">
        <p14:creationId xmlns:p14="http://schemas.microsoft.com/office/powerpoint/2010/main" val="4271620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 3: Bringing XS into Ensembl</a:t>
            </a:r>
            <a:endParaRPr lang="en-GB" dirty="0"/>
          </a:p>
        </p:txBody>
      </p:sp>
      <p:sp>
        <p:nvSpPr>
          <p:cNvPr id="3" name="Content Placeholder 2"/>
          <p:cNvSpPr>
            <a:spLocks noGrp="1"/>
          </p:cNvSpPr>
          <p:nvPr>
            <p:ph idx="1"/>
          </p:nvPr>
        </p:nvSpPr>
        <p:spPr/>
        <p:txBody>
          <a:bodyPr/>
          <a:lstStyle/>
          <a:p>
            <a:r>
              <a:rPr lang="en-GB" dirty="0" smtClean="0"/>
              <a:t>Existing C Libraries</a:t>
            </a:r>
          </a:p>
          <a:p>
            <a:pPr lvl="1"/>
            <a:r>
              <a:rPr lang="en-GB" dirty="0" smtClean="0"/>
              <a:t>added functionality (</a:t>
            </a:r>
            <a:r>
              <a:rPr lang="en-GB" dirty="0" err="1" smtClean="0"/>
              <a:t>HTSlib</a:t>
            </a:r>
            <a:r>
              <a:rPr lang="en-GB" dirty="0" smtClean="0"/>
              <a:t> for CRAM/BCF file reading)</a:t>
            </a:r>
          </a:p>
          <a:p>
            <a:pPr lvl="1"/>
            <a:r>
              <a:rPr lang="en-GB" dirty="0" smtClean="0"/>
              <a:t>correct functionality (</a:t>
            </a:r>
            <a:r>
              <a:rPr lang="en-GB" dirty="0" err="1" smtClean="0"/>
              <a:t>bgzip</a:t>
            </a:r>
            <a:r>
              <a:rPr lang="en-GB" dirty="0" smtClean="0"/>
              <a:t>)</a:t>
            </a:r>
          </a:p>
          <a:p>
            <a:pPr lvl="1"/>
            <a:r>
              <a:rPr lang="en-GB" dirty="0" smtClean="0"/>
              <a:t>speed gains</a:t>
            </a:r>
          </a:p>
          <a:p>
            <a:pPr lvl="1"/>
            <a:endParaRPr lang="en-GB" dirty="0" smtClean="0"/>
          </a:p>
          <a:p>
            <a:r>
              <a:rPr lang="en-GB" dirty="0" smtClean="0"/>
              <a:t>Custom C Possibilities</a:t>
            </a:r>
          </a:p>
          <a:p>
            <a:pPr lvl="1"/>
            <a:r>
              <a:rPr lang="en-GB" dirty="0" smtClean="0"/>
              <a:t>used </a:t>
            </a:r>
            <a:r>
              <a:rPr lang="en-GB" dirty="0" smtClean="0"/>
              <a:t>frequently</a:t>
            </a:r>
          </a:p>
          <a:p>
            <a:pPr lvl="1"/>
            <a:r>
              <a:rPr lang="en-GB" dirty="0" smtClean="0"/>
              <a:t>uses </a:t>
            </a:r>
            <a:r>
              <a:rPr lang="en-GB" dirty="0"/>
              <a:t>pack/unpack a </a:t>
            </a:r>
            <a:r>
              <a:rPr lang="en-GB" dirty="0" smtClean="0"/>
              <a:t>lot?</a:t>
            </a:r>
          </a:p>
          <a:p>
            <a:pPr lvl="1"/>
            <a:r>
              <a:rPr lang="en-GB" dirty="0"/>
              <a:t>Remember: e! DB routines already optimised</a:t>
            </a:r>
          </a:p>
          <a:p>
            <a:pPr lvl="1"/>
            <a:endParaRPr lang="en-GB" dirty="0"/>
          </a:p>
        </p:txBody>
      </p:sp>
    </p:spTree>
    <p:extLst>
      <p:ext uri="{BB962C8B-B14F-4D97-AF65-F5344CB8AC3E}">
        <p14:creationId xmlns:p14="http://schemas.microsoft.com/office/powerpoint/2010/main" val="3427166004"/>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Ensembl Template">
  <a:themeElements>
    <a:clrScheme name="Ensemb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nsembl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lnDef>
  </a:objectDefaults>
  <a:extraClrSchemeLst>
    <a:extraClrScheme>
      <a:clrScheme name="Ensemb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nsemb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nsemb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nsemb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nsemb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nsemb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nsembl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nsemb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nsemb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nsemb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nsemb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nsemb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45439</TotalTime>
  <Words>506</Words>
  <Application>Microsoft Office PowerPoint</Application>
  <PresentationFormat>On-screen Show (4:3)</PresentationFormat>
  <Paragraphs>132</Paragraphs>
  <Slides>13</Slides>
  <Notes>9</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13</vt:i4>
      </vt:variant>
    </vt:vector>
  </HeadingPairs>
  <TitlesOfParts>
    <vt:vector size="23" baseType="lpstr">
      <vt:lpstr>ＭＳ Ｐゴシック</vt:lpstr>
      <vt:lpstr>Arial</vt:lpstr>
      <vt:lpstr>Calibri</vt:lpstr>
      <vt:lpstr>Geneva</vt:lpstr>
      <vt:lpstr>Helvetica</vt:lpstr>
      <vt:lpstr>Times</vt:lpstr>
      <vt:lpstr>ヒラギノ角ゴ Pro W3</vt:lpstr>
      <vt:lpstr>2_Office Theme</vt:lpstr>
      <vt:lpstr>3_Office Theme</vt:lpstr>
      <vt:lpstr>2_Ensembl Template</vt:lpstr>
      <vt:lpstr>PowerPoint Presentation</vt:lpstr>
      <vt:lpstr>Outline</vt:lpstr>
      <vt:lpstr>Part 1: Perl XS Introduction</vt:lpstr>
      <vt:lpstr>Perl Guts</vt:lpstr>
      <vt:lpstr>Scalar Value Representation</vt:lpstr>
      <vt:lpstr>Workshop Start: Perl XS</vt:lpstr>
      <vt:lpstr>Workshop End: Calling A C Library</vt:lpstr>
      <vt:lpstr>Part 2: Workshop</vt:lpstr>
      <vt:lpstr>Part 3: Bringing XS into Ensembl</vt:lpstr>
      <vt:lpstr>Case Studies</vt:lpstr>
      <vt:lpstr>Install Procedures</vt:lpstr>
      <vt:lpstr>Acknowledgements</vt:lpstr>
      <vt:lpstr>Ensembl Acknowledgements</vt:lpstr>
    </vt:vector>
  </TitlesOfParts>
  <Company>EBI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Genebuild MAR April 2013</dc:title>
  <dc:creator>Andrew Yates</dc:creator>
  <cp:lastModifiedBy>Rishi Nag</cp:lastModifiedBy>
  <cp:revision>1088</cp:revision>
  <dcterms:created xsi:type="dcterms:W3CDTF">2013-04-26T13:34:36Z</dcterms:created>
  <dcterms:modified xsi:type="dcterms:W3CDTF">2015-06-01T10:40:19Z</dcterms:modified>
</cp:coreProperties>
</file>