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1"/>
  </p:sldMasterIdLst>
  <p:sldIdLst>
    <p:sldId id="256" r:id="rId2"/>
    <p:sldId id="257" r:id="rId3"/>
    <p:sldId id="268" r:id="rId4"/>
    <p:sldId id="259" r:id="rId5"/>
    <p:sldId id="260" r:id="rId6"/>
    <p:sldId id="266" r:id="rId7"/>
    <p:sldId id="267" r:id="rId8"/>
    <p:sldId id="261" r:id="rId9"/>
    <p:sldId id="262" r:id="rId10"/>
    <p:sldId id="263" r:id="rId11"/>
    <p:sldId id="264"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snapToObjects="1">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7BF577C-2CE2-314A-B489-14059E229032}" type="datetimeFigureOut">
              <a:rPr lang="en-US" smtClean="0"/>
              <a:t>7/12/2022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6E82DCB-D6AC-1145-A362-71DD575B8F2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226330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F577C-2CE2-314A-B489-14059E22903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303099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F577C-2CE2-314A-B489-14059E22903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317585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F577C-2CE2-314A-B489-14059E22903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7906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7BF577C-2CE2-314A-B489-14059E229032}" type="datetimeFigureOut">
              <a:rPr lang="en-US" smtClean="0"/>
              <a:t>7/12/2022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6E82DCB-D6AC-1145-A362-71DD575B8F2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432578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BF577C-2CE2-314A-B489-14059E229032}"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9926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BF577C-2CE2-314A-B489-14059E229032}"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28070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BF577C-2CE2-314A-B489-14059E229032}"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339533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F577C-2CE2-314A-B489-14059E229032}"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82DCB-D6AC-1145-A362-71DD575B8F2B}" type="slidenum">
              <a:rPr lang="en-US" smtClean="0"/>
              <a:t>‹#›</a:t>
            </a:fld>
            <a:endParaRPr lang="en-US"/>
          </a:p>
        </p:txBody>
      </p:sp>
    </p:spTree>
    <p:extLst>
      <p:ext uri="{BB962C8B-B14F-4D97-AF65-F5344CB8AC3E}">
        <p14:creationId xmlns:p14="http://schemas.microsoft.com/office/powerpoint/2010/main" val="38104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BF577C-2CE2-314A-B489-14059E229032}" type="datetimeFigureOut">
              <a:rPr lang="en-US" smtClean="0"/>
              <a:t>7/12/2022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6E82DCB-D6AC-1145-A362-71DD575B8F2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233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BF577C-2CE2-314A-B489-14059E229032}" type="datetimeFigureOut">
              <a:rPr lang="en-US" smtClean="0"/>
              <a:t>7/12/2022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6E82DCB-D6AC-1145-A362-71DD575B8F2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9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7BF577C-2CE2-314A-B489-14059E229032}" type="datetimeFigureOut">
              <a:rPr lang="en-US" smtClean="0"/>
              <a:t>7/12/2022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6E82DCB-D6AC-1145-A362-71DD575B8F2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08859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840D-34A2-4BF0-2730-85FBDC72A80A}"/>
              </a:ext>
            </a:extLst>
          </p:cNvPr>
          <p:cNvSpPr>
            <a:spLocks noGrp="1"/>
          </p:cNvSpPr>
          <p:nvPr>
            <p:ph type="ctrTitle"/>
          </p:nvPr>
        </p:nvSpPr>
        <p:spPr/>
        <p:txBody>
          <a:bodyPr/>
          <a:lstStyle/>
          <a:p>
            <a:r>
              <a:rPr lang="en-US" dirty="0"/>
              <a:t>Lead Score Case Study</a:t>
            </a:r>
          </a:p>
        </p:txBody>
      </p:sp>
      <p:sp>
        <p:nvSpPr>
          <p:cNvPr id="3" name="Subtitle 2">
            <a:extLst>
              <a:ext uri="{FF2B5EF4-FFF2-40B4-BE49-F238E27FC236}">
                <a16:creationId xmlns:a16="http://schemas.microsoft.com/office/drawing/2014/main" id="{C64D637F-67C0-46FC-C114-165F9789814F}"/>
              </a:ext>
            </a:extLst>
          </p:cNvPr>
          <p:cNvSpPr>
            <a:spLocks noGrp="1"/>
          </p:cNvSpPr>
          <p:nvPr>
            <p:ph type="subTitle" idx="1"/>
          </p:nvPr>
        </p:nvSpPr>
        <p:spPr>
          <a:xfrm>
            <a:off x="6494034" y="4735176"/>
            <a:ext cx="4572000" cy="883901"/>
          </a:xfrm>
        </p:spPr>
        <p:txBody>
          <a:bodyPr>
            <a:normAutofit/>
          </a:bodyPr>
          <a:lstStyle/>
          <a:p>
            <a:pPr>
              <a:lnSpc>
                <a:spcPct val="100000"/>
              </a:lnSpc>
            </a:pPr>
            <a:r>
              <a:rPr lang="en-US" dirty="0"/>
              <a:t>Submitted By: Amandeep Chhabra</a:t>
            </a:r>
          </a:p>
          <a:p>
            <a:pPr>
              <a:lnSpc>
                <a:spcPct val="100000"/>
              </a:lnSpc>
            </a:pPr>
            <a:r>
              <a:rPr lang="en-US" dirty="0"/>
              <a:t>	  Rishi Garhwal</a:t>
            </a:r>
          </a:p>
        </p:txBody>
      </p:sp>
    </p:spTree>
    <p:extLst>
      <p:ext uri="{BB962C8B-B14F-4D97-AF65-F5344CB8AC3E}">
        <p14:creationId xmlns:p14="http://schemas.microsoft.com/office/powerpoint/2010/main" val="4615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94B8-FC50-3630-E6FD-3DEFEB7C0D42}"/>
              </a:ext>
            </a:extLst>
          </p:cNvPr>
          <p:cNvSpPr>
            <a:spLocks noGrp="1"/>
          </p:cNvSpPr>
          <p:nvPr>
            <p:ph type="title"/>
          </p:nvPr>
        </p:nvSpPr>
        <p:spPr/>
        <p:txBody>
          <a:bodyPr/>
          <a:lstStyle/>
          <a:p>
            <a:r>
              <a:rPr lang="en-US" dirty="0"/>
              <a:t>Model Evaluation (Test)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273" y="2171700"/>
            <a:ext cx="9102436" cy="3730336"/>
          </a:xfrm>
        </p:spPr>
      </p:pic>
    </p:spTree>
    <p:extLst>
      <p:ext uri="{BB962C8B-B14F-4D97-AF65-F5344CB8AC3E}">
        <p14:creationId xmlns:p14="http://schemas.microsoft.com/office/powerpoint/2010/main" val="363590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E45D-2D30-B8C1-DC9A-27999564D1F4}"/>
              </a:ext>
            </a:extLst>
          </p:cNvPr>
          <p:cNvSpPr>
            <a:spLocks noGrp="1"/>
          </p:cNvSpPr>
          <p:nvPr>
            <p:ph type="title"/>
          </p:nvPr>
        </p:nvSpPr>
        <p:spPr>
          <a:xfrm>
            <a:off x="1225476" y="752401"/>
            <a:ext cx="10515600" cy="721397"/>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A3D727B9-1CCB-B5FE-738D-5AB3164E23A3}"/>
              </a:ext>
            </a:extLst>
          </p:cNvPr>
          <p:cNvSpPr>
            <a:spLocks noGrp="1"/>
          </p:cNvSpPr>
          <p:nvPr>
            <p:ph idx="1"/>
          </p:nvPr>
        </p:nvSpPr>
        <p:spPr>
          <a:xfrm>
            <a:off x="1128657" y="2061658"/>
            <a:ext cx="10515600" cy="2043953"/>
          </a:xfrm>
        </p:spPr>
        <p:txBody>
          <a:bodyPr>
            <a:normAutofit/>
          </a:bodyPr>
          <a:lstStyle/>
          <a:p>
            <a:r>
              <a:rPr lang="en-IN" sz="1800" dirty="0"/>
              <a:t>The accuracy, Sensitivity and Specificity values of the training and test set are close to the training set </a:t>
            </a:r>
          </a:p>
          <a:p>
            <a:r>
              <a:rPr lang="en-IN" sz="1800" dirty="0"/>
              <a:t>Accuracy, Sensitivity and Specificity values of the training set are </a:t>
            </a:r>
            <a:r>
              <a:rPr lang="en-IN" sz="1800" dirty="0">
                <a:solidFill>
                  <a:srgbClr val="FF0000"/>
                </a:solidFill>
              </a:rPr>
              <a:t>79%, 82%, and 76% </a:t>
            </a:r>
            <a:r>
              <a:rPr lang="en-IN" sz="1800" dirty="0"/>
              <a:t>respectively </a:t>
            </a:r>
          </a:p>
          <a:p>
            <a:r>
              <a:rPr lang="en-IN" sz="1800" dirty="0"/>
              <a:t>Accuracy, sensitivity &amp; Specificity values of test are </a:t>
            </a:r>
            <a:r>
              <a:rPr lang="en-IN" sz="1800" dirty="0">
                <a:solidFill>
                  <a:srgbClr val="FF0000"/>
                </a:solidFill>
              </a:rPr>
              <a:t>78%, 81%, 76% </a:t>
            </a:r>
            <a:r>
              <a:rPr lang="en-IN" sz="1800" dirty="0"/>
              <a:t>respectively </a:t>
            </a:r>
          </a:p>
          <a:p>
            <a:r>
              <a:rPr lang="en-IN" sz="1800" dirty="0"/>
              <a:t>The conversion rate for Train &amp; Test Dataset is </a:t>
            </a:r>
            <a:r>
              <a:rPr lang="en-IN" sz="1800" dirty="0">
                <a:solidFill>
                  <a:srgbClr val="FF0000"/>
                </a:solidFill>
              </a:rPr>
              <a:t>82.7% &amp; 80.8% </a:t>
            </a:r>
            <a:r>
              <a:rPr lang="en-IN" sz="1800" dirty="0"/>
              <a:t>respectively </a:t>
            </a:r>
          </a:p>
          <a:p>
            <a:r>
              <a:rPr lang="en-IN" sz="1800" dirty="0"/>
              <a:t>We have done the prediction on the test set using cut off threshold from sensitivity &amp; specificity metrics</a:t>
            </a:r>
          </a:p>
        </p:txBody>
      </p:sp>
    </p:spTree>
    <p:extLst>
      <p:ext uri="{BB962C8B-B14F-4D97-AF65-F5344CB8AC3E}">
        <p14:creationId xmlns:p14="http://schemas.microsoft.com/office/powerpoint/2010/main" val="224223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DFDA-4879-E70E-CE2E-419B706D70D0}"/>
              </a:ext>
            </a:extLst>
          </p:cNvPr>
          <p:cNvSpPr>
            <a:spLocks noGrp="1"/>
          </p:cNvSpPr>
          <p:nvPr>
            <p:ph type="title"/>
          </p:nvPr>
        </p:nvSpPr>
        <p:spPr>
          <a:xfrm>
            <a:off x="1371600" y="685800"/>
            <a:ext cx="9601200" cy="927847"/>
          </a:xfrm>
        </p:spPr>
        <p:txBody>
          <a:bodyPr/>
          <a:lstStyle/>
          <a:p>
            <a:r>
              <a:rPr lang="en-US" dirty="0"/>
              <a:t>Conclusion</a:t>
            </a:r>
          </a:p>
        </p:txBody>
      </p:sp>
      <p:sp>
        <p:nvSpPr>
          <p:cNvPr id="3" name="Content Placeholder 2">
            <a:extLst>
              <a:ext uri="{FF2B5EF4-FFF2-40B4-BE49-F238E27FC236}">
                <a16:creationId xmlns:a16="http://schemas.microsoft.com/office/drawing/2014/main" id="{60B78516-DF86-6CCE-37C3-A34BB688193C}"/>
              </a:ext>
            </a:extLst>
          </p:cNvPr>
          <p:cNvSpPr>
            <a:spLocks noGrp="1"/>
          </p:cNvSpPr>
          <p:nvPr>
            <p:ph idx="1"/>
          </p:nvPr>
        </p:nvSpPr>
        <p:spPr>
          <a:xfrm>
            <a:off x="1371600" y="1748117"/>
            <a:ext cx="9601200" cy="3581400"/>
          </a:xfrm>
        </p:spPr>
        <p:txBody>
          <a:bodyPr/>
          <a:lstStyle/>
          <a:p>
            <a:pPr marL="285750" indent="-285750">
              <a:buFont typeface="Arial" panose="020B0604020202020204" pitchFamily="34" charset="0"/>
              <a:buChar char="•"/>
            </a:pPr>
            <a:r>
              <a:rPr lang="en-IN" dirty="0"/>
              <a:t>While we have checked both sensitivity-specificity as well as Precision &amp; recall metrics, we have considered the optimal cut-off based on sensitivity &amp; specificity for calculating the final prediction </a:t>
            </a:r>
          </a:p>
          <a:p>
            <a:pPr marL="285750" indent="-285750">
              <a:buFont typeface="Arial" panose="020B0604020202020204" pitchFamily="34" charset="0"/>
              <a:buChar char="•"/>
            </a:pPr>
            <a:r>
              <a:rPr lang="en-IN" dirty="0"/>
              <a:t>Accuracy, Sensitivity &amp; specificity values of the test set are around </a:t>
            </a:r>
            <a:r>
              <a:rPr lang="en-IN" dirty="0">
                <a:solidFill>
                  <a:srgbClr val="FF0000"/>
                </a:solidFill>
              </a:rPr>
              <a:t>78%, 81%,76% </a:t>
            </a:r>
            <a:r>
              <a:rPr lang="en-IN" dirty="0"/>
              <a:t>which are approximately closer to the Values calculated using the Trained Data Set </a:t>
            </a:r>
          </a:p>
          <a:p>
            <a:pPr marL="285750" indent="-285750">
              <a:buFont typeface="Arial" panose="020B0604020202020204" pitchFamily="34" charset="0"/>
              <a:buChar char="•"/>
            </a:pPr>
            <a:r>
              <a:rPr lang="en-IN" dirty="0"/>
              <a:t>Lead Score Calculated for the conversion rate final model on Train &amp; Test dataset is </a:t>
            </a:r>
            <a:r>
              <a:rPr lang="en-IN" dirty="0">
                <a:solidFill>
                  <a:srgbClr val="FF0000"/>
                </a:solidFill>
              </a:rPr>
              <a:t>82.7% &amp;80.8% </a:t>
            </a:r>
            <a:r>
              <a:rPr lang="en-IN" dirty="0"/>
              <a:t>respectively. </a:t>
            </a:r>
          </a:p>
          <a:p>
            <a:pPr marL="285750" indent="-285750">
              <a:buFont typeface="Arial" panose="020B0604020202020204" pitchFamily="34" charset="0"/>
              <a:buChar char="•"/>
            </a:pPr>
            <a:r>
              <a:rPr lang="en-IN" dirty="0"/>
              <a:t>Hence, the Overall Model seems to be Good</a:t>
            </a:r>
          </a:p>
        </p:txBody>
      </p:sp>
    </p:spTree>
    <p:extLst>
      <p:ext uri="{BB962C8B-B14F-4D97-AF65-F5344CB8AC3E}">
        <p14:creationId xmlns:p14="http://schemas.microsoft.com/office/powerpoint/2010/main" val="35471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9D95-3952-3A05-9630-DEA396CE8B04}"/>
              </a:ext>
            </a:extLst>
          </p:cNvPr>
          <p:cNvSpPr>
            <a:spLocks noGrp="1"/>
          </p:cNvSpPr>
          <p:nvPr>
            <p:ph type="title"/>
          </p:nvPr>
        </p:nvSpPr>
        <p:spPr>
          <a:xfrm>
            <a:off x="1160930" y="440430"/>
            <a:ext cx="10515600" cy="775186"/>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4963E659-2469-E7E0-7D8F-7F39B3B7FC4A}"/>
              </a:ext>
            </a:extLst>
          </p:cNvPr>
          <p:cNvSpPr>
            <a:spLocks noGrp="1"/>
          </p:cNvSpPr>
          <p:nvPr>
            <p:ph idx="1"/>
          </p:nvPr>
        </p:nvSpPr>
        <p:spPr>
          <a:xfrm>
            <a:off x="838200" y="1393180"/>
            <a:ext cx="10188388" cy="4889286"/>
          </a:xfrm>
        </p:spPr>
        <p:txBody>
          <a:bodyPr>
            <a:normAutofit/>
          </a:bodyPr>
          <a:lstStyle/>
          <a:p>
            <a:pPr algn="just"/>
            <a:r>
              <a:rPr lang="en-IN" dirty="0"/>
              <a:t>There are a lot of leads generated in the initial stage (top) but only a few of them come out as paying customers from the bottom. In the middle stage, you need to nurture the potential leads well (i.e. educating the leads about the product, constantly communicating etc.) in order to get a higher lead conversion. First, sort out the best prospects from the leads you have generated. 'Total Visits' , 'Total Time Spent on Website' , 'Page Views Per Visit' which contribute most towards the probability of a lead getting converted. Then, You must keep a list of leads handy so that you can inform them about new courses, services, job offers and future higher studies. Monitor each lead carefully so that you can tailor the information you send to them. Carefully provide job offerings, information or courses that suits best according to the interest of the leads. A proper plan to chart the needs of each lead will go a long way to capture the leads as prospects. Focus on converted leads. Hold question-answer sessions with leads to extract the right information you need about them. Make further inquiries and appointments with the leads to determine their intention and mentality to join online courses.</a:t>
            </a:r>
          </a:p>
          <a:p>
            <a:endParaRPr lang="en-US" dirty="0"/>
          </a:p>
        </p:txBody>
      </p:sp>
    </p:spTree>
    <p:extLst>
      <p:ext uri="{BB962C8B-B14F-4D97-AF65-F5344CB8AC3E}">
        <p14:creationId xmlns:p14="http://schemas.microsoft.com/office/powerpoint/2010/main" val="22332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607-6A3E-CDE3-8B1B-8CA64C55CB44}"/>
              </a:ext>
            </a:extLst>
          </p:cNvPr>
          <p:cNvSpPr>
            <a:spLocks noGrp="1"/>
          </p:cNvSpPr>
          <p:nvPr>
            <p:ph type="title"/>
          </p:nvPr>
        </p:nvSpPr>
        <p:spPr>
          <a:xfrm>
            <a:off x="945776" y="715067"/>
            <a:ext cx="10515600" cy="72139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F52D2C98-D5C4-24BD-7D9F-A2609BC95FA2}"/>
              </a:ext>
            </a:extLst>
          </p:cNvPr>
          <p:cNvSpPr>
            <a:spLocks noGrp="1"/>
          </p:cNvSpPr>
          <p:nvPr>
            <p:ph idx="1"/>
          </p:nvPr>
        </p:nvSpPr>
        <p:spPr>
          <a:xfrm>
            <a:off x="945776" y="1923074"/>
            <a:ext cx="10070055" cy="4370149"/>
          </a:xfrm>
        </p:spPr>
        <p:txBody>
          <a:bodyPr>
            <a:normAutofit/>
          </a:bodyPr>
          <a:lstStyle/>
          <a:p>
            <a:pPr algn="just"/>
            <a:r>
              <a:rPr lang="en-IN" sz="2000" dirty="0"/>
              <a:t>X Education sells online courses to industry professionals. </a:t>
            </a:r>
          </a:p>
          <a:p>
            <a:pPr algn="just"/>
            <a:r>
              <a:rPr lang="en-IN" sz="2000" dirty="0"/>
              <a:t>X Education gets a lot of leads, its lead conversion rate is very poor. For example, if, say, they acquire 100 leads in a day, only about 30 of them are converted.</a:t>
            </a:r>
          </a:p>
          <a:p>
            <a:pPr algn="just"/>
            <a:r>
              <a:rPr lang="en-IN" sz="2000" dirty="0"/>
              <a:t>In order to increase the lead conversion rate, the company first should identify the most potential leads, also known as ‘Hot Leads’. </a:t>
            </a:r>
          </a:p>
          <a:p>
            <a:pPr algn="just"/>
            <a:r>
              <a:rPr lang="en-IN" sz="2000" dirty="0"/>
              <a:t>If they successfully identify this set of leads, the lead conversion rate should go up as the sales team will now be focusing more on communicating with the potential leads rather than making calls to everyone.</a:t>
            </a:r>
            <a:endParaRPr lang="en-US" sz="2000" dirty="0"/>
          </a:p>
        </p:txBody>
      </p:sp>
      <p:sp>
        <p:nvSpPr>
          <p:cNvPr id="4" name="Title 1">
            <a:extLst>
              <a:ext uri="{FF2B5EF4-FFF2-40B4-BE49-F238E27FC236}">
                <a16:creationId xmlns:a16="http://schemas.microsoft.com/office/drawing/2014/main" id="{5FDDA22F-BEA6-675F-6D5C-AA35911AE20E}"/>
              </a:ext>
            </a:extLst>
          </p:cNvPr>
          <p:cNvSpPr txBox="1">
            <a:spLocks/>
          </p:cNvSpPr>
          <p:nvPr/>
        </p:nvSpPr>
        <p:spPr>
          <a:xfrm>
            <a:off x="838200" y="4122573"/>
            <a:ext cx="10515600" cy="7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068CF2C5-1E64-A010-987A-4829EDF884D1}"/>
              </a:ext>
            </a:extLst>
          </p:cNvPr>
          <p:cNvSpPr txBox="1">
            <a:spLocks/>
          </p:cNvSpPr>
          <p:nvPr/>
        </p:nvSpPr>
        <p:spPr>
          <a:xfrm>
            <a:off x="945776" y="4934926"/>
            <a:ext cx="10515600" cy="1596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tx2"/>
              </a:solidFill>
            </a:endParaRPr>
          </a:p>
        </p:txBody>
      </p:sp>
    </p:spTree>
    <p:extLst>
      <p:ext uri="{BB962C8B-B14F-4D97-AF65-F5344CB8AC3E}">
        <p14:creationId xmlns:p14="http://schemas.microsoft.com/office/powerpoint/2010/main" val="38998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7E1B-9EE6-C47B-6829-DDCFBBA224BC}"/>
              </a:ext>
            </a:extLst>
          </p:cNvPr>
          <p:cNvSpPr>
            <a:spLocks noGrp="1"/>
          </p:cNvSpPr>
          <p:nvPr>
            <p:ph type="title"/>
          </p:nvPr>
        </p:nvSpPr>
        <p:spPr>
          <a:xfrm>
            <a:off x="1048871" y="704628"/>
            <a:ext cx="9601200" cy="841786"/>
          </a:xfrm>
        </p:spPr>
        <p:txBody>
          <a:bodyPr/>
          <a:lstStyle/>
          <a:p>
            <a:r>
              <a:rPr lang="en-IN" dirty="0"/>
              <a:t>Business Objective:</a:t>
            </a:r>
            <a:endParaRPr lang="en-US" dirty="0"/>
          </a:p>
        </p:txBody>
      </p:sp>
      <p:sp>
        <p:nvSpPr>
          <p:cNvPr id="3" name="Content Placeholder 2">
            <a:extLst>
              <a:ext uri="{FF2B5EF4-FFF2-40B4-BE49-F238E27FC236}">
                <a16:creationId xmlns:a16="http://schemas.microsoft.com/office/drawing/2014/main" id="{D07CD07A-EF3C-D14F-259F-615B0DA59085}"/>
              </a:ext>
            </a:extLst>
          </p:cNvPr>
          <p:cNvSpPr>
            <a:spLocks noGrp="1"/>
          </p:cNvSpPr>
          <p:nvPr>
            <p:ph idx="1"/>
          </p:nvPr>
        </p:nvSpPr>
        <p:spPr>
          <a:xfrm>
            <a:off x="1048871" y="1879897"/>
            <a:ext cx="9601200" cy="4273475"/>
          </a:xfrm>
        </p:spPr>
        <p:txBody>
          <a:bodyPr/>
          <a:lstStyle/>
          <a:p>
            <a:r>
              <a:rPr lang="en-IN" dirty="0"/>
              <a:t>X education wants to know the most promising leads.</a:t>
            </a:r>
          </a:p>
          <a:p>
            <a:r>
              <a:rPr lang="en-IN" dirty="0"/>
              <a:t>For that, they want to build a model which identifies the hot leads.</a:t>
            </a:r>
          </a:p>
          <a:p>
            <a:r>
              <a:rPr lang="en-IN" dirty="0"/>
              <a:t>Deployment of the model for future use.</a:t>
            </a:r>
            <a:endParaRPr lang="en-US" dirty="0"/>
          </a:p>
          <a:p>
            <a:pPr marL="0" indent="0">
              <a:buNone/>
            </a:pPr>
            <a:endParaRPr lang="en-US" dirty="0"/>
          </a:p>
        </p:txBody>
      </p:sp>
    </p:spTree>
    <p:extLst>
      <p:ext uri="{BB962C8B-B14F-4D97-AF65-F5344CB8AC3E}">
        <p14:creationId xmlns:p14="http://schemas.microsoft.com/office/powerpoint/2010/main" val="329830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AAD7-D9AB-4054-EB0F-7C7F23CFF17A}"/>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9FC6A52A-D92E-AE13-D36C-8B03413D450F}"/>
              </a:ext>
            </a:extLst>
          </p:cNvPr>
          <p:cNvSpPr>
            <a:spLocks noGrp="1"/>
          </p:cNvSpPr>
          <p:nvPr>
            <p:ph idx="1"/>
          </p:nvPr>
        </p:nvSpPr>
        <p:spPr>
          <a:xfrm>
            <a:off x="1371600" y="1428750"/>
            <a:ext cx="10515600" cy="4865631"/>
          </a:xfrm>
        </p:spPr>
        <p:txBody>
          <a:bodyPr>
            <a:noAutofit/>
          </a:bodyPr>
          <a:lstStyle/>
          <a:p>
            <a:r>
              <a:rPr lang="en-US" sz="2000" dirty="0"/>
              <a:t>Import Data</a:t>
            </a:r>
          </a:p>
          <a:p>
            <a:r>
              <a:rPr lang="en-US" sz="2000" dirty="0"/>
              <a:t>Clean and prepare the acquired data for further analysis</a:t>
            </a:r>
          </a:p>
          <a:p>
            <a:r>
              <a:rPr lang="en-US" sz="2000" dirty="0"/>
              <a:t>Exploratory data analysis for figuring out the most helpful attributes for conversion</a:t>
            </a:r>
          </a:p>
          <a:p>
            <a:r>
              <a:rPr lang="en-US" sz="2000" dirty="0"/>
              <a:t>Scaling features</a:t>
            </a:r>
          </a:p>
          <a:p>
            <a:r>
              <a:rPr lang="en-US" sz="2000" dirty="0"/>
              <a:t>Prepare the data for model building</a:t>
            </a:r>
          </a:p>
          <a:p>
            <a:r>
              <a:rPr lang="en-US" sz="2000" dirty="0"/>
              <a:t>Build a logistic regression model</a:t>
            </a:r>
          </a:p>
          <a:p>
            <a:r>
              <a:rPr lang="en-US" sz="2000" dirty="0"/>
              <a:t>Assign a lead score for each lead</a:t>
            </a:r>
          </a:p>
          <a:p>
            <a:r>
              <a:rPr lang="en-US" sz="2000" dirty="0"/>
              <a:t>Test the model on the train set</a:t>
            </a:r>
          </a:p>
          <a:p>
            <a:r>
              <a:rPr lang="en-US" sz="2000" dirty="0"/>
              <a:t>Evaluate the model by different measures and metrices</a:t>
            </a:r>
          </a:p>
          <a:p>
            <a:r>
              <a:rPr lang="en-US" sz="2000" dirty="0"/>
              <a:t>Test the model on test set</a:t>
            </a:r>
          </a:p>
          <a:p>
            <a:r>
              <a:rPr lang="en-US" sz="2000" dirty="0"/>
              <a:t>Measure the accuracy of the model and other metrics for evaluation.</a:t>
            </a:r>
          </a:p>
        </p:txBody>
      </p:sp>
    </p:spTree>
    <p:extLst>
      <p:ext uri="{BB962C8B-B14F-4D97-AF65-F5344CB8AC3E}">
        <p14:creationId xmlns:p14="http://schemas.microsoft.com/office/powerpoint/2010/main" val="357005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829" y="1073530"/>
            <a:ext cx="5391444" cy="281979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598" y="2483427"/>
            <a:ext cx="4734586" cy="3753374"/>
          </a:xfrm>
          <a:prstGeom prst="rect">
            <a:avLst/>
          </a:prstGeom>
        </p:spPr>
      </p:pic>
      <p:sp>
        <p:nvSpPr>
          <p:cNvPr id="9" name="TextBox 8"/>
          <p:cNvSpPr txBox="1"/>
          <p:nvPr/>
        </p:nvSpPr>
        <p:spPr>
          <a:xfrm>
            <a:off x="2757055" y="304800"/>
            <a:ext cx="6012872" cy="461665"/>
          </a:xfrm>
          <a:prstGeom prst="rect">
            <a:avLst/>
          </a:prstGeom>
          <a:noFill/>
        </p:spPr>
        <p:txBody>
          <a:bodyPr wrap="square" rtlCol="0">
            <a:spAutoFit/>
          </a:bodyPr>
          <a:lstStyle/>
          <a:p>
            <a:pPr algn="ctr"/>
            <a:r>
              <a:rPr lang="en-US" sz="2400" b="1" dirty="0" smtClean="0"/>
              <a:t>DATA  VISUALISATION</a:t>
            </a:r>
            <a:endParaRPr lang="en-US" sz="2400" b="1" dirty="0"/>
          </a:p>
        </p:txBody>
      </p:sp>
    </p:spTree>
    <p:extLst>
      <p:ext uri="{BB962C8B-B14F-4D97-AF65-F5344CB8AC3E}">
        <p14:creationId xmlns:p14="http://schemas.microsoft.com/office/powerpoint/2010/main" val="26001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7356-3C8F-EE17-B352-2E72773B5235}"/>
              </a:ext>
            </a:extLst>
          </p:cNvPr>
          <p:cNvSpPr>
            <a:spLocks noGrp="1"/>
          </p:cNvSpPr>
          <p:nvPr>
            <p:ph type="title"/>
          </p:nvPr>
        </p:nvSpPr>
        <p:spPr/>
        <p:txBody>
          <a:bodyPr/>
          <a:lstStyle/>
          <a:p>
            <a:r>
              <a:rPr lang="en-US" dirty="0" smtClean="0"/>
              <a:t>TARGET VARIABLE ON LAST ACTIVITY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303" y="2286000"/>
            <a:ext cx="4419794" cy="3581400"/>
          </a:xfrm>
        </p:spPr>
      </p:pic>
    </p:spTree>
    <p:extLst>
      <p:ext uri="{BB962C8B-B14F-4D97-AF65-F5344CB8AC3E}">
        <p14:creationId xmlns:p14="http://schemas.microsoft.com/office/powerpoint/2010/main" val="264891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7356-3C8F-EE17-B352-2E72773B5235}"/>
              </a:ext>
            </a:extLst>
          </p:cNvPr>
          <p:cNvSpPr>
            <a:spLocks noGrp="1"/>
          </p:cNvSpPr>
          <p:nvPr>
            <p:ph type="title"/>
          </p:nvPr>
        </p:nvSpPr>
        <p:spPr/>
        <p:txBody>
          <a:bodyPr/>
          <a:lstStyle/>
          <a:p>
            <a:r>
              <a:rPr lang="en-US" dirty="0" smtClean="0"/>
              <a:t>TARGET VARIABLE ON SPECIALISATION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73" y="2286000"/>
            <a:ext cx="7412182" cy="3581400"/>
          </a:xfrm>
        </p:spPr>
      </p:pic>
    </p:spTree>
    <p:extLst>
      <p:ext uri="{BB962C8B-B14F-4D97-AF65-F5344CB8AC3E}">
        <p14:creationId xmlns:p14="http://schemas.microsoft.com/office/powerpoint/2010/main" val="233346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429F-9F18-40A4-39FB-776FD55EBC20}"/>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B6D04185-65E7-1438-4878-EF64283CC0A3}"/>
              </a:ext>
            </a:extLst>
          </p:cNvPr>
          <p:cNvSpPr>
            <a:spLocks noGrp="1"/>
          </p:cNvSpPr>
          <p:nvPr>
            <p:ph idx="1"/>
          </p:nvPr>
        </p:nvSpPr>
        <p:spPr>
          <a:xfrm>
            <a:off x="1371600" y="1428750"/>
            <a:ext cx="10515600" cy="4779570"/>
          </a:xfrm>
        </p:spPr>
        <p:txBody>
          <a:bodyPr>
            <a:normAutofit lnSpcReduction="10000"/>
          </a:bodyPr>
          <a:lstStyle/>
          <a:p>
            <a:r>
              <a:rPr lang="en-US" sz="2000" dirty="0"/>
              <a:t>Splitting into train and test set</a:t>
            </a:r>
          </a:p>
          <a:p>
            <a:r>
              <a:rPr lang="en-US" sz="2000" dirty="0"/>
              <a:t>Scale variables in the train set</a:t>
            </a:r>
          </a:p>
          <a:p>
            <a:r>
              <a:rPr lang="en-US" sz="2000" dirty="0"/>
              <a:t>Build the first model</a:t>
            </a:r>
          </a:p>
          <a:p>
            <a:r>
              <a:rPr lang="en-US" sz="2000" dirty="0"/>
              <a:t>Use RFE to eliminate less relevant variables</a:t>
            </a:r>
          </a:p>
          <a:p>
            <a:r>
              <a:rPr lang="en-US" sz="2000" dirty="0"/>
              <a:t>Build the next model</a:t>
            </a:r>
          </a:p>
          <a:p>
            <a:r>
              <a:rPr lang="en-US" sz="2000" dirty="0"/>
              <a:t>Eliminate variables based on high p-values</a:t>
            </a:r>
          </a:p>
          <a:p>
            <a:r>
              <a:rPr lang="en-US" sz="2000" dirty="0"/>
              <a:t>Check VIF value for all the existing columns</a:t>
            </a:r>
          </a:p>
          <a:p>
            <a:r>
              <a:rPr lang="en-US" sz="2000" dirty="0"/>
              <a:t>Predict using train set</a:t>
            </a:r>
          </a:p>
          <a:p>
            <a:r>
              <a:rPr lang="en-US" sz="2000" dirty="0"/>
              <a:t>Evaluate accuracy and other metric</a:t>
            </a:r>
          </a:p>
          <a:p>
            <a:r>
              <a:rPr lang="en-US" sz="2000" dirty="0"/>
              <a:t>Predict using test set</a:t>
            </a:r>
          </a:p>
          <a:p>
            <a:r>
              <a:rPr lang="en-US" sz="2000" dirty="0"/>
              <a:t>Precision and recall analysis on test predictions</a:t>
            </a:r>
          </a:p>
          <a:p>
            <a:endParaRPr lang="en-US" dirty="0"/>
          </a:p>
        </p:txBody>
      </p:sp>
    </p:spTree>
    <p:extLst>
      <p:ext uri="{BB962C8B-B14F-4D97-AF65-F5344CB8AC3E}">
        <p14:creationId xmlns:p14="http://schemas.microsoft.com/office/powerpoint/2010/main" val="60004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8706-D60B-B27D-1A70-70B54B0CD973}"/>
              </a:ext>
            </a:extLst>
          </p:cNvPr>
          <p:cNvSpPr>
            <a:spLocks noGrp="1"/>
          </p:cNvSpPr>
          <p:nvPr>
            <p:ph type="title"/>
          </p:nvPr>
        </p:nvSpPr>
        <p:spPr/>
        <p:txBody>
          <a:bodyPr/>
          <a:lstStyle/>
          <a:p>
            <a:r>
              <a:rPr lang="en-US" dirty="0"/>
              <a:t>Model Evaluation (Train)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565" y="2442934"/>
            <a:ext cx="8354290" cy="3267531"/>
          </a:xfrm>
        </p:spPr>
      </p:pic>
    </p:spTree>
    <p:extLst>
      <p:ext uri="{BB962C8B-B14F-4D97-AF65-F5344CB8AC3E}">
        <p14:creationId xmlns:p14="http://schemas.microsoft.com/office/powerpoint/2010/main" val="8994808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{F84F126A-69FF-6242-8350-3DEA238EF3AF}tf10001072</Template>
  <TotalTime>59</TotalTime>
  <Words>734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Lead Score Case Study</vt:lpstr>
      <vt:lpstr>Problem Statement</vt:lpstr>
      <vt:lpstr>Business Objective:</vt:lpstr>
      <vt:lpstr>Strategy</vt:lpstr>
      <vt:lpstr>PowerPoint Presentation</vt:lpstr>
      <vt:lpstr>TARGET VARIABLE ON LAST ACTIVITY</vt:lpstr>
      <vt:lpstr>TARGET VARIABLE ON SPECIALISATION </vt:lpstr>
      <vt:lpstr>Model Building</vt:lpstr>
      <vt:lpstr>Model Evaluation (Train)</vt:lpstr>
      <vt:lpstr>Model Evaluation (Test)</vt:lpstr>
      <vt:lpstr>Result</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Rishi Garhwal</dc:creator>
  <cp:lastModifiedBy>intel</cp:lastModifiedBy>
  <cp:revision>2</cp:revision>
  <dcterms:created xsi:type="dcterms:W3CDTF">2022-07-12T07:14:00Z</dcterms:created>
  <dcterms:modified xsi:type="dcterms:W3CDTF">2022-07-12T10:54:15Z</dcterms:modified>
</cp:coreProperties>
</file>