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E275C24-D202-4409-8733-C301C675861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386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78775-872A-4375-AD98-C6043EC9134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75C24-D202-4409-8733-C301C6758615}" type="slidenum">
              <a:rPr lang="en-IN" smtClean="0"/>
              <a:t>‹#›</a:t>
            </a:fld>
            <a:endParaRPr lang="en-IN"/>
          </a:p>
        </p:txBody>
      </p:sp>
    </p:spTree>
    <p:extLst>
      <p:ext uri="{BB962C8B-B14F-4D97-AF65-F5344CB8AC3E}">
        <p14:creationId xmlns:p14="http://schemas.microsoft.com/office/powerpoint/2010/main" val="136163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81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66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spTree>
    <p:extLst>
      <p:ext uri="{BB962C8B-B14F-4D97-AF65-F5344CB8AC3E}">
        <p14:creationId xmlns:p14="http://schemas.microsoft.com/office/powerpoint/2010/main" val="127925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94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05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9658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313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spTree>
    <p:extLst>
      <p:ext uri="{BB962C8B-B14F-4D97-AF65-F5344CB8AC3E}">
        <p14:creationId xmlns:p14="http://schemas.microsoft.com/office/powerpoint/2010/main" val="183923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8775-872A-4375-AD98-C6043EC9134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75C24-D202-4409-8733-C301C675861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22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78775-872A-4375-AD98-C6043EC9134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75C24-D202-4409-8733-C301C6758615}" type="slidenum">
              <a:rPr lang="en-IN" smtClean="0"/>
              <a:t>‹#›</a:t>
            </a:fld>
            <a:endParaRPr lang="en-IN"/>
          </a:p>
        </p:txBody>
      </p:sp>
    </p:spTree>
    <p:extLst>
      <p:ext uri="{BB962C8B-B14F-4D97-AF65-F5344CB8AC3E}">
        <p14:creationId xmlns:p14="http://schemas.microsoft.com/office/powerpoint/2010/main" val="109905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78775-872A-4375-AD98-C6043EC91343}"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275C24-D202-4409-8733-C301C675861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9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78775-872A-4375-AD98-C6043EC91343}"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275C24-D202-4409-8733-C301C675861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06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78775-872A-4375-AD98-C6043EC91343}"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275C24-D202-4409-8733-C301C6758615}" type="slidenum">
              <a:rPr lang="en-IN" smtClean="0"/>
              <a:t>‹#›</a:t>
            </a:fld>
            <a:endParaRPr lang="en-IN"/>
          </a:p>
        </p:txBody>
      </p:sp>
    </p:spTree>
    <p:extLst>
      <p:ext uri="{BB962C8B-B14F-4D97-AF65-F5344CB8AC3E}">
        <p14:creationId xmlns:p14="http://schemas.microsoft.com/office/powerpoint/2010/main" val="68578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78775-872A-4375-AD98-C6043EC9134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75C24-D202-4409-8733-C301C675861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15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78775-872A-4375-AD98-C6043EC9134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75C24-D202-4409-8733-C301C6758615}" type="slidenum">
              <a:rPr lang="en-IN" smtClean="0"/>
              <a:t>‹#›</a:t>
            </a:fld>
            <a:endParaRPr lang="en-IN"/>
          </a:p>
        </p:txBody>
      </p:sp>
    </p:spTree>
    <p:extLst>
      <p:ext uri="{BB962C8B-B14F-4D97-AF65-F5344CB8AC3E}">
        <p14:creationId xmlns:p14="http://schemas.microsoft.com/office/powerpoint/2010/main" val="36662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778775-872A-4375-AD98-C6043EC91343}" type="datetimeFigureOut">
              <a:rPr lang="en-IN" smtClean="0"/>
              <a:t>07-08-2022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275C24-D202-4409-8733-C301C6758615}" type="slidenum">
              <a:rPr lang="en-IN" smtClean="0"/>
              <a:t>‹#›</a:t>
            </a:fld>
            <a:endParaRPr lang="en-IN"/>
          </a:p>
        </p:txBody>
      </p:sp>
    </p:spTree>
    <p:extLst>
      <p:ext uri="{BB962C8B-B14F-4D97-AF65-F5344CB8AC3E}">
        <p14:creationId xmlns:p14="http://schemas.microsoft.com/office/powerpoint/2010/main" val="15850152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8C4D-1C94-1246-BF7C-DB15AD9CCD2C}"/>
              </a:ext>
            </a:extLst>
          </p:cNvPr>
          <p:cNvSpPr>
            <a:spLocks noGrp="1"/>
          </p:cNvSpPr>
          <p:nvPr>
            <p:ph type="ctrTitle"/>
          </p:nvPr>
        </p:nvSpPr>
        <p:spPr/>
        <p:txBody>
          <a:bodyPr/>
          <a:lstStyle/>
          <a:p>
            <a:r>
              <a:rPr lang="en-US" dirty="0"/>
              <a:t>JOB APPLICATION</a:t>
            </a:r>
            <a:br>
              <a:rPr lang="en-US" dirty="0"/>
            </a:br>
            <a:r>
              <a:rPr lang="en-US" dirty="0"/>
              <a:t>FORM</a:t>
            </a:r>
            <a:endParaRPr lang="en-IN" dirty="0"/>
          </a:p>
        </p:txBody>
      </p:sp>
      <p:sp>
        <p:nvSpPr>
          <p:cNvPr id="3" name="Subtitle 2">
            <a:extLst>
              <a:ext uri="{FF2B5EF4-FFF2-40B4-BE49-F238E27FC236}">
                <a16:creationId xmlns:a16="http://schemas.microsoft.com/office/drawing/2014/main" id="{951316C7-3076-542A-3CFA-9AA33B7A6AA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9244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49218E-80E7-FF7A-90FF-6B580FAF8F45}"/>
              </a:ext>
            </a:extLst>
          </p:cNvPr>
          <p:cNvSpPr>
            <a:spLocks noGrp="1"/>
          </p:cNvSpPr>
          <p:nvPr>
            <p:ph type="title"/>
          </p:nvPr>
        </p:nvSpPr>
        <p:spPr>
          <a:xfrm>
            <a:off x="1209921" y="1388531"/>
            <a:ext cx="3718455" cy="1371600"/>
          </a:xfrm>
        </p:spPr>
        <p:txBody>
          <a:bodyPr/>
          <a:lstStyle/>
          <a:p>
            <a:r>
              <a:rPr lang="en-US" dirty="0"/>
              <a:t>TEAM MEMBERS</a:t>
            </a:r>
            <a:endParaRPr lang="en-IN" dirty="0"/>
          </a:p>
        </p:txBody>
      </p:sp>
      <p:pic>
        <p:nvPicPr>
          <p:cNvPr id="1026" name="Picture 2" descr="Job Application Form Stock Illustrations – 5,664 Job Application Form Stock  Illustrations, Vectors &amp; Clipart - Dreamstime">
            <a:extLst>
              <a:ext uri="{FF2B5EF4-FFF2-40B4-BE49-F238E27FC236}">
                <a16:creationId xmlns:a16="http://schemas.microsoft.com/office/drawing/2014/main" id="{5788B714-F322-2C29-6038-8CE06D0D81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5425" y="2046282"/>
            <a:ext cx="3932237" cy="276543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1D630C55-4923-A72B-D9E1-959ADF692FAE}"/>
              </a:ext>
            </a:extLst>
          </p:cNvPr>
          <p:cNvSpPr>
            <a:spLocks noGrp="1"/>
          </p:cNvSpPr>
          <p:nvPr>
            <p:ph type="body" sz="half" idx="2"/>
          </p:nvPr>
        </p:nvSpPr>
        <p:spPr/>
        <p:txBody>
          <a:bodyPr>
            <a:normAutofit/>
          </a:bodyPr>
          <a:lstStyle/>
          <a:p>
            <a:r>
              <a:rPr lang="en-US" dirty="0">
                <a:latin typeface="Arial" panose="020B0604020202020204" pitchFamily="34" charset="0"/>
                <a:cs typeface="Arial" panose="020B0604020202020204" pitchFamily="34" charset="0"/>
              </a:rPr>
              <a:t>M.ANUDEEP-2110030260</a:t>
            </a:r>
          </a:p>
          <a:p>
            <a:r>
              <a:rPr lang="en-US" dirty="0">
                <a:latin typeface="Arial" panose="020B0604020202020204" pitchFamily="34" charset="0"/>
                <a:cs typeface="Arial" panose="020B0604020202020204" pitchFamily="34" charset="0"/>
              </a:rPr>
              <a:t>K.HARSHITH-2110030229</a:t>
            </a:r>
          </a:p>
          <a:p>
            <a:r>
              <a:rPr lang="en-US" dirty="0">
                <a:latin typeface="Arial" panose="020B0604020202020204" pitchFamily="34" charset="0"/>
                <a:cs typeface="Arial" panose="020B0604020202020204" pitchFamily="34" charset="0"/>
              </a:rPr>
              <a:t>A.RAKESH-2110030259</a:t>
            </a:r>
          </a:p>
          <a:p>
            <a:r>
              <a:rPr lang="en-US" dirty="0">
                <a:latin typeface="Arial" panose="020B0604020202020204" pitchFamily="34" charset="0"/>
                <a:cs typeface="Arial" panose="020B0604020202020204" pitchFamily="34" charset="0"/>
              </a:rPr>
              <a:t>C.THARUN-2110030249</a:t>
            </a:r>
          </a:p>
          <a:p>
            <a:r>
              <a:rPr lang="en-US" sz="1800" b="1" dirty="0">
                <a:latin typeface="Arial" panose="020B0604020202020204" pitchFamily="34" charset="0"/>
                <a:cs typeface="Arial" panose="020B0604020202020204" pitchFamily="34" charset="0"/>
              </a:rPr>
              <a:t>UNDER THE GUIDENCE OF</a:t>
            </a:r>
          </a:p>
          <a:p>
            <a:r>
              <a:rPr lang="en-US" sz="1800" b="1" dirty="0">
                <a:latin typeface="Arial" panose="020B0604020202020204" pitchFamily="34" charset="0"/>
                <a:cs typeface="Arial" panose="020B0604020202020204" pitchFamily="34" charset="0"/>
              </a:rPr>
              <a:t>(SUMITH HAZRA)</a:t>
            </a: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4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92CEA61-CFDC-2B5A-F42E-C0A18F86FDAC}"/>
              </a:ext>
            </a:extLst>
          </p:cNvPr>
          <p:cNvSpPr>
            <a:spLocks noGrp="1"/>
          </p:cNvSpPr>
          <p:nvPr>
            <p:ph type="title"/>
          </p:nvPr>
        </p:nvSpPr>
        <p:spPr>
          <a:xfrm>
            <a:off x="1064007" y="582159"/>
            <a:ext cx="9609668" cy="1468800"/>
          </a:xfrm>
        </p:spPr>
        <p:txBody>
          <a:bodyPr/>
          <a:lstStyle/>
          <a:p>
            <a:r>
              <a:rPr lang="en-US" dirty="0"/>
              <a:t>PROBLEM STATEMENT AND DOMAIN</a:t>
            </a:r>
            <a:endParaRPr lang="en-IN" dirty="0"/>
          </a:p>
        </p:txBody>
      </p:sp>
      <p:sp>
        <p:nvSpPr>
          <p:cNvPr id="15" name="Text Placeholder 14">
            <a:extLst>
              <a:ext uri="{FF2B5EF4-FFF2-40B4-BE49-F238E27FC236}">
                <a16:creationId xmlns:a16="http://schemas.microsoft.com/office/drawing/2014/main" id="{A6D7478F-178D-A926-490C-62034E5AAA65}"/>
              </a:ext>
            </a:extLst>
          </p:cNvPr>
          <p:cNvSpPr>
            <a:spLocks noGrp="1"/>
          </p:cNvSpPr>
          <p:nvPr>
            <p:ph type="body" idx="1"/>
          </p:nvPr>
        </p:nvSpPr>
        <p:spPr>
          <a:xfrm>
            <a:off x="1064007" y="2260683"/>
            <a:ext cx="9609668" cy="3234981"/>
          </a:xfrm>
        </p:spPr>
        <p:txBody>
          <a:bodyPr>
            <a:noAutofit/>
          </a:bodyPr>
          <a:lstStyle/>
          <a:p>
            <a:pPr algn="l"/>
            <a:r>
              <a:rPr lang="en-US" sz="1600" b="0" i="0" dirty="0">
                <a:solidFill>
                  <a:srgbClr val="000000"/>
                </a:solidFill>
                <a:effectLst/>
                <a:latin typeface="Arial" panose="020B0604020202020204" pitchFamily="34" charset="0"/>
                <a:cs typeface="Arial" panose="020B0604020202020204" pitchFamily="34" charset="0"/>
              </a:rPr>
              <a:t>Nowadays, starting from the application process to admit card/call letter, written test, exam result as well as call letter for interview and result for final selection in almost all the government jobs is conducted online.</a:t>
            </a:r>
          </a:p>
          <a:p>
            <a:pPr algn="l"/>
            <a:r>
              <a:rPr lang="en-US" sz="1600" b="0" i="0" dirty="0">
                <a:solidFill>
                  <a:srgbClr val="000000"/>
                </a:solidFill>
                <a:effectLst/>
                <a:latin typeface="Arial" panose="020B0604020202020204" pitchFamily="34" charset="0"/>
                <a:cs typeface="Arial" panose="020B0604020202020204" pitchFamily="34" charset="0"/>
              </a:rPr>
              <a:t>With increase in online trend, government job seeking candidates tend to make some mistakes that drive them into problems with submission of application process and sometimes even cancellation of it. Here we are discussing some important mistakes that candidates generally do while filling up their online application forms and also how candidates can avoid the mistakes from occurring. Below some mistakes and the easy way to avoid them are penned down.</a:t>
            </a:r>
          </a:p>
          <a:p>
            <a:pPr algn="l"/>
            <a:r>
              <a:rPr lang="en-US" sz="1600" b="1" i="0" dirty="0">
                <a:solidFill>
                  <a:srgbClr val="000000"/>
                </a:solidFill>
                <a:effectLst/>
                <a:latin typeface="Arial" panose="020B0604020202020204" pitchFamily="34" charset="0"/>
                <a:cs typeface="Arial" panose="020B0604020202020204" pitchFamily="34" charset="0"/>
              </a:rPr>
              <a:t>Spelling and Grammatical Errors: </a:t>
            </a:r>
            <a:r>
              <a:rPr lang="en-US" sz="1600" b="0" i="0" dirty="0">
                <a:solidFill>
                  <a:srgbClr val="000000"/>
                </a:solidFill>
                <a:effectLst/>
                <a:latin typeface="Arial" panose="020B0604020202020204" pitchFamily="34" charset="0"/>
                <a:cs typeface="Arial" panose="020B0604020202020204" pitchFamily="34" charset="0"/>
              </a:rPr>
              <a:t>One of the most common reasons for the rejection of Online applications is spelling and grammatical mistakes. With such mistakes, candidates generally attract recruiters’ attention on the proficiency over the language and the hold on it. This certainly makes the recruiter get a glimpse of the weakness with the language and its usage.</a:t>
            </a:r>
            <a:endParaRPr lang="en-IN" sz="1600" dirty="0"/>
          </a:p>
        </p:txBody>
      </p:sp>
      <p:sp>
        <p:nvSpPr>
          <p:cNvPr id="17" name="TextBox 16">
            <a:extLst>
              <a:ext uri="{FF2B5EF4-FFF2-40B4-BE49-F238E27FC236}">
                <a16:creationId xmlns:a16="http://schemas.microsoft.com/office/drawing/2014/main" id="{B2D8B21B-2366-4A0A-BB37-C4F860DCB57C}"/>
              </a:ext>
            </a:extLst>
          </p:cNvPr>
          <p:cNvSpPr txBox="1"/>
          <p:nvPr/>
        </p:nvSpPr>
        <p:spPr>
          <a:xfrm>
            <a:off x="3041009" y="3246431"/>
            <a:ext cx="6115574" cy="369332"/>
          </a:xfrm>
          <a:prstGeom prst="rect">
            <a:avLst/>
          </a:prstGeom>
          <a:noFill/>
        </p:spPr>
        <p:txBody>
          <a:bodyPr wrap="square">
            <a:spAutoFit/>
          </a:bodyPr>
          <a:lstStyle/>
          <a:p>
            <a:pPr algn="l"/>
            <a:endParaRPr lang="en-US"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7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F52-72BE-5950-6F95-06CD8542FA2F}"/>
              </a:ext>
            </a:extLst>
          </p:cNvPr>
          <p:cNvSpPr>
            <a:spLocks noGrp="1"/>
          </p:cNvSpPr>
          <p:nvPr>
            <p:ph type="title"/>
          </p:nvPr>
        </p:nvSpPr>
        <p:spPr>
          <a:xfrm>
            <a:off x="1291166" y="976442"/>
            <a:ext cx="9609668" cy="1112417"/>
          </a:xfrm>
        </p:spPr>
        <p:txBody>
          <a:bodyPr/>
          <a:lstStyle/>
          <a:p>
            <a:r>
              <a:rPr lang="en-US" dirty="0"/>
              <a:t>EXISTING SOLUTIONS</a:t>
            </a:r>
            <a:endParaRPr lang="en-IN" dirty="0"/>
          </a:p>
        </p:txBody>
      </p:sp>
      <p:sp>
        <p:nvSpPr>
          <p:cNvPr id="3" name="Text Placeholder 2">
            <a:extLst>
              <a:ext uri="{FF2B5EF4-FFF2-40B4-BE49-F238E27FC236}">
                <a16:creationId xmlns:a16="http://schemas.microsoft.com/office/drawing/2014/main" id="{F45DB065-2FDD-4EE8-7040-E6FDDC7F8334}"/>
              </a:ext>
            </a:extLst>
          </p:cNvPr>
          <p:cNvSpPr>
            <a:spLocks noGrp="1"/>
          </p:cNvSpPr>
          <p:nvPr>
            <p:ph type="body" idx="1"/>
          </p:nvPr>
        </p:nvSpPr>
        <p:spPr>
          <a:xfrm>
            <a:off x="1291166" y="2399252"/>
            <a:ext cx="9609668" cy="3104306"/>
          </a:xfrm>
        </p:spPr>
        <p:txBody>
          <a:bodyPr/>
          <a:lstStyle/>
          <a:p>
            <a:pPr algn="l">
              <a:buFont typeface="+mj-lt"/>
              <a:buAutoNum type="arabicPeriod"/>
            </a:pPr>
            <a:r>
              <a:rPr lang="en-US" b="0" i="0" dirty="0">
                <a:solidFill>
                  <a:srgbClr val="202124"/>
                </a:solidFill>
                <a:effectLst/>
                <a:latin typeface="arial" panose="020B0604020202020204" pitchFamily="34" charset="0"/>
              </a:rPr>
              <a:t>Only ask for the information you need. </a:t>
            </a:r>
          </a:p>
          <a:p>
            <a:pPr algn="l">
              <a:buFont typeface="+mj-lt"/>
              <a:buAutoNum type="arabicPeriod"/>
            </a:pPr>
            <a:r>
              <a:rPr lang="en-US" b="0" i="0" dirty="0">
                <a:solidFill>
                  <a:srgbClr val="202124"/>
                </a:solidFill>
                <a:effectLst/>
                <a:latin typeface="arial" panose="020B0604020202020204" pitchFamily="34" charset="0"/>
              </a:rPr>
              <a:t>Use the right form field items. </a:t>
            </a:r>
          </a:p>
          <a:p>
            <a:pPr algn="l">
              <a:buFont typeface="+mj-lt"/>
              <a:buAutoNum type="arabicPeriod"/>
            </a:pPr>
            <a:r>
              <a:rPr lang="en-US" b="0" i="0" dirty="0">
                <a:solidFill>
                  <a:srgbClr val="202124"/>
                </a:solidFill>
                <a:effectLst/>
                <a:latin typeface="arial" panose="020B0604020202020204" pitchFamily="34" charset="0"/>
              </a:rPr>
              <a:t>Use placeholder text to further explain form fields. </a:t>
            </a:r>
          </a:p>
          <a:p>
            <a:pPr algn="l">
              <a:buFont typeface="+mj-lt"/>
              <a:buAutoNum type="arabicPeriod"/>
            </a:pPr>
            <a:r>
              <a:rPr lang="en-US" b="0" i="0" dirty="0">
                <a:solidFill>
                  <a:srgbClr val="202124"/>
                </a:solidFill>
                <a:effectLst/>
                <a:latin typeface="arial" panose="020B0604020202020204" pitchFamily="34" charset="0"/>
              </a:rPr>
              <a:t>Keep form pages short and sweet. </a:t>
            </a:r>
          </a:p>
          <a:p>
            <a:pPr algn="l">
              <a:buFont typeface="+mj-lt"/>
              <a:buAutoNum type="arabicPeriod"/>
            </a:pPr>
            <a:r>
              <a:rPr lang="en-US" b="0" i="0" dirty="0">
                <a:solidFill>
                  <a:srgbClr val="202124"/>
                </a:solidFill>
                <a:effectLst/>
                <a:latin typeface="arial" panose="020B0604020202020204" pitchFamily="34" charset="0"/>
              </a:rPr>
              <a:t>Notify users about form errors immediately. </a:t>
            </a:r>
          </a:p>
          <a:p>
            <a:pPr algn="l">
              <a:buFont typeface="+mj-lt"/>
              <a:buAutoNum type="arabicPeriod"/>
            </a:pPr>
            <a:r>
              <a:rPr lang="en-US" b="0" i="0" dirty="0">
                <a:solidFill>
                  <a:srgbClr val="202124"/>
                </a:solidFill>
                <a:effectLst/>
                <a:latin typeface="arial" panose="020B0604020202020204" pitchFamily="34" charset="0"/>
              </a:rPr>
              <a:t>Use a Success Page as confirmation instead of email.</a:t>
            </a:r>
          </a:p>
          <a:p>
            <a:endParaRPr lang="en-IN" dirty="0"/>
          </a:p>
        </p:txBody>
      </p:sp>
    </p:spTree>
    <p:extLst>
      <p:ext uri="{BB962C8B-B14F-4D97-AF65-F5344CB8AC3E}">
        <p14:creationId xmlns:p14="http://schemas.microsoft.com/office/powerpoint/2010/main" val="402685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97ACA7-01D6-AD9F-852F-780F93C3CF86}"/>
              </a:ext>
            </a:extLst>
          </p:cNvPr>
          <p:cNvSpPr>
            <a:spLocks noGrp="1"/>
          </p:cNvSpPr>
          <p:nvPr>
            <p:ph type="title"/>
          </p:nvPr>
        </p:nvSpPr>
        <p:spPr>
          <a:xfrm>
            <a:off x="1169567" y="993220"/>
            <a:ext cx="9609668" cy="1468800"/>
          </a:xfrm>
        </p:spPr>
        <p:txBody>
          <a:bodyPr/>
          <a:lstStyle/>
          <a:p>
            <a:endParaRPr lang="en-IN" dirty="0"/>
          </a:p>
        </p:txBody>
      </p:sp>
      <p:sp>
        <p:nvSpPr>
          <p:cNvPr id="10" name="Text Placeholder 9">
            <a:extLst>
              <a:ext uri="{FF2B5EF4-FFF2-40B4-BE49-F238E27FC236}">
                <a16:creationId xmlns:a16="http://schemas.microsoft.com/office/drawing/2014/main" id="{B6B82DEC-831A-EC33-42C3-5AC16E390239}"/>
              </a:ext>
            </a:extLst>
          </p:cNvPr>
          <p:cNvSpPr>
            <a:spLocks noGrp="1"/>
          </p:cNvSpPr>
          <p:nvPr>
            <p:ph type="body" idx="1"/>
          </p:nvPr>
        </p:nvSpPr>
        <p:spPr>
          <a:xfrm>
            <a:off x="1295401" y="2676088"/>
            <a:ext cx="9609668" cy="2961693"/>
          </a:xfrm>
        </p:spPr>
        <p:txBody>
          <a:bodyPr/>
          <a:lstStyle/>
          <a:p>
            <a:endParaRPr lang="en-IN" dirty="0"/>
          </a:p>
        </p:txBody>
      </p:sp>
    </p:spTree>
    <p:extLst>
      <p:ext uri="{BB962C8B-B14F-4D97-AF65-F5344CB8AC3E}">
        <p14:creationId xmlns:p14="http://schemas.microsoft.com/office/powerpoint/2010/main" val="29824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473D-B252-0E6A-A34F-C2F743290F8E}"/>
              </a:ext>
            </a:extLst>
          </p:cNvPr>
          <p:cNvSpPr>
            <a:spLocks noGrp="1"/>
          </p:cNvSpPr>
          <p:nvPr>
            <p:ph type="title"/>
          </p:nvPr>
        </p:nvSpPr>
        <p:spPr>
          <a:xfrm>
            <a:off x="1295401" y="884163"/>
            <a:ext cx="9609668" cy="1468800"/>
          </a:xfrm>
        </p:spPr>
        <p:txBody>
          <a:bodyPr/>
          <a:lstStyle/>
          <a:p>
            <a:r>
              <a:rPr lang="en-US" dirty="0"/>
              <a:t>DATA STRUCTURES NEEDED</a:t>
            </a:r>
            <a:endParaRPr lang="en-IN" dirty="0"/>
          </a:p>
        </p:txBody>
      </p:sp>
      <p:sp>
        <p:nvSpPr>
          <p:cNvPr id="3" name="Text Placeholder 2">
            <a:extLst>
              <a:ext uri="{FF2B5EF4-FFF2-40B4-BE49-F238E27FC236}">
                <a16:creationId xmlns:a16="http://schemas.microsoft.com/office/drawing/2014/main" id="{CD20DF1E-1046-5689-BBD4-5EBD42694ED4}"/>
              </a:ext>
            </a:extLst>
          </p:cNvPr>
          <p:cNvSpPr>
            <a:spLocks noGrp="1"/>
          </p:cNvSpPr>
          <p:nvPr>
            <p:ph type="body" idx="1"/>
          </p:nvPr>
        </p:nvSpPr>
        <p:spPr>
          <a:xfrm>
            <a:off x="985008" y="2352962"/>
            <a:ext cx="9609668" cy="3382877"/>
          </a:xfrm>
        </p:spPr>
        <p:txBody>
          <a:bodyPr/>
          <a:lstStyle/>
          <a:p>
            <a:pPr marL="342900" indent="-342900">
              <a:buFont typeface="Arial" panose="020B0604020202020204" pitchFamily="34" charset="0"/>
              <a:buChar char="•"/>
            </a:pPr>
            <a:r>
              <a:rPr lang="en-US" dirty="0"/>
              <a:t>    </a:t>
            </a:r>
            <a:r>
              <a:rPr lang="en-US" dirty="0">
                <a:latin typeface="Arial" panose="020B0604020202020204" pitchFamily="34" charset="0"/>
                <a:cs typeface="Arial" panose="020B0604020202020204" pitchFamily="34" charset="0"/>
              </a:rPr>
              <a:t>Sorting</a:t>
            </a:r>
          </a:p>
          <a:p>
            <a:pPr marL="342900" indent="-342900">
              <a:buFont typeface="Arial" panose="020B0604020202020204" pitchFamily="34" charset="0"/>
              <a:buChar char="•"/>
            </a:pPr>
            <a:r>
              <a:rPr lang="en-IN" dirty="0"/>
              <a:t>    ARRAYS</a:t>
            </a:r>
          </a:p>
          <a:p>
            <a:pPr marL="342900" indent="-342900">
              <a:buFont typeface="Arial" panose="020B0604020202020204" pitchFamily="34" charset="0"/>
              <a:buChar char="•"/>
            </a:pPr>
            <a:r>
              <a:rPr lang="en-IN" dirty="0"/>
              <a:t>    TREES</a:t>
            </a:r>
          </a:p>
          <a:p>
            <a:pPr marL="342900" indent="-342900">
              <a:buFont typeface="Arial" panose="020B0604020202020204" pitchFamily="34" charset="0"/>
              <a:buChar char="•"/>
            </a:pPr>
            <a:r>
              <a:rPr lang="en-IN" dirty="0"/>
              <a:t>    STACKS</a:t>
            </a:r>
          </a:p>
          <a:p>
            <a:pPr marL="342900" indent="-342900">
              <a:buFont typeface="Arial" panose="020B0604020202020204" pitchFamily="34" charset="0"/>
              <a:buChar char="•"/>
            </a:pPr>
            <a:r>
              <a:rPr lang="en-IN" dirty="0"/>
              <a:t>    LINKED LIST</a:t>
            </a:r>
          </a:p>
          <a:p>
            <a:pPr marL="342900" indent="-342900">
              <a:buFont typeface="Arial" panose="020B0604020202020204" pitchFamily="34" charset="0"/>
              <a:buChar char="•"/>
            </a:pPr>
            <a:r>
              <a:rPr lang="en-IN" dirty="0"/>
              <a:t>    QUEUES</a:t>
            </a:r>
          </a:p>
        </p:txBody>
      </p:sp>
      <p:pic>
        <p:nvPicPr>
          <p:cNvPr id="2050" name="Picture 2" descr="Image result for data structures needed for job application">
            <a:extLst>
              <a:ext uri="{FF2B5EF4-FFF2-40B4-BE49-F238E27FC236}">
                <a16:creationId xmlns:a16="http://schemas.microsoft.com/office/drawing/2014/main" id="{605350A2-0CD2-1BFF-1F5F-3A70A32AC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67699"/>
            <a:ext cx="3162300" cy="208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96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098F-0ADF-7FDE-CF0F-87BB2DA5677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855715F-28C4-0F66-5D7C-509B778D9C6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2698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B783-88D1-EE91-E7FA-0B71A44C7595}"/>
              </a:ext>
            </a:extLst>
          </p:cNvPr>
          <p:cNvSpPr>
            <a:spLocks noGrp="1"/>
          </p:cNvSpPr>
          <p:nvPr>
            <p:ph type="title"/>
          </p:nvPr>
        </p:nvSpPr>
        <p:spPr>
          <a:xfrm>
            <a:off x="1291166" y="884163"/>
            <a:ext cx="9609668" cy="1468800"/>
          </a:xfrm>
        </p:spPr>
        <p:txBody>
          <a:bodyPr/>
          <a:lstStyle/>
          <a:p>
            <a:r>
              <a:rPr lang="en-US" dirty="0"/>
              <a:t>DIVISION OF WORKS AMONG GROUP MEMBERS</a:t>
            </a:r>
            <a:endParaRPr lang="en-IN" dirty="0"/>
          </a:p>
        </p:txBody>
      </p:sp>
      <p:sp>
        <p:nvSpPr>
          <p:cNvPr id="3" name="Text Placeholder 2">
            <a:extLst>
              <a:ext uri="{FF2B5EF4-FFF2-40B4-BE49-F238E27FC236}">
                <a16:creationId xmlns:a16="http://schemas.microsoft.com/office/drawing/2014/main" id="{ED984FDF-5B41-1FD5-C7C8-9831C134B76C}"/>
              </a:ext>
            </a:extLst>
          </p:cNvPr>
          <p:cNvSpPr>
            <a:spLocks noGrp="1"/>
          </p:cNvSpPr>
          <p:nvPr>
            <p:ph type="body" idx="1"/>
          </p:nvPr>
        </p:nvSpPr>
        <p:spPr>
          <a:xfrm>
            <a:off x="1295401" y="2525086"/>
            <a:ext cx="9609668" cy="3112695"/>
          </a:xfrm>
        </p:spPr>
        <p:txBody>
          <a:bodyPr/>
          <a:lstStyle/>
          <a:p>
            <a:r>
              <a:rPr lang="en-US" dirty="0"/>
              <a:t>M.ANUDEEP    - Wrote about problem statements and domains.</a:t>
            </a:r>
          </a:p>
          <a:p>
            <a:r>
              <a:rPr lang="en-US" dirty="0"/>
              <a:t>C.THARUN       -  Tells about existing solutions.</a:t>
            </a:r>
          </a:p>
          <a:p>
            <a:r>
              <a:rPr lang="en-US" dirty="0"/>
              <a:t>K.HARSHITH   -  Proposed algorithm design technique. </a:t>
            </a:r>
          </a:p>
          <a:p>
            <a:r>
              <a:rPr lang="en-US" dirty="0"/>
              <a:t>A.RAKESH        -  Searched about the data structure needed.</a:t>
            </a:r>
            <a:endParaRPr lang="en-IN" dirty="0"/>
          </a:p>
        </p:txBody>
      </p:sp>
    </p:spTree>
    <p:extLst>
      <p:ext uri="{BB962C8B-B14F-4D97-AF65-F5344CB8AC3E}">
        <p14:creationId xmlns:p14="http://schemas.microsoft.com/office/powerpoint/2010/main" val="223763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F6B5CC-3323-172A-7510-7B9FB7FF063C}"/>
              </a:ext>
            </a:extLst>
          </p:cNvPr>
          <p:cNvSpPr>
            <a:spLocks noGrp="1"/>
          </p:cNvSpPr>
          <p:nvPr>
            <p:ph type="ctrTitle"/>
          </p:nvPr>
        </p:nvSpPr>
        <p:spPr/>
        <p:txBody>
          <a:bodyPr/>
          <a:lstStyle/>
          <a:p>
            <a:r>
              <a:rPr lang="en-US" dirty="0"/>
              <a:t>THANK YOU</a:t>
            </a:r>
            <a:endParaRPr lang="en-IN" dirty="0"/>
          </a:p>
        </p:txBody>
      </p:sp>
      <p:sp>
        <p:nvSpPr>
          <p:cNvPr id="5" name="Subtitle 4">
            <a:extLst>
              <a:ext uri="{FF2B5EF4-FFF2-40B4-BE49-F238E27FC236}">
                <a16:creationId xmlns:a16="http://schemas.microsoft.com/office/drawing/2014/main" id="{865E6F81-8523-2043-AD1E-2A5A5E88C9E0}"/>
              </a:ext>
            </a:extLst>
          </p:cNvPr>
          <p:cNvSpPr>
            <a:spLocks noGrp="1"/>
          </p:cNvSpPr>
          <p:nvPr>
            <p:ph type="subTitle" idx="1"/>
          </p:nvPr>
        </p:nvSpPr>
        <p:spPr>
          <a:xfrm flipV="1">
            <a:off x="9420837" y="4978398"/>
            <a:ext cx="8723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7548161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68</TotalTime>
  <Words>323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vt:lpstr>
      <vt:lpstr>Garamond</vt:lpstr>
      <vt:lpstr>Organic</vt:lpstr>
      <vt:lpstr>JOB APPLICATION FORM</vt:lpstr>
      <vt:lpstr>TEAM MEMBERS</vt:lpstr>
      <vt:lpstr>PROBLEM STATEMENT AND DOMAIN</vt:lpstr>
      <vt:lpstr>EXISTING SOLUTIONS</vt:lpstr>
      <vt:lpstr>PowerPoint Presentation</vt:lpstr>
      <vt:lpstr>DATA STRUCTURES NEEDED</vt:lpstr>
      <vt:lpstr>PowerPoint Presentation</vt:lpstr>
      <vt:lpstr>DIVISION OF WORKS AMONG GROUP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FORM</dc:title>
  <dc:creator>daraboina manohar</dc:creator>
  <cp:lastModifiedBy>daraboina manohar</cp:lastModifiedBy>
  <cp:revision>1</cp:revision>
  <dcterms:created xsi:type="dcterms:W3CDTF">2022-08-07T13:28:46Z</dcterms:created>
  <dcterms:modified xsi:type="dcterms:W3CDTF">2022-08-07T16:34:59Z</dcterms:modified>
</cp:coreProperties>
</file>