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7" r:id="rId1"/>
  </p:sldMasterIdLst>
  <p:sldIdLst>
    <p:sldId id="256" r:id="rId2"/>
    <p:sldId id="257" r:id="rId3"/>
    <p:sldId id="266" r:id="rId4"/>
    <p:sldId id="258" r:id="rId5"/>
    <p:sldId id="259" r:id="rId6"/>
    <p:sldId id="260"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835"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61BEF0D-F0BB-DE4B-95CE-6DB70DBA9567}" type="datetimeFigureOut">
              <a:rPr lang="en-US" smtClean="0"/>
              <a:pPr/>
              <a:t>8/9/2022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762387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51858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08196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02552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08950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65679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79680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43858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580342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914400" y="2655767"/>
            <a:ext cx="6052000" cy="1546400"/>
          </a:xfrm>
          <a:prstGeom prst="rect">
            <a:avLst/>
          </a:prstGeom>
        </p:spPr>
        <p:txBody>
          <a:bodyPr spcFirstLastPara="1" wrap="square" lIns="0" tIns="0" rIns="0" bIns="0" anchor="ctr" anchorCtr="0">
            <a:noAutofit/>
          </a:bodyPr>
          <a:lstStyle>
            <a:lvl1pPr lvl="0">
              <a:spcBef>
                <a:spcPts val="0"/>
              </a:spcBef>
              <a:spcAft>
                <a:spcPts val="0"/>
              </a:spcAft>
              <a:buSzPts val="5000"/>
              <a:buNone/>
              <a:defRPr sz="6667"/>
            </a:lvl1pPr>
            <a:lvl2pPr lvl="1">
              <a:spcBef>
                <a:spcPts val="0"/>
              </a:spcBef>
              <a:spcAft>
                <a:spcPts val="0"/>
              </a:spcAft>
              <a:buSzPts val="5000"/>
              <a:buNone/>
              <a:defRPr sz="6667"/>
            </a:lvl2pPr>
            <a:lvl3pPr lvl="2">
              <a:spcBef>
                <a:spcPts val="0"/>
              </a:spcBef>
              <a:spcAft>
                <a:spcPts val="0"/>
              </a:spcAft>
              <a:buSzPts val="5000"/>
              <a:buNone/>
              <a:defRPr sz="6667"/>
            </a:lvl3pPr>
            <a:lvl4pPr lvl="3">
              <a:spcBef>
                <a:spcPts val="0"/>
              </a:spcBef>
              <a:spcAft>
                <a:spcPts val="0"/>
              </a:spcAft>
              <a:buSzPts val="5000"/>
              <a:buNone/>
              <a:defRPr sz="6667"/>
            </a:lvl4pPr>
            <a:lvl5pPr lvl="4">
              <a:spcBef>
                <a:spcPts val="0"/>
              </a:spcBef>
              <a:spcAft>
                <a:spcPts val="0"/>
              </a:spcAft>
              <a:buSzPts val="5000"/>
              <a:buNone/>
              <a:defRPr sz="6667"/>
            </a:lvl5pPr>
            <a:lvl6pPr lvl="5">
              <a:spcBef>
                <a:spcPts val="0"/>
              </a:spcBef>
              <a:spcAft>
                <a:spcPts val="0"/>
              </a:spcAft>
              <a:buSzPts val="5000"/>
              <a:buNone/>
              <a:defRPr sz="6667"/>
            </a:lvl6pPr>
            <a:lvl7pPr lvl="6">
              <a:spcBef>
                <a:spcPts val="0"/>
              </a:spcBef>
              <a:spcAft>
                <a:spcPts val="0"/>
              </a:spcAft>
              <a:buSzPts val="5000"/>
              <a:buNone/>
              <a:defRPr sz="6667"/>
            </a:lvl7pPr>
            <a:lvl8pPr lvl="7">
              <a:spcBef>
                <a:spcPts val="0"/>
              </a:spcBef>
              <a:spcAft>
                <a:spcPts val="0"/>
              </a:spcAft>
              <a:buSzPts val="5000"/>
              <a:buNone/>
              <a:defRPr sz="6667"/>
            </a:lvl8pPr>
            <a:lvl9pPr lvl="8">
              <a:spcBef>
                <a:spcPts val="0"/>
              </a:spcBef>
              <a:spcAft>
                <a:spcPts val="0"/>
              </a:spcAft>
              <a:buSzPts val="5000"/>
              <a:buNone/>
              <a:defRPr sz="6667"/>
            </a:lvl9pPr>
          </a:lstStyle>
          <a:p>
            <a:r>
              <a:rPr lang="en-US"/>
              <a:t>Click to edit Master title style</a:t>
            </a:r>
            <a:endParaRPr/>
          </a:p>
        </p:txBody>
      </p:sp>
    </p:spTree>
    <p:extLst>
      <p:ext uri="{BB962C8B-B14F-4D97-AF65-F5344CB8AC3E}">
        <p14:creationId xmlns:p14="http://schemas.microsoft.com/office/powerpoint/2010/main" val="332673242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4" name="Google Shape;24;p5"/>
          <p:cNvSpPr txBox="1">
            <a:spLocks noGrp="1"/>
          </p:cNvSpPr>
          <p:nvPr>
            <p:ph type="title"/>
          </p:nvPr>
        </p:nvSpPr>
        <p:spPr>
          <a:xfrm>
            <a:off x="774067" y="274633"/>
            <a:ext cx="80192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5" name="Google Shape;25;p5"/>
          <p:cNvSpPr txBox="1">
            <a:spLocks noGrp="1"/>
          </p:cNvSpPr>
          <p:nvPr>
            <p:ph type="body" idx="1"/>
          </p:nvPr>
        </p:nvSpPr>
        <p:spPr>
          <a:xfrm>
            <a:off x="774067" y="1803400"/>
            <a:ext cx="8019200" cy="42156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26" name="Google Shape;26;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3528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49061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936973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sp>
        <p:nvSpPr>
          <p:cNvPr id="29" name="Google Shape;29;p6"/>
          <p:cNvSpPr txBox="1">
            <a:spLocks noGrp="1"/>
          </p:cNvSpPr>
          <p:nvPr>
            <p:ph type="title"/>
          </p:nvPr>
        </p:nvSpPr>
        <p:spPr>
          <a:xfrm>
            <a:off x="774067" y="274633"/>
            <a:ext cx="80192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30" name="Google Shape;30;p6"/>
          <p:cNvSpPr txBox="1">
            <a:spLocks noGrp="1"/>
          </p:cNvSpPr>
          <p:nvPr>
            <p:ph type="body" idx="1"/>
          </p:nvPr>
        </p:nvSpPr>
        <p:spPr>
          <a:xfrm>
            <a:off x="774067" y="1803400"/>
            <a:ext cx="3788000" cy="4206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1" name="Google Shape;31;p6"/>
          <p:cNvSpPr txBox="1">
            <a:spLocks noGrp="1"/>
          </p:cNvSpPr>
          <p:nvPr>
            <p:ph type="body" idx="2"/>
          </p:nvPr>
        </p:nvSpPr>
        <p:spPr>
          <a:xfrm>
            <a:off x="5005257" y="1803400"/>
            <a:ext cx="3788000" cy="4206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2" name="Google Shape;32;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66045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16481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75528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90848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75068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3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25307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7911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61BEF0D-F0BB-DE4B-95CE-6DB70DBA9567}" type="datetimeFigureOut">
              <a:rPr lang="en-US" smtClean="0"/>
              <a:pPr/>
              <a:t>8/9/2022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4273718"/>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 id="2147483858" r:id="rId21"/>
  </p:sldLayoutIdLst>
  <p:transition>
    <p:fade thruBlk="1"/>
  </p:transition>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E1F34D-904C-C618-5EF4-5D9F37BE2059}"/>
              </a:ext>
            </a:extLst>
          </p:cNvPr>
          <p:cNvSpPr txBox="1"/>
          <p:nvPr/>
        </p:nvSpPr>
        <p:spPr>
          <a:xfrm>
            <a:off x="1991998" y="3822715"/>
            <a:ext cx="7375358" cy="523220"/>
          </a:xfrm>
          <a:prstGeom prst="rect">
            <a:avLst/>
          </a:prstGeom>
          <a:noFill/>
        </p:spPr>
        <p:txBody>
          <a:bodyPr wrap="square">
            <a:spAutoFit/>
          </a:bodyPr>
          <a:lstStyle/>
          <a:p>
            <a:r>
              <a:rPr lang="en-IN" sz="2800" dirty="0">
                <a:solidFill>
                  <a:schemeClr val="tx1">
                    <a:lumMod val="25000"/>
                    <a:lumOff val="75000"/>
                  </a:schemeClr>
                </a:solidFill>
              </a:rPr>
              <a:t>PYTHON FULL STACK DEVELOPMENT</a:t>
            </a:r>
            <a:endParaRPr lang="en-IN" dirty="0">
              <a:solidFill>
                <a:schemeClr val="tx1">
                  <a:lumMod val="25000"/>
                  <a:lumOff val="75000"/>
                </a:schemeClr>
              </a:solidFill>
            </a:endParaRPr>
          </a:p>
        </p:txBody>
      </p:sp>
      <p:sp>
        <p:nvSpPr>
          <p:cNvPr id="5" name="Title 4">
            <a:extLst>
              <a:ext uri="{FF2B5EF4-FFF2-40B4-BE49-F238E27FC236}">
                <a16:creationId xmlns:a16="http://schemas.microsoft.com/office/drawing/2014/main" id="{D82B55FA-82F4-9C6E-B65B-EBADBB95A4D0}"/>
              </a:ext>
            </a:extLst>
          </p:cNvPr>
          <p:cNvSpPr>
            <a:spLocks noGrp="1"/>
          </p:cNvSpPr>
          <p:nvPr>
            <p:ph type="ctrTitle"/>
          </p:nvPr>
        </p:nvSpPr>
        <p:spPr>
          <a:xfrm>
            <a:off x="-206188" y="1423702"/>
            <a:ext cx="10178716" cy="2073475"/>
          </a:xfrm>
        </p:spPr>
        <p:txBody>
          <a:bodyPr/>
          <a:lstStyle/>
          <a:p>
            <a:pPr algn="ctr"/>
            <a:r>
              <a:rPr lang="en-US" dirty="0"/>
              <a:t>G</a:t>
            </a:r>
            <a:r>
              <a:rPr lang="en-IN" dirty="0"/>
              <a:t>OVERNMENT JOB APPLICATION FORM AND NOTIFICATION</a:t>
            </a:r>
          </a:p>
        </p:txBody>
      </p:sp>
      <p:pic>
        <p:nvPicPr>
          <p:cNvPr id="1032" name="Picture 8" descr="Python (programming language) - Wikipedia">
            <a:extLst>
              <a:ext uri="{FF2B5EF4-FFF2-40B4-BE49-F238E27FC236}">
                <a16:creationId xmlns:a16="http://schemas.microsoft.com/office/drawing/2014/main" id="{C879D6B3-FC9F-F028-907A-A120BA24D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199" y="258662"/>
            <a:ext cx="2073475" cy="2073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31B78E-3728-F89C-2A76-9BECFD70F247}"/>
              </a:ext>
            </a:extLst>
          </p:cNvPr>
          <p:cNvSpPr txBox="1"/>
          <p:nvPr/>
        </p:nvSpPr>
        <p:spPr>
          <a:xfrm>
            <a:off x="10178716" y="5646821"/>
            <a:ext cx="1507958" cy="369332"/>
          </a:xfrm>
          <a:prstGeom prst="rect">
            <a:avLst/>
          </a:prstGeom>
          <a:noFill/>
        </p:spPr>
        <p:txBody>
          <a:bodyPr wrap="square" rtlCol="0">
            <a:spAutoFit/>
          </a:bodyPr>
          <a:lstStyle/>
          <a:p>
            <a:r>
              <a:rPr lang="en-US" sz="1800" dirty="0"/>
              <a:t>REVIEW</a:t>
            </a:r>
            <a:r>
              <a:rPr lang="en-US" dirty="0"/>
              <a:t> </a:t>
            </a:r>
            <a:r>
              <a:rPr lang="en-US" sz="1800" dirty="0"/>
              <a:t>1</a:t>
            </a:r>
            <a:endParaRPr lang="en-IN" sz="1800" dirty="0"/>
          </a:p>
        </p:txBody>
      </p:sp>
      <p:sp>
        <p:nvSpPr>
          <p:cNvPr id="3" name="TextBox 2">
            <a:extLst>
              <a:ext uri="{FF2B5EF4-FFF2-40B4-BE49-F238E27FC236}">
                <a16:creationId xmlns:a16="http://schemas.microsoft.com/office/drawing/2014/main" id="{04970C8A-9E54-CD39-4C33-67A00E37D2A1}"/>
              </a:ext>
            </a:extLst>
          </p:cNvPr>
          <p:cNvSpPr txBox="1"/>
          <p:nvPr/>
        </p:nvSpPr>
        <p:spPr>
          <a:xfrm flipH="1">
            <a:off x="3296393" y="4844610"/>
            <a:ext cx="3299060" cy="646331"/>
          </a:xfrm>
          <a:prstGeom prst="rect">
            <a:avLst/>
          </a:prstGeom>
          <a:noFill/>
        </p:spPr>
        <p:txBody>
          <a:bodyPr wrap="square" rtlCol="0">
            <a:spAutoFit/>
          </a:bodyPr>
          <a:lstStyle/>
          <a:p>
            <a:pPr algn="ctr"/>
            <a:r>
              <a:rPr lang="en-US" sz="1800" dirty="0">
                <a:solidFill>
                  <a:schemeClr val="accent4">
                    <a:lumMod val="40000"/>
                    <a:lumOff val="60000"/>
                  </a:schemeClr>
                </a:solidFill>
              </a:rPr>
              <a:t>UNDER THE GUIDANCE OF</a:t>
            </a:r>
          </a:p>
          <a:p>
            <a:pPr algn="ctr"/>
            <a:r>
              <a:rPr lang="en-US" sz="1800" dirty="0">
                <a:solidFill>
                  <a:schemeClr val="accent4">
                    <a:lumMod val="40000"/>
                    <a:lumOff val="60000"/>
                  </a:schemeClr>
                </a:solidFill>
              </a:rPr>
              <a:t>Dr. Geeta Singh</a:t>
            </a:r>
            <a:endParaRPr lang="en-IN" sz="1800" dirty="0">
              <a:solidFill>
                <a:schemeClr val="accent4">
                  <a:lumMod val="40000"/>
                  <a:lumOff val="60000"/>
                </a:schemeClr>
              </a:solidFill>
            </a:endParaRPr>
          </a:p>
        </p:txBody>
      </p:sp>
    </p:spTree>
    <p:extLst>
      <p:ext uri="{BB962C8B-B14F-4D97-AF65-F5344CB8AC3E}">
        <p14:creationId xmlns:p14="http://schemas.microsoft.com/office/powerpoint/2010/main" val="173003593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FC24C972-D449-4097-E425-E8390ABA927A}"/>
              </a:ext>
            </a:extLst>
          </p:cNvPr>
          <p:cNvSpPr>
            <a:spLocks noChangeAspect="1" noChangeArrowheads="1"/>
          </p:cNvSpPr>
          <p:nvPr/>
        </p:nvSpPr>
        <p:spPr bwMode="auto">
          <a:xfrm>
            <a:off x="5943600" y="300318"/>
            <a:ext cx="3281082" cy="32810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B051389-F27B-94A5-B7EE-FDCF8AC2F566}"/>
              </a:ext>
            </a:extLst>
          </p:cNvPr>
          <p:cNvPicPr>
            <a:picLocks noChangeAspect="1"/>
          </p:cNvPicPr>
          <p:nvPr/>
        </p:nvPicPr>
        <p:blipFill>
          <a:blip r:embed="rId2"/>
          <a:stretch>
            <a:fillRect/>
          </a:stretch>
        </p:blipFill>
        <p:spPr>
          <a:xfrm>
            <a:off x="3756210" y="784412"/>
            <a:ext cx="4231341" cy="4231341"/>
          </a:xfrm>
          <a:prstGeom prst="rect">
            <a:avLst/>
          </a:prstGeom>
        </p:spPr>
      </p:pic>
    </p:spTree>
    <p:extLst>
      <p:ext uri="{BB962C8B-B14F-4D97-AF65-F5344CB8AC3E}">
        <p14:creationId xmlns:p14="http://schemas.microsoft.com/office/powerpoint/2010/main" val="307344825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8DFB28-C230-A4BF-481A-C5CD57156CB8}"/>
              </a:ext>
            </a:extLst>
          </p:cNvPr>
          <p:cNvSpPr>
            <a:spLocks noGrp="1"/>
          </p:cNvSpPr>
          <p:nvPr>
            <p:ph type="title"/>
          </p:nvPr>
        </p:nvSpPr>
        <p:spPr/>
        <p:txBody>
          <a:bodyPr/>
          <a:lstStyle/>
          <a:p>
            <a:r>
              <a:rPr lang="en-IN" dirty="0"/>
              <a:t>TEAM MEMBERS</a:t>
            </a:r>
          </a:p>
        </p:txBody>
      </p:sp>
      <p:sp>
        <p:nvSpPr>
          <p:cNvPr id="5" name="Text Placeholder 4">
            <a:extLst>
              <a:ext uri="{FF2B5EF4-FFF2-40B4-BE49-F238E27FC236}">
                <a16:creationId xmlns:a16="http://schemas.microsoft.com/office/drawing/2014/main" id="{003F82C7-2B91-5176-9500-428BC9195550}"/>
              </a:ext>
            </a:extLst>
          </p:cNvPr>
          <p:cNvSpPr>
            <a:spLocks noGrp="1"/>
          </p:cNvSpPr>
          <p:nvPr>
            <p:ph type="body" idx="1"/>
          </p:nvPr>
        </p:nvSpPr>
        <p:spPr>
          <a:xfrm>
            <a:off x="612702" y="2269564"/>
            <a:ext cx="8019200" cy="4215600"/>
          </a:xfrm>
        </p:spPr>
        <p:txBody>
          <a:bodyPr/>
          <a:lstStyle/>
          <a:p>
            <a:r>
              <a:rPr lang="en-IN" dirty="0"/>
              <a:t>2110030229 – Harshith</a:t>
            </a:r>
          </a:p>
          <a:p>
            <a:r>
              <a:rPr lang="en-IN" dirty="0"/>
              <a:t>2110030259 – Rakesh</a:t>
            </a:r>
          </a:p>
          <a:p>
            <a:r>
              <a:rPr lang="en-IN" dirty="0"/>
              <a:t>2110030260 – Anudeep</a:t>
            </a:r>
          </a:p>
          <a:p>
            <a:r>
              <a:rPr lang="en-IN" dirty="0"/>
              <a:t>2110030249 – </a:t>
            </a:r>
            <a:r>
              <a:rPr lang="en-IN" dirty="0" err="1"/>
              <a:t>Tharun</a:t>
            </a:r>
            <a:endParaRPr lang="en-IN" dirty="0"/>
          </a:p>
          <a:p>
            <a:endParaRPr lang="en-IN" dirty="0"/>
          </a:p>
        </p:txBody>
      </p:sp>
    </p:spTree>
    <p:extLst>
      <p:ext uri="{BB962C8B-B14F-4D97-AF65-F5344CB8AC3E}">
        <p14:creationId xmlns:p14="http://schemas.microsoft.com/office/powerpoint/2010/main" val="29284427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28DE-B04A-0085-9F0E-B28BD17D44A5}"/>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C93F1C68-F45B-54B7-20EB-06A5002C3777}"/>
              </a:ext>
            </a:extLst>
          </p:cNvPr>
          <p:cNvSpPr>
            <a:spLocks noGrp="1"/>
          </p:cNvSpPr>
          <p:nvPr>
            <p:ph type="body" idx="1"/>
          </p:nvPr>
        </p:nvSpPr>
        <p:spPr>
          <a:xfrm>
            <a:off x="774066" y="1803400"/>
            <a:ext cx="10736616" cy="4215600"/>
          </a:xfrm>
        </p:spPr>
        <p:txBody>
          <a:bodyPr/>
          <a:lstStyle/>
          <a:p>
            <a:r>
              <a:rPr lang="en-US" b="0" i="0" dirty="0">
                <a:solidFill>
                  <a:srgbClr val="000000"/>
                </a:solidFill>
                <a:effectLst/>
                <a:latin typeface="+mj-lt"/>
              </a:rPr>
              <a:t>This </a:t>
            </a:r>
            <a:r>
              <a:rPr lang="en-US" dirty="0">
                <a:solidFill>
                  <a:srgbClr val="000000"/>
                </a:solidFill>
                <a:latin typeface="+mj-lt"/>
              </a:rPr>
              <a:t>PROJECT </a:t>
            </a:r>
            <a:r>
              <a:rPr lang="en-US" b="0" i="0" dirty="0">
                <a:solidFill>
                  <a:srgbClr val="000000"/>
                </a:solidFill>
                <a:effectLst/>
                <a:latin typeface="+mj-lt"/>
              </a:rPr>
              <a:t>provides the ease of viewing all jobs notification from </a:t>
            </a:r>
            <a:r>
              <a:rPr lang="en-US" b="0" i="0" dirty="0" err="1">
                <a:solidFill>
                  <a:srgbClr val="000000"/>
                </a:solidFill>
                <a:effectLst/>
                <a:latin typeface="+mj-lt"/>
              </a:rPr>
              <a:t>varioussources</a:t>
            </a:r>
            <a:r>
              <a:rPr lang="en-US" b="0" i="0" dirty="0">
                <a:solidFill>
                  <a:srgbClr val="000000"/>
                </a:solidFill>
                <a:effectLst/>
                <a:latin typeface="+mj-lt"/>
              </a:rPr>
              <a:t> like newspapers Daily Jang, Express, Nawa-</a:t>
            </a:r>
            <a:r>
              <a:rPr lang="en-US" b="0" i="0" dirty="0" err="1">
                <a:solidFill>
                  <a:srgbClr val="000000"/>
                </a:solidFill>
                <a:effectLst/>
                <a:latin typeface="+mj-lt"/>
              </a:rPr>
              <a:t>i</a:t>
            </a:r>
            <a:r>
              <a:rPr lang="en-US" b="0" i="0" dirty="0">
                <a:solidFill>
                  <a:srgbClr val="000000"/>
                </a:solidFill>
                <a:effectLst/>
                <a:latin typeface="+mj-lt"/>
              </a:rPr>
              <a:t>-</a:t>
            </a:r>
            <a:r>
              <a:rPr lang="en-US" b="0" i="0" dirty="0" err="1">
                <a:solidFill>
                  <a:srgbClr val="000000"/>
                </a:solidFill>
                <a:effectLst/>
                <a:latin typeface="+mj-lt"/>
              </a:rPr>
              <a:t>waqat</a:t>
            </a:r>
            <a:r>
              <a:rPr lang="en-US" b="0" i="0" dirty="0">
                <a:solidFill>
                  <a:srgbClr val="000000"/>
                </a:solidFill>
                <a:effectLst/>
                <a:latin typeface="+mj-lt"/>
              </a:rPr>
              <a:t> &amp; Dawn. Instead of searching the jobs in every newspaper, you can use this to find any job of your interest.</a:t>
            </a:r>
          </a:p>
          <a:p>
            <a:r>
              <a:rPr lang="en-US" b="0" i="0" dirty="0">
                <a:solidFill>
                  <a:srgbClr val="000000"/>
                </a:solidFill>
                <a:effectLst/>
                <a:latin typeface="+mj-lt"/>
              </a:rPr>
              <a:t> This project is aimed at developing an online search jobs for the Placement Details for job seekers. The system is an online application that can be accessed throughout the organization and outside as well with proper login provided.</a:t>
            </a:r>
          </a:p>
          <a:p>
            <a:r>
              <a:rPr lang="en-US" b="0" i="0" dirty="0">
                <a:solidFill>
                  <a:srgbClr val="000000"/>
                </a:solidFill>
                <a:effectLst/>
                <a:latin typeface="+mj-lt"/>
              </a:rPr>
              <a:t> This system can be used as an Online Job alert for job seekers. Job Seekers logging should be able to upload their information in the form of a CV.</a:t>
            </a:r>
            <a:endParaRPr lang="en-IN" dirty="0">
              <a:latin typeface="+mj-lt"/>
            </a:endParaRPr>
          </a:p>
        </p:txBody>
      </p:sp>
    </p:spTree>
    <p:extLst>
      <p:ext uri="{BB962C8B-B14F-4D97-AF65-F5344CB8AC3E}">
        <p14:creationId xmlns:p14="http://schemas.microsoft.com/office/powerpoint/2010/main" val="317241605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5AEE-571E-3E6F-5E2A-378666BAE8C3}"/>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29955651-82BF-675D-B42C-B72C81DAFCC5}"/>
              </a:ext>
            </a:extLst>
          </p:cNvPr>
          <p:cNvSpPr>
            <a:spLocks noGrp="1"/>
          </p:cNvSpPr>
          <p:nvPr>
            <p:ph idx="1"/>
          </p:nvPr>
        </p:nvSpPr>
        <p:spPr>
          <a:xfrm>
            <a:off x="685801" y="1650940"/>
            <a:ext cx="10058400" cy="4050792"/>
          </a:xfrm>
        </p:spPr>
        <p:txBody>
          <a:bodyPr>
            <a:normAutofit fontScale="70000" lnSpcReduction="20000"/>
          </a:bodyPr>
          <a:lstStyle/>
          <a:p>
            <a:pPr algn="l"/>
            <a:r>
              <a:rPr lang="en-US" sz="2400" b="0" i="0" dirty="0">
                <a:solidFill>
                  <a:srgbClr val="000000"/>
                </a:solidFill>
                <a:effectLst/>
                <a:latin typeface="+mj-lt"/>
                <a:cs typeface="Arial" panose="020B0604020202020204" pitchFamily="34" charset="0"/>
              </a:rPr>
              <a:t>Nowadays, starting from the application process to admit card/call letter, written test, exam result as well as call letter for interview and result for final selection in almost all the government jobs is conducted online.</a:t>
            </a:r>
          </a:p>
          <a:p>
            <a:pPr algn="l"/>
            <a:r>
              <a:rPr lang="en-US" sz="2400" b="0" i="0" dirty="0">
                <a:solidFill>
                  <a:srgbClr val="000000"/>
                </a:solidFill>
                <a:effectLst/>
                <a:latin typeface="+mj-lt"/>
                <a:cs typeface="Arial" panose="020B0604020202020204" pitchFamily="34" charset="0"/>
              </a:rPr>
              <a:t>With increase in online trend, government job seeking candidates tend to make some mistakes that drive them into problems with submission of application process and sometimes even cancellation of it. Here we are discussing some important mistakes that candidates generally do while filling up their online application forms and also how candidates can avoid the mistakes from occurring. Below some mistakes and the easy way to avoid them are penned down.</a:t>
            </a:r>
          </a:p>
          <a:p>
            <a:pPr algn="l"/>
            <a:r>
              <a:rPr lang="en-US" sz="2400" b="1" i="0" dirty="0">
                <a:solidFill>
                  <a:srgbClr val="000000"/>
                </a:solidFill>
                <a:effectLst/>
                <a:latin typeface="+mj-lt"/>
                <a:cs typeface="Arial" panose="020B0604020202020204" pitchFamily="34" charset="0"/>
              </a:rPr>
              <a:t>Spelling and Grammatical Errors: </a:t>
            </a:r>
            <a:r>
              <a:rPr lang="en-US" sz="2400" b="0" i="0" dirty="0">
                <a:solidFill>
                  <a:srgbClr val="000000"/>
                </a:solidFill>
                <a:effectLst/>
                <a:latin typeface="+mj-lt"/>
                <a:cs typeface="Arial" panose="020B0604020202020204" pitchFamily="34" charset="0"/>
              </a:rPr>
              <a:t>One of the most common reasons for the rejection of Online applications is spelling and grammatical mistakes. With such mistakes, candidates generally attract recruiters’ attention on the proficiency over the language and the hold on it. This certainly makes the recruiter get a glimpse of the weakness with the language and its usage.</a:t>
            </a:r>
            <a:endParaRPr lang="en-US" sz="2400" dirty="0">
              <a:solidFill>
                <a:schemeClr val="bg1"/>
              </a:solidFill>
              <a:latin typeface="+mj-lt"/>
            </a:endParaRPr>
          </a:p>
        </p:txBody>
      </p:sp>
    </p:spTree>
    <p:extLst>
      <p:ext uri="{BB962C8B-B14F-4D97-AF65-F5344CB8AC3E}">
        <p14:creationId xmlns:p14="http://schemas.microsoft.com/office/powerpoint/2010/main" val="16961908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426E-597B-A428-6E94-FDA9BCF4E073}"/>
              </a:ext>
            </a:extLst>
          </p:cNvPr>
          <p:cNvSpPr>
            <a:spLocks noGrp="1"/>
          </p:cNvSpPr>
          <p:nvPr>
            <p:ph type="title"/>
          </p:nvPr>
        </p:nvSpPr>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2122C9AC-9DC9-56C5-E646-ADDCDBF45903}"/>
              </a:ext>
            </a:extLst>
          </p:cNvPr>
          <p:cNvSpPr>
            <a:spLocks noGrp="1"/>
          </p:cNvSpPr>
          <p:nvPr>
            <p:ph type="body" idx="1"/>
          </p:nvPr>
        </p:nvSpPr>
        <p:spPr>
          <a:xfrm>
            <a:off x="423547" y="1417833"/>
            <a:ext cx="9518312" cy="3603662"/>
          </a:xfrm>
        </p:spPr>
        <p:txBody>
          <a:bodyPr/>
          <a:lstStyle/>
          <a:p>
            <a:r>
              <a:rPr lang="en-US" sz="2000" b="0" i="0" dirty="0">
                <a:solidFill>
                  <a:srgbClr val="282828"/>
                </a:solidFill>
                <a:effectLst/>
                <a:latin typeface="+mj-lt"/>
              </a:rPr>
              <a:t>Government jobs are no longer cushy as they used to be once. The government is working on deliberate policies to deal with non-performers. </a:t>
            </a:r>
          </a:p>
          <a:p>
            <a:r>
              <a:rPr lang="en-US" dirty="0"/>
              <a:t>Applications are invited Online from qualified applicants through the Application/WEBSITE to be made available.</a:t>
            </a:r>
          </a:p>
          <a:p>
            <a:r>
              <a:rPr lang="en-US" i="0" dirty="0">
                <a:effectLst/>
                <a:latin typeface="+mj-lt"/>
              </a:rPr>
              <a:t>Applicants are advised to apply only after carefully reading and understanding the contents of this notification</a:t>
            </a:r>
            <a:endParaRPr lang="en-US" dirty="0"/>
          </a:p>
          <a:p>
            <a:endParaRPr lang="en-US" dirty="0"/>
          </a:p>
        </p:txBody>
      </p:sp>
    </p:spTree>
    <p:extLst>
      <p:ext uri="{BB962C8B-B14F-4D97-AF65-F5344CB8AC3E}">
        <p14:creationId xmlns:p14="http://schemas.microsoft.com/office/powerpoint/2010/main" val="335062905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540A1-B02D-908B-72B1-14046842AF79}"/>
              </a:ext>
            </a:extLst>
          </p:cNvPr>
          <p:cNvSpPr>
            <a:spLocks noGrp="1"/>
          </p:cNvSpPr>
          <p:nvPr>
            <p:ph type="title"/>
          </p:nvPr>
        </p:nvSpPr>
        <p:spPr>
          <a:xfrm>
            <a:off x="774066" y="208157"/>
            <a:ext cx="8019200" cy="1143200"/>
          </a:xfrm>
        </p:spPr>
        <p:txBody>
          <a:bodyPr/>
          <a:lstStyle/>
          <a:p>
            <a:r>
              <a:rPr lang="en-IN" dirty="0"/>
              <a:t>  Use case diagram</a:t>
            </a:r>
          </a:p>
        </p:txBody>
      </p:sp>
      <p:sp>
        <p:nvSpPr>
          <p:cNvPr id="5" name="Text Placeholder 4">
            <a:extLst>
              <a:ext uri="{FF2B5EF4-FFF2-40B4-BE49-F238E27FC236}">
                <a16:creationId xmlns:a16="http://schemas.microsoft.com/office/drawing/2014/main" id="{386F4FAB-9E9B-FC4B-DA97-0C958758ABD0}"/>
              </a:ext>
            </a:extLst>
          </p:cNvPr>
          <p:cNvSpPr>
            <a:spLocks noGrp="1"/>
          </p:cNvSpPr>
          <p:nvPr>
            <p:ph type="body" idx="1"/>
          </p:nvPr>
        </p:nvSpPr>
        <p:spPr>
          <a:xfrm>
            <a:off x="774066" y="1803400"/>
            <a:ext cx="4434427" cy="4206800"/>
          </a:xfrm>
        </p:spPr>
        <p:txBody>
          <a:bodyPr/>
          <a:lstStyle/>
          <a:p>
            <a:pPr marL="0" indent="0">
              <a:spcBef>
                <a:spcPts val="1000"/>
              </a:spcBef>
              <a:buNone/>
            </a:pPr>
            <a:endParaRPr lang="en-IN" sz="1200" dirty="0">
              <a:effectLst/>
            </a:endParaRPr>
          </a:p>
          <a:p>
            <a:pPr marL="283464" indent="-283464" algn="l" rtl="0" eaLnBrk="1" latinLnBrk="0" hangingPunct="1">
              <a:spcBef>
                <a:spcPts val="1000"/>
              </a:spcBef>
              <a:spcAft>
                <a:spcPts val="0"/>
              </a:spcAft>
            </a:pPr>
            <a:endParaRPr lang="en-US" sz="1800" b="0" i="0" kern="1200" dirty="0">
              <a:solidFill>
                <a:srgbClr val="FFFFFF"/>
              </a:solidFill>
              <a:effectLst/>
              <a:latin typeface="Century Gothic" panose="020B0502020202020204" pitchFamily="34" charset="0"/>
              <a:ea typeface="+mn-ea"/>
              <a:cs typeface="+mn-cs"/>
            </a:endParaRPr>
          </a:p>
          <a:p>
            <a:pPr marL="0" indent="0" algn="l" rtl="0" eaLnBrk="1" latinLnBrk="0" hangingPunct="1">
              <a:spcBef>
                <a:spcPts val="1000"/>
              </a:spcBef>
              <a:spcAft>
                <a:spcPts val="0"/>
              </a:spcAft>
              <a:buClr>
                <a:schemeClr val="accent1"/>
              </a:buClr>
              <a:buSzPct val="80000"/>
              <a:buNone/>
            </a:pPr>
            <a:endParaRPr lang="en-IN" dirty="0">
              <a:ea typeface="+mn-ea"/>
              <a:cs typeface="+mn-cs"/>
            </a:endParaRPr>
          </a:p>
          <a:p>
            <a:endParaRPr lang="en-IN" dirty="0"/>
          </a:p>
        </p:txBody>
      </p:sp>
      <p:pic>
        <p:nvPicPr>
          <p:cNvPr id="1028" name="Picture 4" descr="onlinejobportalsystem">
            <a:extLst>
              <a:ext uri="{FF2B5EF4-FFF2-40B4-BE49-F238E27FC236}">
                <a16:creationId xmlns:a16="http://schemas.microsoft.com/office/drawing/2014/main" id="{8C6F6260-2B04-58C8-3FA4-2A5F1FE48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624" y="1470212"/>
            <a:ext cx="6895558" cy="39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39487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961D-C9CA-9E7F-696A-39E63331867C}"/>
              </a:ext>
            </a:extLst>
          </p:cNvPr>
          <p:cNvSpPr>
            <a:spLocks noGrp="1"/>
          </p:cNvSpPr>
          <p:nvPr>
            <p:ph type="title"/>
          </p:nvPr>
        </p:nvSpPr>
        <p:spPr>
          <a:xfrm>
            <a:off x="774067" y="516680"/>
            <a:ext cx="8019200" cy="1143200"/>
          </a:xfrm>
        </p:spPr>
        <p:txBody>
          <a:bodyPr/>
          <a:lstStyle/>
          <a:p>
            <a:r>
              <a:rPr lang="en-US" dirty="0"/>
              <a:t>DATASET COLLECTION AND TOOLS REQUIRED</a:t>
            </a:r>
            <a:endParaRPr lang="en-IN" dirty="0"/>
          </a:p>
        </p:txBody>
      </p:sp>
      <p:sp>
        <p:nvSpPr>
          <p:cNvPr id="3" name="Text Placeholder 2">
            <a:extLst>
              <a:ext uri="{FF2B5EF4-FFF2-40B4-BE49-F238E27FC236}">
                <a16:creationId xmlns:a16="http://schemas.microsoft.com/office/drawing/2014/main" id="{30386562-D401-75B2-0AD4-C85A748F4013}"/>
              </a:ext>
            </a:extLst>
          </p:cNvPr>
          <p:cNvSpPr>
            <a:spLocks noGrp="1"/>
          </p:cNvSpPr>
          <p:nvPr>
            <p:ph type="body" idx="1"/>
          </p:nvPr>
        </p:nvSpPr>
        <p:spPr/>
        <p:txBody>
          <a:bodyPr/>
          <a:lstStyle/>
          <a:p>
            <a:r>
              <a:rPr lang="en-IN" sz="2400" dirty="0"/>
              <a:t>Information was collected from several websites.</a:t>
            </a:r>
          </a:p>
          <a:p>
            <a:r>
              <a:rPr lang="en-IN" sz="2400" dirty="0"/>
              <a:t>Star UML</a:t>
            </a:r>
          </a:p>
          <a:p>
            <a:r>
              <a:rPr lang="en-IN" sz="2400" dirty="0"/>
              <a:t>Python FLASK</a:t>
            </a:r>
          </a:p>
          <a:p>
            <a:r>
              <a:rPr lang="en-IN" sz="2400" dirty="0"/>
              <a:t>Pytesseract and open-cv packages </a:t>
            </a:r>
          </a:p>
          <a:p>
            <a:endParaRPr lang="en-IN" dirty="0"/>
          </a:p>
        </p:txBody>
      </p:sp>
    </p:spTree>
    <p:extLst>
      <p:ext uri="{BB962C8B-B14F-4D97-AF65-F5344CB8AC3E}">
        <p14:creationId xmlns:p14="http://schemas.microsoft.com/office/powerpoint/2010/main" val="338146289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B183-6887-F795-42B3-A798E3ECE1CE}"/>
              </a:ext>
            </a:extLst>
          </p:cNvPr>
          <p:cNvSpPr>
            <a:spLocks noGrp="1"/>
          </p:cNvSpPr>
          <p:nvPr>
            <p:ph type="title"/>
          </p:nvPr>
        </p:nvSpPr>
        <p:spPr/>
        <p:txBody>
          <a:bodyPr/>
          <a:lstStyle/>
          <a:p>
            <a:r>
              <a:rPr lang="en-IN" dirty="0"/>
              <a:t>GitHub SETUP</a:t>
            </a:r>
          </a:p>
        </p:txBody>
      </p:sp>
      <p:pic>
        <p:nvPicPr>
          <p:cNvPr id="5" name="Picture 4">
            <a:extLst>
              <a:ext uri="{FF2B5EF4-FFF2-40B4-BE49-F238E27FC236}">
                <a16:creationId xmlns:a16="http://schemas.microsoft.com/office/drawing/2014/main" id="{2FA574EC-24F0-65CE-E08D-5BE505C04C17}"/>
              </a:ext>
            </a:extLst>
          </p:cNvPr>
          <p:cNvPicPr>
            <a:picLocks noChangeAspect="1"/>
          </p:cNvPicPr>
          <p:nvPr/>
        </p:nvPicPr>
        <p:blipFill>
          <a:blip r:embed="rId2"/>
          <a:stretch>
            <a:fillRect/>
          </a:stretch>
        </p:blipFill>
        <p:spPr>
          <a:xfrm>
            <a:off x="381499" y="1417833"/>
            <a:ext cx="4558053" cy="2563905"/>
          </a:xfrm>
          <a:prstGeom prst="rect">
            <a:avLst/>
          </a:prstGeom>
        </p:spPr>
      </p:pic>
      <p:pic>
        <p:nvPicPr>
          <p:cNvPr id="8" name="Picture 7">
            <a:extLst>
              <a:ext uri="{FF2B5EF4-FFF2-40B4-BE49-F238E27FC236}">
                <a16:creationId xmlns:a16="http://schemas.microsoft.com/office/drawing/2014/main" id="{589F13E3-CB2C-0728-A776-DDC996F408EF}"/>
              </a:ext>
            </a:extLst>
          </p:cNvPr>
          <p:cNvPicPr>
            <a:picLocks noChangeAspect="1"/>
          </p:cNvPicPr>
          <p:nvPr/>
        </p:nvPicPr>
        <p:blipFill>
          <a:blip r:embed="rId3"/>
          <a:stretch>
            <a:fillRect/>
          </a:stretch>
        </p:blipFill>
        <p:spPr>
          <a:xfrm>
            <a:off x="6373906" y="1417833"/>
            <a:ext cx="4634753" cy="2607049"/>
          </a:xfrm>
          <a:prstGeom prst="rect">
            <a:avLst/>
          </a:prstGeom>
        </p:spPr>
      </p:pic>
      <p:pic>
        <p:nvPicPr>
          <p:cNvPr id="11" name="Picture 10">
            <a:extLst>
              <a:ext uri="{FF2B5EF4-FFF2-40B4-BE49-F238E27FC236}">
                <a16:creationId xmlns:a16="http://schemas.microsoft.com/office/drawing/2014/main" id="{CF86BD06-79B7-1806-C2E2-35C8CE6EEF75}"/>
              </a:ext>
            </a:extLst>
          </p:cNvPr>
          <p:cNvPicPr>
            <a:picLocks noChangeAspect="1"/>
          </p:cNvPicPr>
          <p:nvPr/>
        </p:nvPicPr>
        <p:blipFill>
          <a:blip r:embed="rId4"/>
          <a:stretch>
            <a:fillRect/>
          </a:stretch>
        </p:blipFill>
        <p:spPr>
          <a:xfrm>
            <a:off x="389641" y="4136643"/>
            <a:ext cx="4599316" cy="2587115"/>
          </a:xfrm>
          <a:prstGeom prst="rect">
            <a:avLst/>
          </a:prstGeom>
        </p:spPr>
      </p:pic>
      <p:pic>
        <p:nvPicPr>
          <p:cNvPr id="15" name="Picture 14">
            <a:extLst>
              <a:ext uri="{FF2B5EF4-FFF2-40B4-BE49-F238E27FC236}">
                <a16:creationId xmlns:a16="http://schemas.microsoft.com/office/drawing/2014/main" id="{7B384351-FD7C-5B0C-837F-763D2DA50111}"/>
              </a:ext>
            </a:extLst>
          </p:cNvPr>
          <p:cNvPicPr>
            <a:picLocks noChangeAspect="1"/>
          </p:cNvPicPr>
          <p:nvPr/>
        </p:nvPicPr>
        <p:blipFill>
          <a:blip r:embed="rId5"/>
          <a:stretch>
            <a:fillRect/>
          </a:stretch>
        </p:blipFill>
        <p:spPr>
          <a:xfrm>
            <a:off x="6373905" y="4099886"/>
            <a:ext cx="4634754" cy="2607049"/>
          </a:xfrm>
          <a:prstGeom prst="rect">
            <a:avLst/>
          </a:prstGeom>
        </p:spPr>
      </p:pic>
    </p:spTree>
    <p:extLst>
      <p:ext uri="{BB962C8B-B14F-4D97-AF65-F5344CB8AC3E}">
        <p14:creationId xmlns:p14="http://schemas.microsoft.com/office/powerpoint/2010/main" val="1753683779"/>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2264-4909-BBAA-B1BC-9573B7549DFE}"/>
              </a:ext>
            </a:extLst>
          </p:cNvPr>
          <p:cNvSpPr>
            <a:spLocks noGrp="1"/>
          </p:cNvSpPr>
          <p:nvPr>
            <p:ph type="title"/>
          </p:nvPr>
        </p:nvSpPr>
        <p:spPr/>
        <p:txBody>
          <a:bodyPr/>
          <a:lstStyle/>
          <a:p>
            <a:r>
              <a:rPr lang="en-US" dirty="0"/>
              <a:t>DIVISION OF WORK</a:t>
            </a:r>
            <a:endParaRPr lang="en-IN" dirty="0"/>
          </a:p>
        </p:txBody>
      </p:sp>
      <p:sp>
        <p:nvSpPr>
          <p:cNvPr id="3" name="Text Placeholder 2">
            <a:extLst>
              <a:ext uri="{FF2B5EF4-FFF2-40B4-BE49-F238E27FC236}">
                <a16:creationId xmlns:a16="http://schemas.microsoft.com/office/drawing/2014/main" id="{3B99CFC3-C812-AD17-45BE-036D3171517E}"/>
              </a:ext>
            </a:extLst>
          </p:cNvPr>
          <p:cNvSpPr>
            <a:spLocks noGrp="1"/>
          </p:cNvSpPr>
          <p:nvPr>
            <p:ph type="body" idx="1"/>
          </p:nvPr>
        </p:nvSpPr>
        <p:spPr/>
        <p:txBody>
          <a:bodyPr/>
          <a:lstStyle/>
          <a:p>
            <a:r>
              <a:rPr lang="en-US" dirty="0"/>
              <a:t>Class diagram- Harshith</a:t>
            </a:r>
          </a:p>
          <a:p>
            <a:r>
              <a:rPr lang="en-US" dirty="0"/>
              <a:t>Literature Review- </a:t>
            </a:r>
            <a:r>
              <a:rPr lang="en-US" dirty="0" err="1"/>
              <a:t>Tharun</a:t>
            </a:r>
            <a:endParaRPr lang="en-US" dirty="0"/>
          </a:p>
          <a:p>
            <a:r>
              <a:rPr lang="en-US" dirty="0"/>
              <a:t>Data Set Collection- Anudeep</a:t>
            </a:r>
          </a:p>
          <a:p>
            <a:r>
              <a:rPr lang="en-US" dirty="0"/>
              <a:t>Problem Statement- Rakesh</a:t>
            </a:r>
          </a:p>
          <a:p>
            <a:endParaRPr lang="en-IN" dirty="0"/>
          </a:p>
        </p:txBody>
      </p:sp>
    </p:spTree>
    <p:extLst>
      <p:ext uri="{BB962C8B-B14F-4D97-AF65-F5344CB8AC3E}">
        <p14:creationId xmlns:p14="http://schemas.microsoft.com/office/powerpoint/2010/main" val="3467203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298</TotalTime>
  <Words>436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Impact</vt:lpstr>
      <vt:lpstr>Main Event</vt:lpstr>
      <vt:lpstr>GOVERNMENT JOB APPLICATION FORM AND NOTIFICATION</vt:lpstr>
      <vt:lpstr>TEAM MEMBERS</vt:lpstr>
      <vt:lpstr>INTRODUCTION</vt:lpstr>
      <vt:lpstr>PROBLEM STATEMENT</vt:lpstr>
      <vt:lpstr>LITERATURE REVIEW</vt:lpstr>
      <vt:lpstr>  Use case diagram</vt:lpstr>
      <vt:lpstr>DATASET COLLECTION AND TOOLS REQUIRED</vt:lpstr>
      <vt:lpstr>GitHub SETUP</vt:lpstr>
      <vt:lpstr>DIVISION OF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TEXT CONVERTER</dc:title>
  <dc:creator>sri vardhan reddy</dc:creator>
  <cp:lastModifiedBy>Mende Anudeep</cp:lastModifiedBy>
  <cp:revision>6</cp:revision>
  <dcterms:created xsi:type="dcterms:W3CDTF">2022-08-08T19:44:19Z</dcterms:created>
  <dcterms:modified xsi:type="dcterms:W3CDTF">2022-08-09T12:38:49Z</dcterms:modified>
</cp:coreProperties>
</file>