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1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11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MPG%20Data%20Analytics%20Internship\Module%202%20-%20Data%20Insights\KPMG_cleaned_rfm_analysis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MPG%20Data%20Analytics%20Internship\Module%202%20-%20Data%20Insights\KPMG_cleaned_rfm_analysis_datase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MPG%20Data%20Analytics%20Internship\Module%202%20-%20Data%20Insights\KPMG_cleaned_rfm_analysis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MPG%20Data%20Analytics%20Internship\Module%202%20-%20Data%20Insights\KPMG_cleaned_rfm_analysis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MPG%20Data%20Analytics%20Internship\Module%202%20-%20Data%20Insights\KPMG_cleaned_rfm_analysis_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MPG%20Data%20Analytics%20Internship\Module%202%20-%20Data%20Insights\KPMG_cleaned_rfm_analysis_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MPG%20Data%20Analytics%20Internship\Module%202%20-%20Data%20Insights\KPMG_cleaned_rfm_analysis_data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MPG%20Data%20Analytics%20Internship\Module%202%20-%20Data%20Insights\KPMG_cleaned_rfm_analysis_datas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MPG%20Data%20Analytics%20Internship\Module%202%20-%20Data%20Insights\KPMG_cleaned_rfm_analysis_datas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MPG%20Data%20Analytics%20Internship\Module%202%20-%20Data%20Insights\KPMG_cleaned_rfm_analysis_datase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Dist by Age '!$E$3</c:f>
              <c:strCache>
                <c:ptCount val="1"/>
                <c:pt idx="0">
                  <c:v>Count of age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Dist by Age '!$D$4:$D$9</c:f>
              <c:strCache>
                <c:ptCount val="6"/>
                <c:pt idx="0">
                  <c:v>19-28</c:v>
                </c:pt>
                <c:pt idx="1">
                  <c:v>29-38</c:v>
                </c:pt>
                <c:pt idx="2">
                  <c:v>39-48</c:v>
                </c:pt>
                <c:pt idx="3">
                  <c:v>49-58</c:v>
                </c:pt>
                <c:pt idx="4">
                  <c:v>59-68</c:v>
                </c:pt>
                <c:pt idx="5">
                  <c:v>69+</c:v>
                </c:pt>
              </c:strCache>
            </c:strRef>
          </c:cat>
          <c:val>
            <c:numRef>
              <c:f>'Customer Dist by Age '!$E$4:$E$9</c:f>
              <c:numCache>
                <c:formatCode>General</c:formatCode>
                <c:ptCount val="6"/>
                <c:pt idx="0">
                  <c:v>2899</c:v>
                </c:pt>
                <c:pt idx="1">
                  <c:v>3224</c:v>
                </c:pt>
                <c:pt idx="2">
                  <c:v>6437</c:v>
                </c:pt>
                <c:pt idx="3">
                  <c:v>3325</c:v>
                </c:pt>
                <c:pt idx="4">
                  <c:v>2900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DC-4D70-9C89-6B474A401F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16219088"/>
        <c:axId val="716220400"/>
      </c:barChart>
      <c:catAx>
        <c:axId val="716219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/>
                  <a:t>Age</a:t>
                </a:r>
                <a:r>
                  <a:rPr lang="en-US" sz="1000" b="1" baseline="0"/>
                  <a:t> Brakets</a:t>
                </a:r>
              </a:p>
            </c:rich>
          </c:tx>
          <c:layout>
            <c:manualLayout>
              <c:xMode val="edge"/>
              <c:yMode val="edge"/>
              <c:x val="0.44508535496869145"/>
              <c:y val="0.928331002911617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220400"/>
        <c:crosses val="autoZero"/>
        <c:auto val="1"/>
        <c:lblAlgn val="ctr"/>
        <c:lblOffset val="100"/>
        <c:noMultiLvlLbl val="0"/>
      </c:catAx>
      <c:valAx>
        <c:axId val="716220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/>
                  <a:t>Count</a:t>
                </a:r>
                <a:r>
                  <a:rPr lang="en-US" sz="1000" b="1" baseline="0"/>
                  <a:t> of Customers</a:t>
                </a:r>
                <a:endParaRPr lang="en-US" sz="1000" b="1"/>
              </a:p>
            </c:rich>
          </c:tx>
          <c:layout>
            <c:manualLayout>
              <c:xMode val="edge"/>
              <c:yMode val="edge"/>
              <c:x val="1.6624384050712128E-2"/>
              <c:y val="0.104767821187473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21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[KPMG_cleaned_rfm_analysis_dataset.xlsx]Customer Dist by Category!PivotTable5</c:name>
    <c:fmtId val="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Dist by Category'!$B$3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Dist by Category'!$A$4:$A$13</c:f>
              <c:strCache>
                <c:ptCount val="10"/>
                <c:pt idx="0">
                  <c:v>Platinum Customer</c:v>
                </c:pt>
                <c:pt idx="1">
                  <c:v>Very Loyal</c:v>
                </c:pt>
                <c:pt idx="2">
                  <c:v>Becoming Loyal</c:v>
                </c:pt>
                <c:pt idx="3">
                  <c:v>Recent Customer</c:v>
                </c:pt>
                <c:pt idx="4">
                  <c:v>Potential Customer</c:v>
                </c:pt>
                <c:pt idx="5">
                  <c:v>Late Bloomer</c:v>
                </c:pt>
                <c:pt idx="6">
                  <c:v>Losing Customer</c:v>
                </c:pt>
                <c:pt idx="7">
                  <c:v>High Risk Customer</c:v>
                </c:pt>
                <c:pt idx="8">
                  <c:v>Almost Lost Customer</c:v>
                </c:pt>
                <c:pt idx="9">
                  <c:v>Lost Customer</c:v>
                </c:pt>
              </c:strCache>
            </c:strRef>
          </c:cat>
          <c:val>
            <c:numRef>
              <c:f>'Customer Dist by Category'!$B$4:$B$13</c:f>
              <c:numCache>
                <c:formatCode>General</c:formatCode>
                <c:ptCount val="10"/>
                <c:pt idx="0">
                  <c:v>337</c:v>
                </c:pt>
                <c:pt idx="1">
                  <c:v>355</c:v>
                </c:pt>
                <c:pt idx="2">
                  <c:v>183</c:v>
                </c:pt>
                <c:pt idx="3">
                  <c:v>483</c:v>
                </c:pt>
                <c:pt idx="4">
                  <c:v>259</c:v>
                </c:pt>
                <c:pt idx="5">
                  <c:v>334</c:v>
                </c:pt>
                <c:pt idx="6">
                  <c:v>470</c:v>
                </c:pt>
                <c:pt idx="7">
                  <c:v>295</c:v>
                </c:pt>
                <c:pt idx="8">
                  <c:v>253</c:v>
                </c:pt>
                <c:pt idx="9">
                  <c:v>440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E-4B03-B660-024DB79A0B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38245616"/>
        <c:axId val="738244632"/>
      </c:barChart>
      <c:catAx>
        <c:axId val="738245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dirty="0"/>
                  <a:t>Customer Category</a:t>
                </a:r>
              </a:p>
            </c:rich>
          </c:tx>
          <c:layout>
            <c:manualLayout>
              <c:xMode val="edge"/>
              <c:yMode val="edge"/>
              <c:x val="0.45823857383680699"/>
              <c:y val="0.939181294017737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44632"/>
        <c:crosses val="autoZero"/>
        <c:auto val="1"/>
        <c:lblAlgn val="ctr"/>
        <c:lblOffset val="100"/>
        <c:noMultiLvlLbl val="0"/>
      </c:catAx>
      <c:valAx>
        <c:axId val="738244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dirty="0"/>
                  <a:t> Count of Customers</a:t>
                </a:r>
              </a:p>
            </c:rich>
          </c:tx>
          <c:layout>
            <c:manualLayout>
              <c:xMode val="edge"/>
              <c:yMode val="edge"/>
              <c:x val="1.0105597092104637E-2"/>
              <c:y val="0.378518126579803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4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[KPMG_cleaned_rfm_analysis_dataset.xlsx]Customer Dist by Gender!PivotTable6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Total</a:t>
            </a:r>
            <a:r>
              <a:rPr lang="en-US" sz="1000" baseline="0" dirty="0"/>
              <a:t> Customer Distribution by Gender</a:t>
            </a:r>
            <a:endParaRPr lang="en-US" sz="1000" dirty="0"/>
          </a:p>
        </c:rich>
      </c:tx>
      <c:layout>
        <c:manualLayout>
          <c:xMode val="edge"/>
          <c:yMode val="edge"/>
          <c:x val="0.1098366538236080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1">
                <a:alpha val="62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6699"/>
          </a:solidFill>
          <a:ln>
            <a:solidFill>
              <a:schemeClr val="tx1">
                <a:alpha val="62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0.19859041567946023"/>
              <c:y val="-3.27035721144613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1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815955262459552"/>
                  <c:h val="0.1141260162601626"/>
                </c:manualLayout>
              </c15:layout>
            </c:ext>
          </c:extLst>
        </c:dLbl>
      </c:pivotFmt>
      <c:pivotFmt>
        <c:idx val="2"/>
        <c:spPr>
          <a:solidFill>
            <a:srgbClr val="00B0F0"/>
          </a:solidFill>
          <a:ln>
            <a:solidFill>
              <a:schemeClr val="tx1">
                <a:alpha val="62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.18170751858258022"/>
              <c:y val="-1.5263374090433816E-2"/>
            </c:manualLayout>
          </c:layout>
          <c:tx>
            <c:rich>
              <a:bodyPr rot="0" spcFirstLastPara="1" vertOverflow="ellipsis" vert="horz" wrap="square" lIns="38100" tIns="19050" rIns="38100" bIns="19050" anchor="t" anchorCtr="1">
                <a:no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7FAA11C-865C-4A53-A938-F58EC8AE29C6}" type="CATEGORYNAME">
                  <a:rPr lang="en-US" sz="1200" b="1"/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200" b="1" baseline="0"/>
                  <a:t>
</a:t>
                </a:r>
                <a:fld id="{B6162202-247F-4607-B2BE-0F4023B1DC97}" type="PERCENTAGE">
                  <a:rPr lang="en-US" sz="1200" b="1" baseline="0"/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2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1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726814083583632"/>
                  <c:h val="0.14461382113821139"/>
                </c:manualLayout>
              </c15:layout>
              <c15:dlblFieldTable/>
              <c15:showDataLabelsRange val="0"/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1">
                <a:alpha val="62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6699"/>
          </a:solidFill>
          <a:ln>
            <a:solidFill>
              <a:schemeClr val="tx1">
                <a:alpha val="62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0.19859041567946023"/>
              <c:y val="-3.27035721144613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1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815955262459552"/>
                  <c:h val="0.1141260162601626"/>
                </c:manualLayout>
              </c15:layout>
            </c:ext>
          </c:extLst>
        </c:dLbl>
      </c:pivotFmt>
      <c:pivotFmt>
        <c:idx val="5"/>
        <c:spPr>
          <a:solidFill>
            <a:srgbClr val="00B0F0"/>
          </a:solidFill>
          <a:ln>
            <a:solidFill>
              <a:schemeClr val="tx1">
                <a:alpha val="62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.18170751858258022"/>
              <c:y val="-1.5263374090433816E-2"/>
            </c:manualLayout>
          </c:layout>
          <c:tx>
            <c:rich>
              <a:bodyPr rot="0" spcFirstLastPara="1" vertOverflow="ellipsis" vert="horz" wrap="square" lIns="38100" tIns="19050" rIns="38100" bIns="19050" anchor="t" anchorCtr="1">
                <a:no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7FAA11C-865C-4A53-A938-F58EC8AE29C6}" type="CATEGORYNAME">
                  <a:rPr lang="en-US" sz="1200" b="1"/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200" b="1" baseline="0"/>
                  <a:t>
</a:t>
                </a:r>
                <a:fld id="{B6162202-247F-4607-B2BE-0F4023B1DC97}" type="PERCENTAGE">
                  <a:rPr lang="en-US" sz="1200" b="1" baseline="0"/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2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1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726814083583632"/>
                  <c:h val="0.14461382113821139"/>
                </c:manualLayout>
              </c15:layout>
              <c15:dlblFieldTable/>
              <c15:showDataLabelsRange val="0"/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1">
                <a:alpha val="62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6699"/>
          </a:solidFill>
          <a:ln>
            <a:solidFill>
              <a:schemeClr val="tx1">
                <a:alpha val="62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0.19859041567946023"/>
              <c:y val="-3.27035721144613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1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815955262459552"/>
                  <c:h val="0.1141260162601626"/>
                </c:manualLayout>
              </c15:layout>
            </c:ext>
          </c:extLst>
        </c:dLbl>
      </c:pivotFmt>
      <c:pivotFmt>
        <c:idx val="8"/>
        <c:spPr>
          <a:solidFill>
            <a:srgbClr val="00B0F0"/>
          </a:solidFill>
          <a:ln>
            <a:solidFill>
              <a:schemeClr val="tx1">
                <a:alpha val="62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.18170751858258022"/>
              <c:y val="-1.5263374090433816E-2"/>
            </c:manualLayout>
          </c:layout>
          <c:tx>
            <c:rich>
              <a:bodyPr rot="0" spcFirstLastPara="1" vertOverflow="ellipsis" vert="horz" wrap="square" lIns="38100" tIns="19050" rIns="38100" bIns="19050" anchor="t" anchorCtr="1">
                <a:no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7FAA11C-865C-4A53-A938-F58EC8AE29C6}" type="CATEGORYNAME">
                  <a:rPr lang="en-US" sz="1200" b="1"/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200" b="1" baseline="0"/>
                  <a:t>
</a:t>
                </a:r>
                <a:fld id="{B6162202-247F-4607-B2BE-0F4023B1DC97}" type="PERCENTAGE">
                  <a:rPr lang="en-US" sz="1200" b="1" baseline="0"/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2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1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726814083583632"/>
                  <c:h val="0.14461382113821139"/>
                </c:manualLayout>
              </c15:layout>
              <c15:dlblFieldTable/>
              <c15:showDataLabelsRange val="0"/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'Customer Dist by Gender'!$B$3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tx1">
                  <a:alpha val="62000"/>
                </a:schemeClr>
              </a:solidFill>
            </a:ln>
          </c:spPr>
          <c:dPt>
            <c:idx val="0"/>
            <c:bubble3D val="0"/>
            <c:spPr>
              <a:solidFill>
                <a:srgbClr val="FF6699"/>
              </a:solidFill>
              <a:ln>
                <a:solidFill>
                  <a:schemeClr val="tx1">
                    <a:alpha val="62000"/>
                  </a:schemeClr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28-4620-B932-61E0067BF112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>
                <a:solidFill>
                  <a:schemeClr val="tx1">
                    <a:alpha val="62000"/>
                  </a:schemeClr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28-4620-B932-61E0067BF112}"/>
              </c:ext>
            </c:extLst>
          </c:dPt>
          <c:dLbls>
            <c:dLbl>
              <c:idx val="0"/>
              <c:layout>
                <c:manualLayout>
                  <c:x val="-0.21507504648589315"/>
                  <c:y val="-1.078011398487899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t" anchorCtr="1">
                    <a:noAutofit/>
                  </a:bodyPr>
                  <a:lstStyle/>
                  <a:p>
                    <a:pPr>
                      <a:defRPr sz="105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583626A-D3DB-495D-B98C-413467DCE7DD}" type="CATEGORYNAME">
                      <a:rPr lang="en-US" sz="1050" dirty="0"/>
                      <a:pPr>
                        <a:defRPr sz="1050" b="1"/>
                      </a:pPr>
                      <a:t>[CATEGORY NAME]</a:t>
                    </a:fld>
                    <a:r>
                      <a:rPr lang="en-US" sz="1050" baseline="0" dirty="0"/>
                      <a:t>
</a:t>
                    </a:r>
                    <a:fld id="{48155C60-D374-40ED-93EA-1B11A4810D79}" type="PERCENTAGE">
                      <a:rPr lang="en-US" sz="1050" baseline="0" dirty="0"/>
                      <a:pPr>
                        <a:defRPr sz="1050" b="1"/>
                      </a:pPr>
                      <a:t>[PERCENTAGE]</a:t>
                    </a:fld>
                    <a:endParaRPr lang="en-US" sz="105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110038522108502"/>
                      <c:h val="0.1579722859542042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928-4620-B932-61E0067BF112}"/>
                </c:ext>
              </c:extLst>
            </c:dLbl>
            <c:dLbl>
              <c:idx val="1"/>
              <c:layout>
                <c:manualLayout>
                  <c:x val="0.20268769763437008"/>
                  <c:y val="2.614720444738202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t" anchorCtr="1">
                    <a:no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7FAA11C-865C-4A53-A938-F58EC8AE29C6}" type="CATEGORYNAME">
                      <a:rPr lang="en-US" sz="1100" b="1"/>
                      <a:pPr>
                        <a:defRPr sz="1200" b="1"/>
                      </a:pPr>
                      <a:t>[CATEGORY NAME]</a:t>
                    </a:fld>
                    <a:r>
                      <a:rPr lang="en-US" sz="1100" b="1" baseline="0" dirty="0"/>
                      <a:t>
</a:t>
                    </a:r>
                    <a:fld id="{B6162202-247F-4607-B2BE-0F4023B1DC97}" type="PERCENTAGE">
                      <a:rPr lang="en-US" sz="1100" b="1" baseline="0"/>
                      <a:pPr>
                        <a:defRPr sz="1200" b="1"/>
                      </a:pPr>
                      <a:t>[PERCENTAGE]</a:t>
                    </a:fld>
                    <a:endParaRPr lang="en-US" sz="11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323435380065689"/>
                      <c:h val="0.1689729737609217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928-4620-B932-61E0067BF1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'Customer Dist by Gender'!$A$4:$A$5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'Customer Dist by Gender'!$B$4:$B$5</c:f>
              <c:numCache>
                <c:formatCode>General</c:formatCode>
                <c:ptCount val="2"/>
                <c:pt idx="0">
                  <c:v>9650</c:v>
                </c:pt>
                <c:pt idx="1">
                  <c:v>9165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28-4620-B932-61E0067BF11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[KPMG_cleaned_rfm_analysis_dataset.xlsx]Customer Dist by Gender!PivotTable24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baseline="0" dirty="0"/>
              <a:t>Total Purchases of Brands by Gender</a:t>
            </a:r>
            <a:endParaRPr lang="en-US" sz="1000" b="1" dirty="0"/>
          </a:p>
        </c:rich>
      </c:tx>
      <c:layout>
        <c:manualLayout>
          <c:xMode val="edge"/>
          <c:yMode val="edge"/>
          <c:x val="0.20579329390265527"/>
          <c:y val="1.13927655938479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Dist by Gender'!$B$15:$B$16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F6699"/>
            </a:solidFill>
            <a:ln>
              <a:noFill/>
            </a:ln>
            <a:effectLst/>
          </c:spPr>
          <c:invertIfNegative val="0"/>
          <c:cat>
            <c:strRef>
              <c:f>'Customer Dist by Gender'!$A$17:$A$22</c:f>
              <c:strCache>
                <c:ptCount val="6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</c:strCache>
            </c:strRef>
          </c:cat>
          <c:val>
            <c:numRef>
              <c:f>'Customer Dist by Gender'!$B$17:$B$22</c:f>
              <c:numCache>
                <c:formatCode>General</c:formatCode>
                <c:ptCount val="6"/>
                <c:pt idx="0">
                  <c:v>1601</c:v>
                </c:pt>
                <c:pt idx="1">
                  <c:v>1394</c:v>
                </c:pt>
                <c:pt idx="2">
                  <c:v>1486</c:v>
                </c:pt>
                <c:pt idx="3">
                  <c:v>2084</c:v>
                </c:pt>
                <c:pt idx="4">
                  <c:v>1477</c:v>
                </c:pt>
                <c:pt idx="5">
                  <c:v>1608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5-486D-A62E-744107E265D9}"/>
            </c:ext>
          </c:extLst>
        </c:ser>
        <c:ser>
          <c:idx val="1"/>
          <c:order val="1"/>
          <c:tx>
            <c:strRef>
              <c:f>'Customer Dist by Gender'!$C$15:$C$16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'Customer Dist by Gender'!$A$17:$A$22</c:f>
              <c:strCache>
                <c:ptCount val="6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</c:strCache>
            </c:strRef>
          </c:cat>
          <c:val>
            <c:numRef>
              <c:f>'Customer Dist by Gender'!$C$17:$C$22</c:f>
              <c:numCache>
                <c:formatCode>General</c:formatCode>
                <c:ptCount val="6"/>
                <c:pt idx="0">
                  <c:v>1543</c:v>
                </c:pt>
                <c:pt idx="1">
                  <c:v>1369</c:v>
                </c:pt>
                <c:pt idx="2">
                  <c:v>1416</c:v>
                </c:pt>
                <c:pt idx="3">
                  <c:v>1962</c:v>
                </c:pt>
                <c:pt idx="4">
                  <c:v>1361</c:v>
                </c:pt>
                <c:pt idx="5">
                  <c:v>1514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5-486D-A62E-744107E26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2520416"/>
        <c:axId val="782520744"/>
      </c:barChart>
      <c:catAx>
        <c:axId val="78252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dirty="0"/>
                  <a:t>Brand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520744"/>
        <c:crosses val="autoZero"/>
        <c:auto val="1"/>
        <c:lblAlgn val="ctr"/>
        <c:lblOffset val="100"/>
        <c:noMultiLvlLbl val="0"/>
      </c:catAx>
      <c:valAx>
        <c:axId val="7825207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dirty="0"/>
                  <a:t>Count</a:t>
                </a:r>
                <a:r>
                  <a:rPr lang="en-US" sz="800" baseline="0" dirty="0"/>
                  <a:t> of Purchases</a:t>
                </a:r>
                <a:endParaRPr lang="en-US" sz="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52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[KPMG_cleaned_rfm_analysis_dataset.xlsx]Profit Dist by Wealth Segment!PivotTable6</c:name>
    <c:fmtId val="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'Profit Dist by Wealth Segment'!$B$3:$B$4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'Profit Dist by Wealth Segment'!$A$5:$A$12</c:f>
              <c:strCache>
                <c:ptCount val="8"/>
                <c:pt idx="0">
                  <c:v>19-28</c:v>
                </c:pt>
                <c:pt idx="1">
                  <c:v>29-38</c:v>
                </c:pt>
                <c:pt idx="2">
                  <c:v>39-48</c:v>
                </c:pt>
                <c:pt idx="3">
                  <c:v>49-58</c:v>
                </c:pt>
                <c:pt idx="4">
                  <c:v>59-68</c:v>
                </c:pt>
                <c:pt idx="5">
                  <c:v>69-78</c:v>
                </c:pt>
                <c:pt idx="6">
                  <c:v>79-88</c:v>
                </c:pt>
                <c:pt idx="7">
                  <c:v>89-98</c:v>
                </c:pt>
              </c:strCache>
            </c:strRef>
          </c:cat>
          <c:val>
            <c:numRef>
              <c:f>'Profit Dist by Wealth Segment'!$B$5:$B$12</c:f>
              <c:numCache>
                <c:formatCode>"$"#,##0</c:formatCode>
                <c:ptCount val="8"/>
                <c:pt idx="0">
                  <c:v>434552.17000000039</c:v>
                </c:pt>
                <c:pt idx="1">
                  <c:v>420279.1399999992</c:v>
                </c:pt>
                <c:pt idx="2">
                  <c:v>831983.9500000003</c:v>
                </c:pt>
                <c:pt idx="3">
                  <c:v>472429.7399999997</c:v>
                </c:pt>
                <c:pt idx="4">
                  <c:v>364810.0300000002</c:v>
                </c:pt>
                <c:pt idx="5">
                  <c:v>2596.17</c:v>
                </c:pt>
                <c:pt idx="7">
                  <c:v>7212.170000000001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2-4F73-8AE1-396F1F6612EC}"/>
            </c:ext>
          </c:extLst>
        </c:ser>
        <c:ser>
          <c:idx val="1"/>
          <c:order val="1"/>
          <c:tx>
            <c:strRef>
              <c:f>'Profit Dist by Wealth Segment'!$C$3:$C$4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'Profit Dist by Wealth Segment'!$A$5:$A$12</c:f>
              <c:strCache>
                <c:ptCount val="8"/>
                <c:pt idx="0">
                  <c:v>19-28</c:v>
                </c:pt>
                <c:pt idx="1">
                  <c:v>29-38</c:v>
                </c:pt>
                <c:pt idx="2">
                  <c:v>39-48</c:v>
                </c:pt>
                <c:pt idx="3">
                  <c:v>49-58</c:v>
                </c:pt>
                <c:pt idx="4">
                  <c:v>59-68</c:v>
                </c:pt>
                <c:pt idx="5">
                  <c:v>69-78</c:v>
                </c:pt>
                <c:pt idx="6">
                  <c:v>79-88</c:v>
                </c:pt>
                <c:pt idx="7">
                  <c:v>89-98</c:v>
                </c:pt>
              </c:strCache>
            </c:strRef>
          </c:cat>
          <c:val>
            <c:numRef>
              <c:f>'Profit Dist by Wealth Segment'!$C$5:$C$12</c:f>
              <c:numCache>
                <c:formatCode>"$"#,##0</c:formatCode>
                <c:ptCount val="8"/>
                <c:pt idx="0">
                  <c:v>366044.16000000009</c:v>
                </c:pt>
                <c:pt idx="1">
                  <c:v>482239.2899999998</c:v>
                </c:pt>
                <c:pt idx="2">
                  <c:v>892131.73999999824</c:v>
                </c:pt>
                <c:pt idx="3">
                  <c:v>500775.27999999962</c:v>
                </c:pt>
                <c:pt idx="4">
                  <c:v>401099.06999999995</c:v>
                </c:pt>
                <c:pt idx="5">
                  <c:v>4523.2299999999996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12-4F73-8AE1-396F1F6612EC}"/>
            </c:ext>
          </c:extLst>
        </c:ser>
        <c:ser>
          <c:idx val="2"/>
          <c:order val="2"/>
          <c:tx>
            <c:strRef>
              <c:f>'Profit Dist by Wealth Segment'!$D$3:$D$4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'Profit Dist by Wealth Segment'!$A$5:$A$12</c:f>
              <c:strCache>
                <c:ptCount val="8"/>
                <c:pt idx="0">
                  <c:v>19-28</c:v>
                </c:pt>
                <c:pt idx="1">
                  <c:v>29-38</c:v>
                </c:pt>
                <c:pt idx="2">
                  <c:v>39-48</c:v>
                </c:pt>
                <c:pt idx="3">
                  <c:v>49-58</c:v>
                </c:pt>
                <c:pt idx="4">
                  <c:v>59-68</c:v>
                </c:pt>
                <c:pt idx="5">
                  <c:v>69-78</c:v>
                </c:pt>
                <c:pt idx="6">
                  <c:v>79-88</c:v>
                </c:pt>
                <c:pt idx="7">
                  <c:v>89-98</c:v>
                </c:pt>
              </c:strCache>
            </c:strRef>
          </c:cat>
          <c:val>
            <c:numRef>
              <c:f>'Profit Dist by Wealth Segment'!$D$5:$D$12</c:f>
              <c:numCache>
                <c:formatCode>"$"#,##0</c:formatCode>
                <c:ptCount val="8"/>
                <c:pt idx="0">
                  <c:v>801591.63000000094</c:v>
                </c:pt>
                <c:pt idx="1">
                  <c:v>877377.81000000273</c:v>
                </c:pt>
                <c:pt idx="2">
                  <c:v>1798191.5700000071</c:v>
                </c:pt>
                <c:pt idx="3">
                  <c:v>888443.63000000152</c:v>
                </c:pt>
                <c:pt idx="4">
                  <c:v>805065.93000000028</c:v>
                </c:pt>
                <c:pt idx="6">
                  <c:v>2977.1100000000006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12-4F73-8AE1-396F1F661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7245968"/>
        <c:axId val="737246296"/>
      </c:barChart>
      <c:catAx>
        <c:axId val="737245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/>
                  <a:t>Age</a:t>
                </a:r>
                <a:r>
                  <a:rPr lang="en-US" sz="1000" b="1" baseline="0"/>
                  <a:t> Bracket</a:t>
                </a:r>
                <a:endParaRPr lang="en-US" sz="1000" b="1"/>
              </a:p>
            </c:rich>
          </c:tx>
          <c:layout>
            <c:manualLayout>
              <c:xMode val="edge"/>
              <c:yMode val="edge"/>
              <c:x val="0.46362739253521756"/>
              <c:y val="0.8685974556029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246296"/>
        <c:crosses val="autoZero"/>
        <c:auto val="1"/>
        <c:lblAlgn val="ctr"/>
        <c:lblOffset val="100"/>
        <c:noMultiLvlLbl val="0"/>
      </c:catAx>
      <c:valAx>
        <c:axId val="7372462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/>
                  <a:t>Profit</a:t>
                </a:r>
                <a:r>
                  <a:rPr lang="en-US" sz="1000" b="1" baseline="0"/>
                  <a:t> Amount</a:t>
                </a:r>
                <a:endParaRPr lang="en-US" sz="1000" b="1"/>
              </a:p>
            </c:rich>
          </c:tx>
          <c:layout>
            <c:manualLayout>
              <c:xMode val="edge"/>
              <c:yMode val="edge"/>
              <c:x val="1.3574900830969074E-2"/>
              <c:y val="0.2403603278349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24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Profit per Customer by Industry</a:t>
            </a:r>
          </a:p>
        </c:rich>
      </c:tx>
      <c:layout>
        <c:manualLayout>
          <c:xMode val="edge"/>
          <c:yMode val="edge"/>
          <c:x val="0.249392793045714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'Avg&amp;Tot Profit by Industry'!$H$3</c:f>
              <c:strCache>
                <c:ptCount val="1"/>
                <c:pt idx="0">
                  <c:v>Profit per Customer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'Avg&amp;Tot Profit by Industry'!$E$4:$E$12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  <c:extLst/>
            </c:strRef>
          </c:cat>
          <c:val>
            <c:numRef>
              <c:f>'Avg&amp;Tot Profit by Industry'!$H$4:$H$12</c:f>
              <c:numCache>
                <c:formatCode>"$"#,##0.00</c:formatCode>
                <c:ptCount val="9"/>
                <c:pt idx="0">
                  <c:v>536.0577436823105</c:v>
                </c:pt>
                <c:pt idx="1">
                  <c:v>555.9124999999998</c:v>
                </c:pt>
                <c:pt idx="2">
                  <c:v>561.82562297734682</c:v>
                </c:pt>
                <c:pt idx="3">
                  <c:v>542.51318473488936</c:v>
                </c:pt>
                <c:pt idx="4">
                  <c:v>540.23516936671501</c:v>
                </c:pt>
                <c:pt idx="5">
                  <c:v>544.74259994774104</c:v>
                </c:pt>
                <c:pt idx="6">
                  <c:v>544.85463395012118</c:v>
                </c:pt>
                <c:pt idx="7">
                  <c:v>559.47326315789519</c:v>
                </c:pt>
                <c:pt idx="8">
                  <c:v>534.36020057306598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6BD-4187-889A-CC01A87A8E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37242032"/>
        <c:axId val="737239736"/>
      </c:barChart>
      <c:catAx>
        <c:axId val="737242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baseline="0"/>
                  <a:t>Industry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239736"/>
        <c:crosses val="autoZero"/>
        <c:auto val="1"/>
        <c:lblAlgn val="ctr"/>
        <c:lblOffset val="100"/>
        <c:noMultiLvlLbl val="0"/>
      </c:catAx>
      <c:valAx>
        <c:axId val="737239736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73724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Total</a:t>
            </a:r>
            <a:r>
              <a:rPr lang="en-US" sz="1000" baseline="0" dirty="0"/>
              <a:t> Profit by </a:t>
            </a:r>
            <a:r>
              <a:rPr lang="en-US" sz="1000" dirty="0"/>
              <a:t>Industry</a:t>
            </a:r>
          </a:p>
        </c:rich>
      </c:tx>
      <c:layout>
        <c:manualLayout>
          <c:xMode val="edge"/>
          <c:yMode val="edge"/>
          <c:x val="0.38118509802908418"/>
          <c:y val="6.576818011159875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'Avg&amp;Tot Profit by Industry'!$F$3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'Avg&amp;Tot Profit by Industry'!$E$4:$E$12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  <c:extLst/>
            </c:strRef>
          </c:cat>
          <c:val>
            <c:numRef>
              <c:f>'Avg&amp;Tot Profit by Industry'!$F$4:$F$12</c:f>
              <c:numCache>
                <c:formatCode>"$"#,##0</c:formatCode>
                <c:ptCount val="9"/>
                <c:pt idx="0">
                  <c:v>296975.99</c:v>
                </c:pt>
                <c:pt idx="1">
                  <c:v>373573.19999999984</c:v>
                </c:pt>
                <c:pt idx="2">
                  <c:v>2083249.410000002</c:v>
                </c:pt>
                <c:pt idx="3">
                  <c:v>1606381.5400000075</c:v>
                </c:pt>
                <c:pt idx="4">
                  <c:v>366819.67999999947</c:v>
                </c:pt>
                <c:pt idx="5">
                  <c:v>2084729.9300000051</c:v>
                </c:pt>
                <c:pt idx="6">
                  <c:v>677254.31000000064</c:v>
                </c:pt>
                <c:pt idx="7">
                  <c:v>956699.28000000084</c:v>
                </c:pt>
                <c:pt idx="8">
                  <c:v>186491.71000000002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E42-4540-AAF2-2B7FA1DA41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37242032"/>
        <c:axId val="737239736"/>
      </c:barChart>
      <c:catAx>
        <c:axId val="737242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baseline="0" dirty="0"/>
                  <a:t>Industry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239736"/>
        <c:crosses val="autoZero"/>
        <c:auto val="1"/>
        <c:lblAlgn val="ctr"/>
        <c:lblOffset val="100"/>
        <c:noMultiLvlLbl val="0"/>
      </c:catAx>
      <c:valAx>
        <c:axId val="737239736"/>
        <c:scaling>
          <c:orientation val="minMax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73724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[KPMG_cleaned_rfm_analysis_dataset.xlsx]State who owns most cars!PivotTable6</c:name>
    <c:fmtId val="7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'State who owns most cars'!$B$3:$B$4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'State who owns most cars'!$A$5:$A$7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'State who owns most cars'!$B$5:$B$7</c:f>
              <c:numCache>
                <c:formatCode>General</c:formatCode>
                <c:ptCount val="3"/>
                <c:pt idx="0">
                  <c:v>4861</c:v>
                </c:pt>
                <c:pt idx="1">
                  <c:v>2021</c:v>
                </c:pt>
                <c:pt idx="2">
                  <c:v>2453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06-4EFF-8ED1-106D3E724682}"/>
            </c:ext>
          </c:extLst>
        </c:ser>
        <c:ser>
          <c:idx val="1"/>
          <c:order val="1"/>
          <c:tx>
            <c:strRef>
              <c:f>'State who owns most cars'!$C$3:$C$4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'State who owns most cars'!$A$5:$A$7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'State who owns most cars'!$C$5:$C$7</c:f>
              <c:numCache>
                <c:formatCode>General</c:formatCode>
                <c:ptCount val="3"/>
                <c:pt idx="0">
                  <c:v>5176</c:v>
                </c:pt>
                <c:pt idx="1">
                  <c:v>1996</c:v>
                </c:pt>
                <c:pt idx="2">
                  <c:v>2283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06-4EFF-8ED1-106D3E7246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43273528"/>
        <c:axId val="743278120"/>
      </c:barChart>
      <c:catAx>
        <c:axId val="743273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278120"/>
        <c:crosses val="autoZero"/>
        <c:auto val="1"/>
        <c:lblAlgn val="ctr"/>
        <c:lblOffset val="100"/>
        <c:noMultiLvlLbl val="0"/>
      </c:catAx>
      <c:valAx>
        <c:axId val="743278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43273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aseline="0" dirty="0"/>
              <a:t>Total Bike Purchases by Industry in Last 3 Years</a:t>
            </a:r>
            <a:endParaRPr lang="en-US" sz="900" dirty="0"/>
          </a:p>
        </c:rich>
      </c:tx>
      <c:layout>
        <c:manualLayout>
          <c:xMode val="edge"/>
          <c:yMode val="edge"/>
          <c:x val="0.18725032658588908"/>
          <c:y val="2.33235948776676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'Bike owned in last 3 years'!$A$20:$A$28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owned in last 3 years'!$A$20:$A$28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'Bike owned in last 3 years'!$B$20:$B$28</c:f>
              <c:numCache>
                <c:formatCode>General</c:formatCode>
                <c:ptCount val="9"/>
                <c:pt idx="0">
                  <c:v>28852</c:v>
                </c:pt>
                <c:pt idx="1">
                  <c:v>30843</c:v>
                </c:pt>
                <c:pt idx="2">
                  <c:v>181886</c:v>
                </c:pt>
                <c:pt idx="3">
                  <c:v>148895</c:v>
                </c:pt>
                <c:pt idx="4">
                  <c:v>33053</c:v>
                </c:pt>
                <c:pt idx="5">
                  <c:v>185358</c:v>
                </c:pt>
                <c:pt idx="6">
                  <c:v>61539</c:v>
                </c:pt>
                <c:pt idx="7">
                  <c:v>83310</c:v>
                </c:pt>
                <c:pt idx="8">
                  <c:v>14673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5B-467E-8A31-32A3BA3780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77834408"/>
        <c:axId val="777834736"/>
      </c:barChart>
      <c:catAx>
        <c:axId val="777834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baseline="0" dirty="0"/>
                  <a:t>Industry</a:t>
                </a:r>
              </a:p>
            </c:rich>
          </c:tx>
          <c:layout>
            <c:manualLayout>
              <c:xMode val="edge"/>
              <c:yMode val="edge"/>
              <c:x val="0.48345866141732285"/>
              <c:y val="0.89655074365704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834736"/>
        <c:crosses val="autoZero"/>
        <c:auto val="1"/>
        <c:lblAlgn val="ctr"/>
        <c:lblOffset val="100"/>
        <c:noMultiLvlLbl val="0"/>
      </c:catAx>
      <c:valAx>
        <c:axId val="777834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77834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aseline="0" dirty="0"/>
              <a:t>Total Bike Purchases by Age in Last 3 Years</a:t>
            </a:r>
            <a:endParaRPr lang="en-US" sz="900" dirty="0"/>
          </a:p>
        </c:rich>
      </c:tx>
      <c:layout>
        <c:manualLayout>
          <c:xMode val="edge"/>
          <c:yMode val="edge"/>
          <c:x val="0.1914810625863264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owned in last 3 years'!$F$4:$F$9</c:f>
              <c:strCache>
                <c:ptCount val="6"/>
                <c:pt idx="0">
                  <c:v>19-28</c:v>
                </c:pt>
                <c:pt idx="1">
                  <c:v>29-38</c:v>
                </c:pt>
                <c:pt idx="2">
                  <c:v>39-48</c:v>
                </c:pt>
                <c:pt idx="3">
                  <c:v>49-58</c:v>
                </c:pt>
                <c:pt idx="4">
                  <c:v>59-68</c:v>
                </c:pt>
                <c:pt idx="5">
                  <c:v>69+</c:v>
                </c:pt>
              </c:strCache>
            </c:strRef>
          </c:cat>
          <c:val>
            <c:numRef>
              <c:f>'Bike owned in last 3 years'!$G$4:$G$9</c:f>
              <c:numCache>
                <c:formatCode>General</c:formatCode>
                <c:ptCount val="6"/>
                <c:pt idx="0">
                  <c:v>146259</c:v>
                </c:pt>
                <c:pt idx="1">
                  <c:v>160156</c:v>
                </c:pt>
                <c:pt idx="2">
                  <c:v>317641</c:v>
                </c:pt>
                <c:pt idx="3">
                  <c:v>162040</c:v>
                </c:pt>
                <c:pt idx="4">
                  <c:v>133597</c:v>
                </c:pt>
                <c:pt idx="5">
                  <c:v>1608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E-4A6C-B99C-4B81B0249D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77834408"/>
        <c:axId val="777834736"/>
      </c:barChart>
      <c:catAx>
        <c:axId val="777834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dirty="0"/>
                  <a:t>Age</a:t>
                </a:r>
                <a:r>
                  <a:rPr lang="en-US" sz="800" b="1" baseline="0" dirty="0"/>
                  <a:t> Bracket</a:t>
                </a:r>
              </a:p>
            </c:rich>
          </c:tx>
          <c:layout>
            <c:manualLayout>
              <c:xMode val="edge"/>
              <c:yMode val="edge"/>
              <c:x val="0.48345866141732285"/>
              <c:y val="0.89655074365704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834736"/>
        <c:crosses val="autoZero"/>
        <c:auto val="1"/>
        <c:lblAlgn val="ctr"/>
        <c:lblOffset val="100"/>
        <c:noMultiLvlLbl val="0"/>
      </c:catAx>
      <c:valAx>
        <c:axId val="7778347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dirty="0"/>
                  <a:t>No.</a:t>
                </a:r>
                <a:r>
                  <a:rPr lang="en-US" sz="900" b="1" baseline="0" dirty="0"/>
                  <a:t> of  Purchases</a:t>
                </a:r>
                <a:endParaRPr lang="en-US" sz="900" b="1" dirty="0"/>
              </a:p>
            </c:rich>
          </c:tx>
          <c:layout>
            <c:manualLayout>
              <c:xMode val="edge"/>
              <c:yMode val="edge"/>
              <c:x val="2.2222143114324251E-2"/>
              <c:y val="0.163169395099755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834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1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3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</a:t>
            </a:r>
            <a:r>
              <a:rPr lang="en-US" dirty="0"/>
              <a:t>A</a:t>
            </a:r>
            <a:r>
              <a:rPr dirty="0"/>
              <a:t>nalytics </a:t>
            </a:r>
            <a:r>
              <a:rPr lang="en-US" dirty="0"/>
              <a:t>A</a:t>
            </a:r>
            <a:r>
              <a:rPr dirty="0"/>
              <a:t>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/>
              <a:t>Rishikesh Gundla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 of Bike purchased in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915D3-B473-4580-878C-792ABCE82244}"/>
              </a:ext>
            </a:extLst>
          </p:cNvPr>
          <p:cNvSpPr txBox="1"/>
          <p:nvPr/>
        </p:nvSpPr>
        <p:spPr>
          <a:xfrm>
            <a:off x="290056" y="3671162"/>
            <a:ext cx="8563888" cy="12772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 Financial, Health, and Manufacturing </a:t>
            </a:r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</a:rPr>
              <a:t>I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ndustries have accounted for the majority of bike purchases in the last three years.</a:t>
            </a:r>
          </a:p>
          <a:p>
            <a:pPr algn="l"/>
            <a:endParaRPr lang="en-US" sz="11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 telecommunications industry makes the fewest purchases.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When compared to other age groups, the 39-48 age group has the most bike-related purchases.</a:t>
            </a:r>
          </a:p>
          <a:p>
            <a:pPr algn="l"/>
            <a:endParaRPr lang="en-US" sz="11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 other age groups account for nearly half of the highest age group.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66FED66-323A-4C5F-B5E8-B20A9C9C1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495914"/>
              </p:ext>
            </p:extLst>
          </p:nvPr>
        </p:nvGraphicFramePr>
        <p:xfrm>
          <a:off x="0" y="1312329"/>
          <a:ext cx="4171950" cy="2216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8788D79-C045-42B9-9D20-309ED24A05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825871"/>
              </p:ext>
            </p:extLst>
          </p:nvPr>
        </p:nvGraphicFramePr>
        <p:xfrm>
          <a:off x="4647358" y="1376101"/>
          <a:ext cx="4420442" cy="2052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26616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RFM Analysis for Customer Segmentation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915D3-B473-4580-878C-792ABCE82244}"/>
              </a:ext>
            </a:extLst>
          </p:cNvPr>
          <p:cNvSpPr txBox="1"/>
          <p:nvPr/>
        </p:nvSpPr>
        <p:spPr>
          <a:xfrm>
            <a:off x="373183" y="3854638"/>
            <a:ext cx="8563888" cy="12464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RFM Analysis is used to determine which customers a business should target to increase its revenue and value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RFM (Recency, Frequency and Monetary) model classifies customer with different levels of engagement with business within these three categories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customers who are more recent, purchase frequently and spend more money are recognized high value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2D93D-710C-4152-9529-806CB5F13B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70" y="1312935"/>
            <a:ext cx="4318909" cy="24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9208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22890B-D6CE-4628-B2DC-9D8B7118C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37183"/>
              </p:ext>
            </p:extLst>
          </p:nvPr>
        </p:nvGraphicFramePr>
        <p:xfrm>
          <a:off x="969925" y="1582708"/>
          <a:ext cx="7035800" cy="17811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4573">
                  <a:extLst>
                    <a:ext uri="{9D8B030D-6E8A-4147-A177-3AD203B41FA5}">
                      <a16:colId xmlns:a16="http://schemas.microsoft.com/office/drawing/2014/main" val="462052830"/>
                    </a:ext>
                  </a:extLst>
                </a:gridCol>
                <a:gridCol w="4974294">
                  <a:extLst>
                    <a:ext uri="{9D8B030D-6E8A-4147-A177-3AD203B41FA5}">
                      <a16:colId xmlns:a16="http://schemas.microsoft.com/office/drawing/2014/main" val="934115997"/>
                    </a:ext>
                  </a:extLst>
                </a:gridCol>
                <a:gridCol w="736933">
                  <a:extLst>
                    <a:ext uri="{9D8B030D-6E8A-4147-A177-3AD203B41FA5}">
                      <a16:colId xmlns:a16="http://schemas.microsoft.com/office/drawing/2014/main" val="1169414161"/>
                    </a:ext>
                  </a:extLst>
                </a:gridCol>
              </a:tblGrid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Customer Category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RFM 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75705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Platinum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Most recent purchase, buys often and spends large amt of money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&gt;433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4359780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Very Loyal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Most recent purchase, buys often and spends good amount of money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&lt;=433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1007446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Becoming Loyal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Relatively recent purchase, bought more than once and spends good amount of money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&lt;=413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5866404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Recent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Bought recently, not very often, average money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&lt;=344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6966359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Potential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Bought recently, never bought before, spent small amount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&lt;=324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727654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Late Bloomer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 purchases recently, but RFM value is larger than average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&lt;=311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8757564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Losing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Purchases was a while ago, below average RFM 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&lt;=233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4147198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High Risk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Purchases was long time ago, frequency is quite high, amount spent is high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&lt;=211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5206545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Almost Lost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Very low recency, low frequency, but high amount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&lt;=132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5354337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Lost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Very low RFM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&lt;=112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8520994"/>
                  </a:ext>
                </a:extLst>
              </a:tr>
            </a:tbl>
          </a:graphicData>
        </a:graphic>
      </p:graphicFrame>
      <p:sp>
        <p:nvSpPr>
          <p:cNvPr id="9" name="Shape 90">
            <a:extLst>
              <a:ext uri="{FF2B5EF4-FFF2-40B4-BE49-F238E27FC236}">
                <a16:creationId xmlns:a16="http://schemas.microsoft.com/office/drawing/2014/main" id="{21D3156E-C3C0-44E9-922A-616CB163F63B}"/>
              </a:ext>
            </a:extLst>
          </p:cNvPr>
          <p:cNvSpPr/>
          <p:nvPr/>
        </p:nvSpPr>
        <p:spPr>
          <a:xfrm>
            <a:off x="205025" y="820525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/>
              <a:t>Customer Segmentation Definition table</a:t>
            </a:r>
          </a:p>
        </p:txBody>
      </p:sp>
    </p:spTree>
    <p:extLst>
      <p:ext uri="{BB962C8B-B14F-4D97-AF65-F5344CB8AC3E}">
        <p14:creationId xmlns:p14="http://schemas.microsoft.com/office/powerpoint/2010/main" val="18797838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Segmentation using RFM Analysis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2847878-5A05-4651-8424-201A5AF41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0908567"/>
              </p:ext>
            </p:extLst>
          </p:nvPr>
        </p:nvGraphicFramePr>
        <p:xfrm>
          <a:off x="373376" y="1233055"/>
          <a:ext cx="8112534" cy="3477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08291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75268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Final Targeting Methodology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40612" y="1201833"/>
            <a:ext cx="8862775" cy="376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majority of customers between the ages of 39 and 48 should be targeted.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Females have made slightly more bike-related purchases in the last three years than males.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Solex</a:t>
            </a:r>
            <a:r>
              <a:rPr lang="en-US" sz="1200" dirty="0"/>
              <a:t> is the most popular brand among both males and females.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 all age categories, the largest number of customers are categorized as 'Mass Customer.’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Financial, Entertainment, and Retail industries provide the most profit per customer for the business.</a:t>
            </a:r>
          </a:p>
          <a:p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Financial and Manufacturing are the company's most profitable industries. In addition, Health Industry is not far behind.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Victoria (VIC) is a state where the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number of people who do not own a car is slightly higher than the number of people who do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We should start targeting customers which fall under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following three categories:- </a:t>
            </a:r>
            <a:r>
              <a:rPr lang="en-US" sz="1200" i="0" u="none" strike="noStrike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Platinum Customer, Very Loyal and Becoming Loyal</a:t>
            </a:r>
            <a:endParaRPr lang="en-US" sz="120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350498" y="755383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Stage 1: Data Quality Assessment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 Overview</a:t>
            </a:r>
            <a:endParaRPr lang="en-US" b="1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69273" y="1301408"/>
            <a:ext cx="3428999" cy="311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Key Issues for Data Quality Assessment:-</a:t>
            </a:r>
          </a:p>
          <a:p>
            <a:endParaRPr lang="en-US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Accuracy: Correct values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Completeness: Data fields with values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Consistency: Values free from Contradiction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Currency: Values up to Date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Relevancy: Data items with value meta-data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Validity: Data containing allowable values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Uniqueness: Records that are duplicated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2CDEA-1F7F-4DA3-9E68-D54973C24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64" y="1698107"/>
            <a:ext cx="5756563" cy="2586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45045B-8E4C-4CFC-94DD-3B1516963F3C}"/>
              </a:ext>
            </a:extLst>
          </p:cNvPr>
          <p:cNvSpPr txBox="1"/>
          <p:nvPr/>
        </p:nvSpPr>
        <p:spPr>
          <a:xfrm>
            <a:off x="5846618" y="4309676"/>
            <a:ext cx="1094509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Summary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CA4E8-3D98-493A-94CC-5551882A357E}"/>
              </a:ext>
            </a:extLst>
          </p:cNvPr>
          <p:cNvSpPr txBox="1"/>
          <p:nvPr/>
        </p:nvSpPr>
        <p:spPr>
          <a:xfrm>
            <a:off x="69273" y="4684315"/>
            <a:ext cx="606829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100" dirty="0"/>
              <a:t>An email with a detailed analysis for the above mentioned issues has been sent.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84369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Identify Top 1000 Potential Customers to Target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295272"/>
            <a:ext cx="4134600" cy="3356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Outline of problem:-</a:t>
            </a:r>
          </a:p>
          <a:p>
            <a:endParaRPr lang="en-US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Sprocket Central Pty Ltd </a:t>
            </a:r>
            <a:r>
              <a:rPr lang="en-US" sz="1200" dirty="0"/>
              <a:t>is a company that specializes in high quality bikes and cycling accessories.</a:t>
            </a:r>
          </a:p>
          <a:p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Their marketing department is evaluating offered data in order to raise business sales. 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goal is to analyze and view the trends in the three datasets provided and then recommend 1000 high-value customers from a list to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 targeted to drive the most value for the organization.</a:t>
            </a:r>
          </a:p>
          <a:p>
            <a:endParaRPr lang="en-US" sz="1200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5ABAB-E6D9-4ACE-BA31-F88A1FBB3974}"/>
              </a:ext>
            </a:extLst>
          </p:cNvPr>
          <p:cNvSpPr txBox="1"/>
          <p:nvPr/>
        </p:nvSpPr>
        <p:spPr>
          <a:xfrm>
            <a:off x="5123122" y="1369224"/>
            <a:ext cx="3815853" cy="2923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 of Data Analysis:-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Age Distribution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Gender Distribution</a:t>
            </a: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Wealth Segment Distribution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 Industry Distribution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 of Cars owned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 of Bike purchased in last 3 years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RFM Analysis and Customer Segmentation</a:t>
            </a: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E94DD-C2A6-4784-A2DF-95E224819AB5}"/>
              </a:ext>
            </a:extLst>
          </p:cNvPr>
          <p:cNvSpPr txBox="1"/>
          <p:nvPr/>
        </p:nvSpPr>
        <p:spPr>
          <a:xfrm>
            <a:off x="414286" y="4595578"/>
            <a:ext cx="8634175" cy="492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Open Sans" panose="020B0606030504020204" pitchFamily="34" charset="0"/>
              </a:rPr>
              <a:t>The proposed strategy is broken down into three stages: Data Exploration, Model Development and Interpretation</a:t>
            </a:r>
            <a:endParaRPr lang="en-US" sz="1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2351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Customer Distribution by Age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3B10375-3F21-4398-BC2C-CA074F9AE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888789"/>
              </p:ext>
            </p:extLst>
          </p:nvPr>
        </p:nvGraphicFramePr>
        <p:xfrm>
          <a:off x="2323678" y="1333501"/>
          <a:ext cx="4442330" cy="2235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AB915D3-B473-4580-878C-792ABCE82244}"/>
              </a:ext>
            </a:extLst>
          </p:cNvPr>
          <p:cNvSpPr txBox="1"/>
          <p:nvPr/>
        </p:nvSpPr>
        <p:spPr>
          <a:xfrm>
            <a:off x="120782" y="3684339"/>
            <a:ext cx="8902435" cy="12772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A large proportion of our customers are between the ages of 39 and 48.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100" b="0" i="0" dirty="0">
              <a:solidFill>
                <a:srgbClr val="252525"/>
              </a:solidFill>
              <a:effectLst/>
              <a:latin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After the age group 29-38, there is a noticeable steep increase of customers, followed by a steep decline since the age group 49-58.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100" b="0" i="0" dirty="0">
              <a:solidFill>
                <a:srgbClr val="252525"/>
              </a:solidFill>
              <a:effectLst/>
              <a:latin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Customers in the age groups 19-28 and 29-38 are quite similar, and the same is true in the age groups 49-58 and 59-68.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100" b="0" i="0" dirty="0">
              <a:solidFill>
                <a:srgbClr val="252525"/>
              </a:solidFill>
              <a:effectLst/>
              <a:latin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Customers aged 69 and up make up a small percentage of the total. 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Customer Distribution by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915D3-B473-4580-878C-792ABCE82244}"/>
              </a:ext>
            </a:extLst>
          </p:cNvPr>
          <p:cNvSpPr txBox="1"/>
          <p:nvPr/>
        </p:nvSpPr>
        <p:spPr>
          <a:xfrm>
            <a:off x="290056" y="3630478"/>
            <a:ext cx="8563888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Female customers 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surpass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male customers by a 2% margin.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200" u="none" strike="noStrike" cap="none" spc="0" normalizeH="0" baseline="0" dirty="0">
              <a:ln>
                <a:noFill/>
              </a:ln>
              <a:solidFill>
                <a:schemeClr val="tx1"/>
              </a:solidFill>
              <a:uFillTx/>
              <a:latin typeface="Open Sans" panose="020B0606030504020204" pitchFamily="34" charset="0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Solex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Brand is the most popular among both genders, however females outnumber males in total purchases.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Female purchase numbers are higher than male purchase numbers in all brands.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9BBA333-8596-4164-9BE5-174CDD081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418765"/>
              </p:ext>
            </p:extLst>
          </p:nvPr>
        </p:nvGraphicFramePr>
        <p:xfrm>
          <a:off x="858284" y="1294964"/>
          <a:ext cx="3034843" cy="2303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CFE869A-8DBD-4FE8-B6DC-9F93BE431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755602"/>
              </p:ext>
            </p:extLst>
          </p:nvPr>
        </p:nvGraphicFramePr>
        <p:xfrm>
          <a:off x="4572000" y="1368922"/>
          <a:ext cx="3839819" cy="2229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37432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Profit Distribution of Age Group by Wealth Segment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915D3-B473-4580-878C-792ABCE82244}"/>
              </a:ext>
            </a:extLst>
          </p:cNvPr>
          <p:cNvSpPr txBox="1"/>
          <p:nvPr/>
        </p:nvSpPr>
        <p:spPr>
          <a:xfrm>
            <a:off x="290056" y="3630478"/>
            <a:ext cx="8563888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biggest number of customers are categorized as 'Mass Customer' in all age groups.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 Mass Customer,' the second best category is 'High Net Worth.’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u="none" strike="noStrike" cap="none" spc="0" normalizeH="0" baseline="0" dirty="0">
              <a:ln>
                <a:noFill/>
              </a:ln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In some age groups, such as the 19-28 and 39-48, ‘Affluent Customer’ customers have exceed ‘High Net Worth’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7E73795-FA29-45E9-9CE1-1F5851B44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769850"/>
              </p:ext>
            </p:extLst>
          </p:nvPr>
        </p:nvGraphicFramePr>
        <p:xfrm>
          <a:off x="1953491" y="1282901"/>
          <a:ext cx="5237018" cy="2229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988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Profit Distribution by Job Industry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915D3-B473-4580-878C-792ABCE82244}"/>
              </a:ext>
            </a:extLst>
          </p:cNvPr>
          <p:cNvSpPr txBox="1"/>
          <p:nvPr/>
        </p:nvSpPr>
        <p:spPr>
          <a:xfrm>
            <a:off x="247190" y="3435342"/>
            <a:ext cx="8563888" cy="170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</a:t>
            </a:r>
            <a:r>
              <a:rPr lang="en-US" sz="10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inancial, Entertainment, and Retail industries 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provide the most profit per customer for the business.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Despite the fact that the total profit from the Retail and Entertainment industries is not the highest, we still have a high profit per customer value.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the health industry is the third most profitable, its profit per customer is slightly low when compared to other profitable industries.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Financial and Manufacturing are the company's most profitable industries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the highest profit numbers. In Addition, Health Industry is not far behind.</a:t>
            </a: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6F0B6B3-CECE-4B9E-99CD-DB956C5B1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926452"/>
              </p:ext>
            </p:extLst>
          </p:nvPr>
        </p:nvGraphicFramePr>
        <p:xfrm>
          <a:off x="0" y="1454979"/>
          <a:ext cx="4516582" cy="193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611ACC0-94A6-43A4-A7AD-9D11B33E1F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454614"/>
              </p:ext>
            </p:extLst>
          </p:nvPr>
        </p:nvGraphicFramePr>
        <p:xfrm>
          <a:off x="4627420" y="1454979"/>
          <a:ext cx="4567369" cy="193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59028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Distribution of customers owning a car by states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915D3-B473-4580-878C-792ABCE82244}"/>
              </a:ext>
            </a:extLst>
          </p:cNvPr>
          <p:cNvSpPr txBox="1"/>
          <p:nvPr/>
        </p:nvSpPr>
        <p:spPr>
          <a:xfrm>
            <a:off x="55418" y="3683536"/>
            <a:ext cx="9088582" cy="1138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state with the most car owners is New South Wales (NSW).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South Wales (NSW) appears to have a larger population from which the data was obtained.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Queensland (QLD) 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almost equally split. Both of these figures are much lower than those in New South Wales.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 number of 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people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who do not own a car in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Victoria (VIC)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is slightly higher than the number of people who do.</a:t>
            </a:r>
            <a:endParaRPr lang="en-US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5770C3A-7827-48B3-B621-58EC7F1F21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260709"/>
              </p:ext>
            </p:extLst>
          </p:nvPr>
        </p:nvGraphicFramePr>
        <p:xfrm>
          <a:off x="2369171" y="1267690"/>
          <a:ext cx="4237307" cy="2277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34783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1142</Words>
  <Application>Microsoft Office PowerPoint</Application>
  <PresentationFormat>On-screen Show (16:9)</PresentationFormat>
  <Paragraphs>180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Rishikesh</dc:creator>
  <cp:lastModifiedBy>Rishikesh Gundla</cp:lastModifiedBy>
  <cp:revision>4</cp:revision>
  <dcterms:modified xsi:type="dcterms:W3CDTF">2021-07-16T07:04:26Z</dcterms:modified>
</cp:coreProperties>
</file>