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1" r:id="rId5"/>
    <p:sldId id="260" r:id="rId6"/>
    <p:sldId id="259"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6" d="100"/>
          <a:sy n="106" d="100"/>
        </p:scale>
        <p:origin x="732" y="294"/>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94905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85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9272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775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41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786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622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645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32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91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02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4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25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48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6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727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73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84977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41C8-12C4-54DA-58FD-21E6C8A543EE}"/>
              </a:ext>
            </a:extLst>
          </p:cNvPr>
          <p:cNvSpPr>
            <a:spLocks noGrp="1"/>
          </p:cNvSpPr>
          <p:nvPr>
            <p:ph type="ctrTitle"/>
          </p:nvPr>
        </p:nvSpPr>
        <p:spPr>
          <a:xfrm>
            <a:off x="0" y="0"/>
            <a:ext cx="12088535" cy="3429000"/>
          </a:xfrm>
        </p:spPr>
        <p:txBody>
          <a:bodyPr>
            <a:normAutofit/>
          </a:bodyPr>
          <a:lstStyle/>
          <a:p>
            <a:pPr algn="ctr"/>
            <a:r>
              <a:rPr lang="en-US" b="1" u="sng" dirty="0">
                <a:latin typeface="Dubai Medium" panose="020B0603030403030204" pitchFamily="34" charset="-78"/>
                <a:cs typeface="Dubai Medium" panose="020B0603030403030204" pitchFamily="34" charset="-78"/>
              </a:rPr>
              <a:t>CAPSTONE PROPJECT</a:t>
            </a:r>
            <a:r>
              <a:rPr lang="en-US" b="1" dirty="0">
                <a:latin typeface="Dubai Medium" panose="020B0603030403030204" pitchFamily="34" charset="-78"/>
                <a:cs typeface="Dubai Medium" panose="020B0603030403030204" pitchFamily="34" charset="-78"/>
              </a:rPr>
              <a:t>:</a:t>
            </a:r>
            <a:br>
              <a:rPr lang="en-US" b="1" dirty="0">
                <a:latin typeface="Dubai Medium" panose="020B0603030403030204" pitchFamily="34" charset="-78"/>
                <a:cs typeface="Dubai Medium" panose="020B0603030403030204" pitchFamily="34" charset="-78"/>
              </a:rPr>
            </a:br>
            <a:br>
              <a:rPr lang="en-US" b="1" dirty="0"/>
            </a:br>
            <a:r>
              <a:rPr lang="en-US" b="1" dirty="0">
                <a:latin typeface="Dubai" panose="020B0503030403030204" pitchFamily="34" charset="-78"/>
                <a:cs typeface="Dubai" panose="020B0503030403030204" pitchFamily="34" charset="-78"/>
              </a:rPr>
              <a:t>MARKETING AND RETAIL ANALYTICS</a:t>
            </a:r>
          </a:p>
        </p:txBody>
      </p:sp>
      <p:sp>
        <p:nvSpPr>
          <p:cNvPr id="3" name="Subtitle 2">
            <a:extLst>
              <a:ext uri="{FF2B5EF4-FFF2-40B4-BE49-F238E27FC236}">
                <a16:creationId xmlns:a16="http://schemas.microsoft.com/office/drawing/2014/main" id="{4C0F71E2-87FE-5774-CF99-2FD23CBAA27D}"/>
              </a:ext>
            </a:extLst>
          </p:cNvPr>
          <p:cNvSpPr>
            <a:spLocks noGrp="1"/>
          </p:cNvSpPr>
          <p:nvPr>
            <p:ph type="subTitle" idx="1"/>
          </p:nvPr>
        </p:nvSpPr>
        <p:spPr/>
        <p:txBody>
          <a:bodyPr>
            <a:normAutofit fontScale="92500" lnSpcReduction="10000"/>
          </a:bodyPr>
          <a:lstStyle/>
          <a:p>
            <a:r>
              <a:rPr lang="en-US" dirty="0"/>
              <a:t>Presented by:-</a:t>
            </a:r>
          </a:p>
          <a:p>
            <a:r>
              <a:rPr lang="en-US" dirty="0"/>
              <a:t>Neha </a:t>
            </a:r>
            <a:r>
              <a:rPr lang="en-US" dirty="0" err="1"/>
              <a:t>patil</a:t>
            </a:r>
            <a:endParaRPr lang="en-US" dirty="0"/>
          </a:p>
          <a:p>
            <a:r>
              <a:rPr lang="en-US" dirty="0"/>
              <a:t>Rishikesh Gundla</a:t>
            </a:r>
          </a:p>
          <a:p>
            <a:r>
              <a:rPr lang="en-US" dirty="0" err="1"/>
              <a:t>Gagan</a:t>
            </a:r>
            <a:r>
              <a:rPr lang="en-US" dirty="0"/>
              <a:t> </a:t>
            </a:r>
            <a:r>
              <a:rPr lang="en-US" dirty="0" err="1"/>
              <a:t>sharma</a:t>
            </a:r>
            <a:endParaRPr lang="en-US" dirty="0"/>
          </a:p>
        </p:txBody>
      </p:sp>
    </p:spTree>
    <p:extLst>
      <p:ext uri="{BB962C8B-B14F-4D97-AF65-F5344CB8AC3E}">
        <p14:creationId xmlns:p14="http://schemas.microsoft.com/office/powerpoint/2010/main" val="148883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0"/>
            <a:ext cx="10131425" cy="1456267"/>
          </a:xfrm>
        </p:spPr>
        <p:txBody>
          <a:bodyPr/>
          <a:lstStyle/>
          <a:p>
            <a:pPr algn="ctr"/>
            <a:r>
              <a:rPr lang="en-US" b="1" u="sng" dirty="0">
                <a:latin typeface="Dubai" panose="020B0503030403030204" pitchFamily="34" charset="-78"/>
                <a:cs typeface="Dubai" panose="020B0503030403030204" pitchFamily="34" charset="-78"/>
              </a:rPr>
              <a:t>insights</a:t>
            </a:r>
          </a:p>
        </p:txBody>
      </p:sp>
      <p:sp>
        <p:nvSpPr>
          <p:cNvPr id="3" name="Content Placeholder 2">
            <a:extLst>
              <a:ext uri="{FF2B5EF4-FFF2-40B4-BE49-F238E27FC236}">
                <a16:creationId xmlns:a16="http://schemas.microsoft.com/office/drawing/2014/main" id="{184222AF-A6B3-E2C7-F4B5-6659F55FCDCC}"/>
              </a:ext>
            </a:extLst>
          </p:cNvPr>
          <p:cNvSpPr>
            <a:spLocks noGrp="1"/>
          </p:cNvSpPr>
          <p:nvPr>
            <p:ph idx="1"/>
          </p:nvPr>
        </p:nvSpPr>
        <p:spPr>
          <a:xfrm>
            <a:off x="1030287" y="1330433"/>
            <a:ext cx="10131425" cy="4994867"/>
          </a:xfrm>
        </p:spPr>
        <p:txBody>
          <a:bodyPr>
            <a:normAutofit lnSpcReduction="10000"/>
          </a:bodyPr>
          <a:lstStyle/>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The category “Toy” contributes to 92% of the total revenue with around 2400 quantity of product sold.</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Top 20 products by Quantity and Revenue are all of Toys category.</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It can be seen that even if the price of the certain products is high, it is still bought by the customer more often.</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The category apart from Toys which are ordered more than 5 times are furniture décor, watches gifts, garden tool, houseware and sports leisure.</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Using Market Basket Analysis, Toys category products is the most sold among the rest of the product category.</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Hence, Toys with the combination of bed bath table, furniture décor and computer décor and each other are frequently ordered by customers.</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4063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1"/>
            <a:ext cx="10131425" cy="1448554"/>
          </a:xfrm>
        </p:spPr>
        <p:txBody>
          <a:bodyPr/>
          <a:lstStyle/>
          <a:p>
            <a:pPr algn="ctr"/>
            <a:r>
              <a:rPr lang="en-US" b="1" u="sng" dirty="0">
                <a:latin typeface="Dubai" panose="020B0503030403030204" pitchFamily="34" charset="-78"/>
                <a:cs typeface="Dubai" panose="020B0503030403030204" pitchFamily="34" charset="-78"/>
              </a:rPr>
              <a:t>recommendations</a:t>
            </a:r>
          </a:p>
        </p:txBody>
      </p:sp>
      <p:sp>
        <p:nvSpPr>
          <p:cNvPr id="3" name="Content Placeholder 2">
            <a:extLst>
              <a:ext uri="{FF2B5EF4-FFF2-40B4-BE49-F238E27FC236}">
                <a16:creationId xmlns:a16="http://schemas.microsoft.com/office/drawing/2014/main" id="{184222AF-A6B3-E2C7-F4B5-6659F55FCDCC}"/>
              </a:ext>
            </a:extLst>
          </p:cNvPr>
          <p:cNvSpPr>
            <a:spLocks noGrp="1"/>
          </p:cNvSpPr>
          <p:nvPr>
            <p:ph idx="1"/>
          </p:nvPr>
        </p:nvSpPr>
        <p:spPr>
          <a:xfrm>
            <a:off x="1030286" y="1092993"/>
            <a:ext cx="10131425" cy="4889298"/>
          </a:xfrm>
        </p:spPr>
        <p:txBody>
          <a:bodyPr>
            <a:normAutofit/>
          </a:bodyPr>
          <a:lstStyle/>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Company should focus on giving offers for customer who are frequently purchasing to retain them.</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Since there are many category of product which are very rarely sold they should discontinue them, so that they could focus more on best selling products and traffic will easily shift to those products.</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Target customer which are more likely to </a:t>
            </a:r>
            <a:r>
              <a:rPr lang="en-US" sz="1600">
                <a:latin typeface="Dubai" panose="020B0503030403030204" pitchFamily="34" charset="-78"/>
                <a:cs typeface="Dubai" panose="020B0503030403030204" pitchFamily="34" charset="-78"/>
              </a:rPr>
              <a:t>buy toys </a:t>
            </a:r>
            <a:r>
              <a:rPr lang="en-US" sz="1600" dirty="0">
                <a:latin typeface="Dubai" panose="020B0503030403030204" pitchFamily="34" charset="-78"/>
                <a:cs typeface="Dubai" panose="020B0503030403030204" pitchFamily="34" charset="-78"/>
              </a:rPr>
              <a:t>f</a:t>
            </a:r>
            <a:r>
              <a:rPr lang="en-US" sz="1600">
                <a:latin typeface="Dubai" panose="020B0503030403030204" pitchFamily="34" charset="-78"/>
                <a:cs typeface="Dubai" panose="020B0503030403030204" pitchFamily="34" charset="-78"/>
              </a:rPr>
              <a:t>or </a:t>
            </a:r>
            <a:r>
              <a:rPr lang="en-US" sz="1600" dirty="0" err="1">
                <a:latin typeface="Dubai" panose="020B0503030403030204" pitchFamily="34" charset="-78"/>
                <a:cs typeface="Dubai" panose="020B0503030403030204" pitchFamily="34" charset="-78"/>
              </a:rPr>
              <a:t>eg</a:t>
            </a:r>
            <a:r>
              <a:rPr lang="en-US" sz="1600" dirty="0">
                <a:latin typeface="Dubai" panose="020B0503030403030204" pitchFamily="34" charset="-78"/>
                <a:cs typeface="Dubai" panose="020B0503030403030204" pitchFamily="34" charset="-78"/>
              </a:rPr>
              <a:t>:- Parents of new born baby,  Birthday gits for children </a:t>
            </a:r>
            <a:r>
              <a:rPr lang="en-US" sz="1600" dirty="0" err="1">
                <a:latin typeface="Dubai" panose="020B0503030403030204" pitchFamily="34" charset="-78"/>
                <a:cs typeface="Dubai" panose="020B0503030403030204" pitchFamily="34" charset="-78"/>
              </a:rPr>
              <a:t>etc</a:t>
            </a: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Put some catchy discount or offers on best selling combination of products.</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Perform online marketing on social media of best selling products categories to target children of right age group.  </a:t>
            </a:r>
          </a:p>
        </p:txBody>
      </p:sp>
    </p:spTree>
    <p:extLst>
      <p:ext uri="{BB962C8B-B14F-4D97-AF65-F5344CB8AC3E}">
        <p14:creationId xmlns:p14="http://schemas.microsoft.com/office/powerpoint/2010/main" val="233358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BC34-BB63-4DE3-A3D9-8B3E6B91DB02}"/>
              </a:ext>
            </a:extLst>
          </p:cNvPr>
          <p:cNvSpPr>
            <a:spLocks noGrp="1"/>
          </p:cNvSpPr>
          <p:nvPr>
            <p:ph type="title"/>
          </p:nvPr>
        </p:nvSpPr>
        <p:spPr>
          <a:xfrm>
            <a:off x="1030287" y="0"/>
            <a:ext cx="10131425" cy="1456267"/>
          </a:xfrm>
        </p:spPr>
        <p:txBody>
          <a:bodyPr/>
          <a:lstStyle/>
          <a:p>
            <a:pPr algn="ctr"/>
            <a:r>
              <a:rPr lang="en-US" b="1" u="sng" dirty="0">
                <a:latin typeface="Dubai" panose="020B0503030403030204" pitchFamily="34" charset="-78"/>
                <a:cs typeface="Dubai" panose="020B0503030403030204" pitchFamily="34" charset="-78"/>
              </a:rPr>
              <a:t>Problem definition</a:t>
            </a:r>
          </a:p>
        </p:txBody>
      </p:sp>
      <p:sp>
        <p:nvSpPr>
          <p:cNvPr id="3" name="Content Placeholder 2">
            <a:extLst>
              <a:ext uri="{FF2B5EF4-FFF2-40B4-BE49-F238E27FC236}">
                <a16:creationId xmlns:a16="http://schemas.microsoft.com/office/drawing/2014/main" id="{900D8305-C6EC-B954-414D-60B622F38F0E}"/>
              </a:ext>
            </a:extLst>
          </p:cNvPr>
          <p:cNvSpPr>
            <a:spLocks noGrp="1"/>
          </p:cNvSpPr>
          <p:nvPr>
            <p:ph idx="1"/>
          </p:nvPr>
        </p:nvSpPr>
        <p:spPr>
          <a:xfrm>
            <a:off x="1030287" y="1456267"/>
            <a:ext cx="10131425" cy="4815281"/>
          </a:xfrm>
        </p:spPr>
        <p:txBody>
          <a:bodyPr>
            <a:normAutofit/>
          </a:bodyPr>
          <a:lstStyle/>
          <a:p>
            <a:pPr>
              <a:buFont typeface="Wingdings" panose="05000000000000000000" pitchFamily="2" charset="2"/>
              <a:buChar char="Ø"/>
            </a:pPr>
            <a:r>
              <a:rPr lang="en-US" sz="1600" dirty="0" err="1">
                <a:latin typeface="Dubai" panose="020B0503030403030204" pitchFamily="34" charset="-78"/>
                <a:cs typeface="Dubai" panose="020B0503030403030204" pitchFamily="34" charset="-78"/>
              </a:rPr>
              <a:t>OList</a:t>
            </a:r>
            <a:r>
              <a:rPr lang="en-US" sz="1600" dirty="0">
                <a:latin typeface="Dubai" panose="020B0503030403030204" pitchFamily="34" charset="-78"/>
                <a:cs typeface="Dubai" panose="020B0503030403030204" pitchFamily="34" charset="-78"/>
              </a:rPr>
              <a:t> is one such e-commerce company that has faced some losses recently and they want to manage their inventory very well so as to reduce any unnecessary costs that they might be bearing.</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Need to identify top products that contribute to the revenue and also use market basket analysis to analyze the purchase behavior of individual customers to estimate with relative certainty, what items are more likely to be purchased individually or in combination with some other products.</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So ultimately, we need to help </a:t>
            </a:r>
            <a:r>
              <a:rPr lang="en-US" sz="1600" dirty="0" err="1">
                <a:latin typeface="Dubai" panose="020B0503030403030204" pitchFamily="34" charset="-78"/>
                <a:cs typeface="Dubai" panose="020B0503030403030204" pitchFamily="34" charset="-78"/>
              </a:rPr>
              <a:t>OList</a:t>
            </a:r>
            <a:r>
              <a:rPr lang="en-US" sz="1600" dirty="0">
                <a:latin typeface="Dubai" panose="020B0503030403030204" pitchFamily="34" charset="-78"/>
                <a:cs typeface="Dubai" panose="020B0503030403030204" pitchFamily="34" charset="-78"/>
              </a:rPr>
              <a:t> to identify the product categories which they can get rid of without significantly impacting business</a:t>
            </a:r>
          </a:p>
        </p:txBody>
      </p:sp>
    </p:spTree>
    <p:extLst>
      <p:ext uri="{BB962C8B-B14F-4D97-AF65-F5344CB8AC3E}">
        <p14:creationId xmlns:p14="http://schemas.microsoft.com/office/powerpoint/2010/main" val="424758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BC34-BB63-4DE3-A3D9-8B3E6B91DB02}"/>
              </a:ext>
            </a:extLst>
          </p:cNvPr>
          <p:cNvSpPr>
            <a:spLocks noGrp="1"/>
          </p:cNvSpPr>
          <p:nvPr>
            <p:ph type="title"/>
          </p:nvPr>
        </p:nvSpPr>
        <p:spPr>
          <a:xfrm>
            <a:off x="1030287" y="22371"/>
            <a:ext cx="10131425" cy="1456267"/>
          </a:xfrm>
        </p:spPr>
        <p:txBody>
          <a:bodyPr/>
          <a:lstStyle/>
          <a:p>
            <a:pPr algn="ctr"/>
            <a:r>
              <a:rPr lang="en-US" b="1" u="sng" dirty="0">
                <a:latin typeface="Dubai" panose="020B0503030403030204" pitchFamily="34" charset="-78"/>
                <a:cs typeface="Dubai" panose="020B0503030403030204" pitchFamily="34" charset="-78"/>
              </a:rPr>
              <a:t>Project pipeline</a:t>
            </a:r>
          </a:p>
        </p:txBody>
      </p:sp>
      <p:sp>
        <p:nvSpPr>
          <p:cNvPr id="3" name="Content Placeholder 2">
            <a:extLst>
              <a:ext uri="{FF2B5EF4-FFF2-40B4-BE49-F238E27FC236}">
                <a16:creationId xmlns:a16="http://schemas.microsoft.com/office/drawing/2014/main" id="{900D8305-C6EC-B954-414D-60B622F38F0E}"/>
              </a:ext>
            </a:extLst>
          </p:cNvPr>
          <p:cNvSpPr>
            <a:spLocks noGrp="1"/>
          </p:cNvSpPr>
          <p:nvPr>
            <p:ph idx="1"/>
          </p:nvPr>
        </p:nvSpPr>
        <p:spPr>
          <a:xfrm>
            <a:off x="1030287" y="1787632"/>
            <a:ext cx="10131425" cy="4460768"/>
          </a:xfrm>
        </p:spPr>
        <p:txBody>
          <a:bodyPr>
            <a:normAutofit lnSpcReduction="10000"/>
          </a:bodyPr>
          <a:lstStyle/>
          <a:p>
            <a:pPr>
              <a:buFont typeface="Wingdings" panose="05000000000000000000" pitchFamily="2" charset="2"/>
              <a:buChar char="Ø"/>
            </a:pPr>
            <a:r>
              <a:rPr lang="en-US" sz="1600" b="1" dirty="0">
                <a:latin typeface="Dubai" panose="020B0503030403030204" pitchFamily="34" charset="-78"/>
                <a:cs typeface="Dubai" panose="020B0503030403030204" pitchFamily="34" charset="-78"/>
              </a:rPr>
              <a:t>Data exploration and cleaning</a:t>
            </a:r>
            <a:r>
              <a:rPr lang="en-US" sz="1600" dirty="0">
                <a:latin typeface="Dubai" panose="020B0503030403030204" pitchFamily="34" charset="-78"/>
                <a:cs typeface="Dubai" panose="020B0503030403030204" pitchFamily="34" charset="-78"/>
              </a:rPr>
              <a:t>: Identify missing and duplicate values in each column and treat them accordingly. Also, treat any and all data quality issues associated with the dataset.</a:t>
            </a:r>
          </a:p>
          <a:p>
            <a:pPr marL="0" indent="0">
              <a:buNone/>
            </a:pPr>
            <a:endParaRPr lang="en-US" sz="1600" dirty="0">
              <a:latin typeface="Dubai" panose="020B0503030403030204" pitchFamily="34" charset="-78"/>
              <a:cs typeface="Dubai" panose="020B0503030403030204" pitchFamily="34" charset="-78"/>
            </a:endParaRP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b="1" dirty="0">
                <a:latin typeface="Dubai" panose="020B0503030403030204" pitchFamily="34" charset="-78"/>
                <a:cs typeface="Dubai" panose="020B0503030403030204" pitchFamily="34" charset="-78"/>
              </a:rPr>
              <a:t>Data visualization</a:t>
            </a:r>
            <a:r>
              <a:rPr lang="en-US" sz="1600" dirty="0">
                <a:latin typeface="Dubai" panose="020B0503030403030204" pitchFamily="34" charset="-78"/>
                <a:cs typeface="Dubai" panose="020B0503030403030204" pitchFamily="34" charset="-78"/>
              </a:rPr>
              <a:t>: Create appropriate visualizations to identify the most ordered products by quantity and revenue.</a:t>
            </a: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b="1" dirty="0">
                <a:latin typeface="Dubai" panose="020B0503030403030204" pitchFamily="34" charset="-78"/>
                <a:cs typeface="Dubai" panose="020B0503030403030204" pitchFamily="34" charset="-78"/>
              </a:rPr>
              <a:t>Market basket analysis</a:t>
            </a:r>
            <a:r>
              <a:rPr lang="en-US" sz="1600" dirty="0">
                <a:latin typeface="Dubai" panose="020B0503030403030204" pitchFamily="34" charset="-78"/>
                <a:cs typeface="Dubai" panose="020B0503030403030204" pitchFamily="34" charset="-78"/>
              </a:rPr>
              <a:t>: Identify combinations of product categories that are ordered frequently and visualize them as required. This can be done by creating a simple matrix with product categories in the rows and columns and then checking which of the pairs show associations.</a:t>
            </a: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b="1" dirty="0">
                <a:latin typeface="Dubai" panose="020B0503030403030204" pitchFamily="34" charset="-78"/>
                <a:cs typeface="Dubai" panose="020B0503030403030204" pitchFamily="34" charset="-78"/>
              </a:rPr>
              <a:t>Dashboarding and final PPT</a:t>
            </a:r>
            <a:r>
              <a:rPr lang="en-US" sz="1600" dirty="0">
                <a:latin typeface="Dubai" panose="020B0503030403030204" pitchFamily="34" charset="-78"/>
                <a:cs typeface="Dubai" panose="020B0503030403030204" pitchFamily="34" charset="-78"/>
              </a:rPr>
              <a:t>: Create a neat dashboard containing the important visualizations and supplement it with an executive summary containing valuable insights and recommended steps of action..</a:t>
            </a:r>
          </a:p>
        </p:txBody>
      </p:sp>
    </p:spTree>
    <p:extLst>
      <p:ext uri="{BB962C8B-B14F-4D97-AF65-F5344CB8AC3E}">
        <p14:creationId xmlns:p14="http://schemas.microsoft.com/office/powerpoint/2010/main" val="135762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0"/>
            <a:ext cx="10131425" cy="1456267"/>
          </a:xfrm>
        </p:spPr>
        <p:txBody>
          <a:bodyPr/>
          <a:lstStyle/>
          <a:p>
            <a:pPr algn="ctr"/>
            <a:r>
              <a:rPr lang="en-US" b="1" u="sng" dirty="0">
                <a:latin typeface="Dubai" panose="020B0503030403030204" pitchFamily="34" charset="-78"/>
                <a:cs typeface="Dubai" panose="020B0503030403030204" pitchFamily="34" charset="-78"/>
              </a:rPr>
              <a:t>data exploration and cleaning</a:t>
            </a:r>
          </a:p>
        </p:txBody>
      </p:sp>
      <p:sp>
        <p:nvSpPr>
          <p:cNvPr id="3" name="Content Placeholder 2">
            <a:extLst>
              <a:ext uri="{FF2B5EF4-FFF2-40B4-BE49-F238E27FC236}">
                <a16:creationId xmlns:a16="http://schemas.microsoft.com/office/drawing/2014/main" id="{184222AF-A6B3-E2C7-F4B5-6659F55FCDCC}"/>
              </a:ext>
            </a:extLst>
          </p:cNvPr>
          <p:cNvSpPr>
            <a:spLocks noGrp="1"/>
          </p:cNvSpPr>
          <p:nvPr>
            <p:ph idx="1"/>
          </p:nvPr>
        </p:nvSpPr>
        <p:spPr>
          <a:xfrm>
            <a:off x="1030287" y="1330433"/>
            <a:ext cx="10131425" cy="4994867"/>
          </a:xfrm>
        </p:spPr>
        <p:txBody>
          <a:bodyPr>
            <a:normAutofit lnSpcReduction="10000"/>
          </a:bodyPr>
          <a:lstStyle/>
          <a:p>
            <a:pPr marL="0" indent="0">
              <a:buNone/>
            </a:pPr>
            <a:r>
              <a:rPr lang="en-US" sz="2300" b="1" dirty="0">
                <a:latin typeface="Dubai" panose="020B0503030403030204" pitchFamily="34" charset="-78"/>
                <a:cs typeface="Dubai" panose="020B0503030403030204" pitchFamily="34" charset="-78"/>
              </a:rPr>
              <a:t>Exploratory Data Analysis:-</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Imported all the CSV files of Retail dataset into </a:t>
            </a:r>
            <a:r>
              <a:rPr lang="en-US" sz="1600" dirty="0" err="1">
                <a:latin typeface="Dubai" panose="020B0503030403030204" pitchFamily="34" charset="-78"/>
                <a:cs typeface="Dubai" panose="020B0503030403030204" pitchFamily="34" charset="-78"/>
              </a:rPr>
              <a:t>JupyertLab</a:t>
            </a:r>
            <a:r>
              <a:rPr lang="en-US" sz="1600" dirty="0">
                <a:latin typeface="Dubai" panose="020B0503030403030204" pitchFamily="34" charset="-78"/>
                <a:cs typeface="Dubai" panose="020B0503030403030204" pitchFamily="34" charset="-78"/>
              </a:rPr>
              <a:t>. </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We used pandas library to load and clean the dataset.</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Performed data exploration on all the CSV files to understand the data quality issues.</a:t>
            </a: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Performed cleaning process on all the CSV files such as removing null values, duplicates records and outliers if present.</a:t>
            </a:r>
          </a:p>
          <a:p>
            <a:pPr marL="0" indent="0">
              <a:buNone/>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As instructed, we only considered records having order status as ’delivered’.</a:t>
            </a:r>
          </a:p>
          <a:p>
            <a:pPr>
              <a:buFont typeface="Wingdings" panose="05000000000000000000" pitchFamily="2" charset="2"/>
              <a:buChar char="Ø"/>
            </a:pPr>
            <a:endParaRPr lang="en-US" sz="1600" dirty="0">
              <a:latin typeface="Dubai" panose="020B0503030403030204" pitchFamily="34" charset="-78"/>
              <a:cs typeface="Dubai" panose="020B0503030403030204" pitchFamily="34" charset="-78"/>
            </a:endParaRPr>
          </a:p>
          <a:p>
            <a:pPr>
              <a:buFont typeface="Wingdings" panose="05000000000000000000" pitchFamily="2" charset="2"/>
              <a:buChar char="Ø"/>
            </a:pPr>
            <a:r>
              <a:rPr lang="en-US" sz="1600" dirty="0">
                <a:latin typeface="Dubai" panose="020B0503030403030204" pitchFamily="34" charset="-78"/>
                <a:cs typeface="Dubai" panose="020B0503030403030204" pitchFamily="34" charset="-78"/>
              </a:rPr>
              <a:t>After cleaning all data frame we exported it back into CSV files.</a:t>
            </a:r>
          </a:p>
        </p:txBody>
      </p:sp>
    </p:spTree>
    <p:extLst>
      <p:ext uri="{BB962C8B-B14F-4D97-AF65-F5344CB8AC3E}">
        <p14:creationId xmlns:p14="http://schemas.microsoft.com/office/powerpoint/2010/main" val="210522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1"/>
            <a:ext cx="10131425" cy="1082180"/>
          </a:xfrm>
        </p:spPr>
        <p:txBody>
          <a:bodyPr/>
          <a:lstStyle/>
          <a:p>
            <a:pPr algn="ctr"/>
            <a:r>
              <a:rPr lang="en-US" b="1" u="sng" dirty="0">
                <a:latin typeface="Dubai" panose="020B0503030403030204" pitchFamily="34" charset="-78"/>
                <a:cs typeface="Dubai" panose="020B0503030403030204" pitchFamily="34" charset="-78"/>
              </a:rPr>
              <a:t>data exploration and cleaning</a:t>
            </a:r>
          </a:p>
        </p:txBody>
      </p:sp>
      <p:pic>
        <p:nvPicPr>
          <p:cNvPr id="5" name="Picture 4">
            <a:extLst>
              <a:ext uri="{FF2B5EF4-FFF2-40B4-BE49-F238E27FC236}">
                <a16:creationId xmlns:a16="http://schemas.microsoft.com/office/drawing/2014/main" id="{EC14D0F5-1E45-1836-2527-27148B162E2C}"/>
              </a:ext>
            </a:extLst>
          </p:cNvPr>
          <p:cNvPicPr>
            <a:picLocks noChangeAspect="1"/>
          </p:cNvPicPr>
          <p:nvPr/>
        </p:nvPicPr>
        <p:blipFill>
          <a:blip r:embed="rId2"/>
          <a:stretch>
            <a:fillRect/>
          </a:stretch>
        </p:blipFill>
        <p:spPr>
          <a:xfrm>
            <a:off x="496955" y="1451512"/>
            <a:ext cx="11198093" cy="4156557"/>
          </a:xfrm>
          <a:prstGeom prst="rect">
            <a:avLst/>
          </a:prstGeom>
        </p:spPr>
      </p:pic>
      <p:sp>
        <p:nvSpPr>
          <p:cNvPr id="9" name="TextBox 8">
            <a:extLst>
              <a:ext uri="{FF2B5EF4-FFF2-40B4-BE49-F238E27FC236}">
                <a16:creationId xmlns:a16="http://schemas.microsoft.com/office/drawing/2014/main" id="{93CE4DEC-91FA-D948-7AF6-BBD81472E7B6}"/>
              </a:ext>
            </a:extLst>
          </p:cNvPr>
          <p:cNvSpPr txBox="1"/>
          <p:nvPr/>
        </p:nvSpPr>
        <p:spPr>
          <a:xfrm>
            <a:off x="496952" y="1082180"/>
            <a:ext cx="4160939" cy="369332"/>
          </a:xfrm>
          <a:prstGeom prst="rect">
            <a:avLst/>
          </a:prstGeom>
          <a:noFill/>
        </p:spPr>
        <p:txBody>
          <a:bodyPr wrap="square" rtlCol="0">
            <a:spAutoFit/>
          </a:bodyPr>
          <a:lstStyle/>
          <a:p>
            <a:r>
              <a:rPr lang="en-US" b="1" dirty="0">
                <a:latin typeface="Dubai" panose="020B0503030403030204" pitchFamily="34" charset="-78"/>
                <a:cs typeface="Dubai" panose="020B0503030403030204" pitchFamily="34" charset="-78"/>
              </a:rPr>
              <a:t>ETL Pipeline</a:t>
            </a:r>
            <a:r>
              <a:rPr lang="en-US" sz="1800" b="1" dirty="0">
                <a:latin typeface="Dubai" panose="020B0503030403030204" pitchFamily="34" charset="-78"/>
                <a:cs typeface="Dubai" panose="020B0503030403030204" pitchFamily="34" charset="-78"/>
              </a:rPr>
              <a:t>:-</a:t>
            </a:r>
          </a:p>
        </p:txBody>
      </p:sp>
      <p:sp>
        <p:nvSpPr>
          <p:cNvPr id="10" name="TextBox 9">
            <a:extLst>
              <a:ext uri="{FF2B5EF4-FFF2-40B4-BE49-F238E27FC236}">
                <a16:creationId xmlns:a16="http://schemas.microsoft.com/office/drawing/2014/main" id="{E6F263C4-100D-4F20-8416-C1E54AC5277F}"/>
              </a:ext>
            </a:extLst>
          </p:cNvPr>
          <p:cNvSpPr txBox="1"/>
          <p:nvPr/>
        </p:nvSpPr>
        <p:spPr>
          <a:xfrm>
            <a:off x="496952" y="5780260"/>
            <a:ext cx="10131425" cy="646331"/>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In the ETL Pipeline, we have used Tableau Prep to join all the cleaned CSV files and transformed the data into proper format and then outputted it into an single CSV file.</a:t>
            </a:r>
          </a:p>
        </p:txBody>
      </p:sp>
    </p:spTree>
    <p:extLst>
      <p:ext uri="{BB962C8B-B14F-4D97-AF65-F5344CB8AC3E}">
        <p14:creationId xmlns:p14="http://schemas.microsoft.com/office/powerpoint/2010/main" val="311376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1"/>
            <a:ext cx="10131425" cy="1209900"/>
          </a:xfrm>
        </p:spPr>
        <p:txBody>
          <a:bodyPr/>
          <a:lstStyle/>
          <a:p>
            <a:pPr algn="ctr"/>
            <a:r>
              <a:rPr lang="en-US" b="1" u="sng" dirty="0">
                <a:latin typeface="Dubai" panose="020B0503030403030204" pitchFamily="34" charset="-78"/>
                <a:cs typeface="Dubai" panose="020B0503030403030204" pitchFamily="34" charset="-78"/>
              </a:rPr>
              <a:t>Data visualization</a:t>
            </a:r>
          </a:p>
        </p:txBody>
      </p:sp>
      <p:pic>
        <p:nvPicPr>
          <p:cNvPr id="9" name="Picture 8">
            <a:extLst>
              <a:ext uri="{FF2B5EF4-FFF2-40B4-BE49-F238E27FC236}">
                <a16:creationId xmlns:a16="http://schemas.microsoft.com/office/drawing/2014/main" id="{040524DB-D94C-0064-FC99-23E9ECF7B0F6}"/>
              </a:ext>
            </a:extLst>
          </p:cNvPr>
          <p:cNvPicPr>
            <a:picLocks noChangeAspect="1"/>
          </p:cNvPicPr>
          <p:nvPr/>
        </p:nvPicPr>
        <p:blipFill>
          <a:blip r:embed="rId2"/>
          <a:stretch>
            <a:fillRect/>
          </a:stretch>
        </p:blipFill>
        <p:spPr>
          <a:xfrm>
            <a:off x="223535" y="1209900"/>
            <a:ext cx="5561802" cy="4813395"/>
          </a:xfrm>
          <a:prstGeom prst="rect">
            <a:avLst/>
          </a:prstGeom>
        </p:spPr>
      </p:pic>
      <p:pic>
        <p:nvPicPr>
          <p:cNvPr id="11" name="Picture 10">
            <a:extLst>
              <a:ext uri="{FF2B5EF4-FFF2-40B4-BE49-F238E27FC236}">
                <a16:creationId xmlns:a16="http://schemas.microsoft.com/office/drawing/2014/main" id="{12001877-DA6B-6E2D-716F-8F8149FADC6C}"/>
              </a:ext>
            </a:extLst>
          </p:cNvPr>
          <p:cNvPicPr>
            <a:picLocks noChangeAspect="1"/>
          </p:cNvPicPr>
          <p:nvPr/>
        </p:nvPicPr>
        <p:blipFill>
          <a:blip r:embed="rId3"/>
          <a:stretch>
            <a:fillRect/>
          </a:stretch>
        </p:blipFill>
        <p:spPr>
          <a:xfrm>
            <a:off x="6406664" y="1209902"/>
            <a:ext cx="5561802" cy="4813394"/>
          </a:xfrm>
          <a:prstGeom prst="rect">
            <a:avLst/>
          </a:prstGeom>
        </p:spPr>
      </p:pic>
      <p:sp>
        <p:nvSpPr>
          <p:cNvPr id="13" name="TextBox 12">
            <a:extLst>
              <a:ext uri="{FF2B5EF4-FFF2-40B4-BE49-F238E27FC236}">
                <a16:creationId xmlns:a16="http://schemas.microsoft.com/office/drawing/2014/main" id="{CE22D04C-67D5-AB83-DF48-76ACBDE2FE1B}"/>
              </a:ext>
            </a:extLst>
          </p:cNvPr>
          <p:cNvSpPr txBox="1"/>
          <p:nvPr/>
        </p:nvSpPr>
        <p:spPr>
          <a:xfrm>
            <a:off x="223535" y="6182686"/>
            <a:ext cx="5561802" cy="338554"/>
          </a:xfrm>
          <a:prstGeom prst="rect">
            <a:avLst/>
          </a:prstGeom>
          <a:noFill/>
        </p:spPr>
        <p:txBody>
          <a:bodyPr wrap="square" rtlCol="0">
            <a:spAutoFit/>
          </a:bodyPr>
          <a:lstStyle/>
          <a:p>
            <a:pPr algn="ctr"/>
            <a:r>
              <a:rPr lang="en-US" sz="1600" dirty="0">
                <a:latin typeface="Dubai" panose="020B0503030403030204" pitchFamily="34" charset="-78"/>
                <a:cs typeface="Dubai" panose="020B0503030403030204" pitchFamily="34" charset="-78"/>
              </a:rPr>
              <a:t>This bar graph shows Top 20 products sold by quantity</a:t>
            </a:r>
          </a:p>
        </p:txBody>
      </p:sp>
      <p:sp>
        <p:nvSpPr>
          <p:cNvPr id="14" name="TextBox 13">
            <a:extLst>
              <a:ext uri="{FF2B5EF4-FFF2-40B4-BE49-F238E27FC236}">
                <a16:creationId xmlns:a16="http://schemas.microsoft.com/office/drawing/2014/main" id="{9091D84A-B158-EBE5-2E5A-CE8F6D7C37E2}"/>
              </a:ext>
            </a:extLst>
          </p:cNvPr>
          <p:cNvSpPr txBox="1"/>
          <p:nvPr/>
        </p:nvSpPr>
        <p:spPr>
          <a:xfrm>
            <a:off x="6406664" y="6182686"/>
            <a:ext cx="5561802" cy="338554"/>
          </a:xfrm>
          <a:prstGeom prst="rect">
            <a:avLst/>
          </a:prstGeom>
          <a:noFill/>
        </p:spPr>
        <p:txBody>
          <a:bodyPr wrap="square" rtlCol="0">
            <a:spAutoFit/>
          </a:bodyPr>
          <a:lstStyle/>
          <a:p>
            <a:pPr algn="ctr"/>
            <a:r>
              <a:rPr lang="en-US" sz="1600" dirty="0">
                <a:latin typeface="Dubai" panose="020B0503030403030204" pitchFamily="34" charset="-78"/>
                <a:cs typeface="Dubai" panose="020B0503030403030204" pitchFamily="34" charset="-78"/>
              </a:rPr>
              <a:t>This bar graph shows Top 20 products sold by revenue</a:t>
            </a:r>
          </a:p>
        </p:txBody>
      </p:sp>
    </p:spTree>
    <p:extLst>
      <p:ext uri="{BB962C8B-B14F-4D97-AF65-F5344CB8AC3E}">
        <p14:creationId xmlns:p14="http://schemas.microsoft.com/office/powerpoint/2010/main" val="321901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0"/>
            <a:ext cx="10131425" cy="1248543"/>
          </a:xfrm>
        </p:spPr>
        <p:txBody>
          <a:bodyPr/>
          <a:lstStyle/>
          <a:p>
            <a:pPr algn="ctr"/>
            <a:r>
              <a:rPr lang="en-US" b="1" u="sng" dirty="0">
                <a:latin typeface="Dubai" panose="020B0503030403030204" pitchFamily="34" charset="-78"/>
                <a:cs typeface="Dubai" panose="020B0503030403030204" pitchFamily="34" charset="-78"/>
              </a:rPr>
              <a:t>Data visualization</a:t>
            </a:r>
          </a:p>
        </p:txBody>
      </p:sp>
      <p:pic>
        <p:nvPicPr>
          <p:cNvPr id="4" name="Picture 3">
            <a:extLst>
              <a:ext uri="{FF2B5EF4-FFF2-40B4-BE49-F238E27FC236}">
                <a16:creationId xmlns:a16="http://schemas.microsoft.com/office/drawing/2014/main" id="{35D15892-9F57-281E-7B38-4F9871752BED}"/>
              </a:ext>
            </a:extLst>
          </p:cNvPr>
          <p:cNvPicPr>
            <a:picLocks noChangeAspect="1"/>
          </p:cNvPicPr>
          <p:nvPr/>
        </p:nvPicPr>
        <p:blipFill>
          <a:blip r:embed="rId2"/>
          <a:stretch>
            <a:fillRect/>
          </a:stretch>
        </p:blipFill>
        <p:spPr>
          <a:xfrm>
            <a:off x="290596" y="1248543"/>
            <a:ext cx="11610807" cy="4057163"/>
          </a:xfrm>
          <a:prstGeom prst="rect">
            <a:avLst/>
          </a:prstGeom>
        </p:spPr>
      </p:pic>
      <p:sp>
        <p:nvSpPr>
          <p:cNvPr id="5" name="TextBox 4">
            <a:extLst>
              <a:ext uri="{FF2B5EF4-FFF2-40B4-BE49-F238E27FC236}">
                <a16:creationId xmlns:a16="http://schemas.microsoft.com/office/drawing/2014/main" id="{D424181F-A93D-9EE3-6EBA-3CAFCD7D3555}"/>
              </a:ext>
            </a:extLst>
          </p:cNvPr>
          <p:cNvSpPr txBox="1"/>
          <p:nvPr/>
        </p:nvSpPr>
        <p:spPr>
          <a:xfrm>
            <a:off x="290596" y="5556345"/>
            <a:ext cx="11610806" cy="338554"/>
          </a:xfrm>
          <a:prstGeom prst="rect">
            <a:avLst/>
          </a:prstGeom>
          <a:noFill/>
        </p:spPr>
        <p:txBody>
          <a:bodyPr wrap="square" rtlCol="0">
            <a:spAutoFit/>
          </a:bodyPr>
          <a:lstStyle/>
          <a:p>
            <a:pPr algn="ctr"/>
            <a:r>
              <a:rPr lang="en-US" sz="1600" dirty="0">
                <a:latin typeface="Dubai" panose="020B0503030403030204" pitchFamily="34" charset="-78"/>
                <a:cs typeface="Dubai" panose="020B0503030403030204" pitchFamily="34" charset="-78"/>
              </a:rPr>
              <a:t>Toys category contributes to 92% of the total revenue with around 2400 quantity of product sold.</a:t>
            </a:r>
          </a:p>
        </p:txBody>
      </p:sp>
    </p:spTree>
    <p:extLst>
      <p:ext uri="{BB962C8B-B14F-4D97-AF65-F5344CB8AC3E}">
        <p14:creationId xmlns:p14="http://schemas.microsoft.com/office/powerpoint/2010/main" val="23964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1"/>
            <a:ext cx="10131425" cy="1122630"/>
          </a:xfrm>
        </p:spPr>
        <p:txBody>
          <a:bodyPr/>
          <a:lstStyle/>
          <a:p>
            <a:pPr algn="ctr"/>
            <a:r>
              <a:rPr lang="en-US" b="1" u="sng" dirty="0">
                <a:latin typeface="Dubai" panose="020B0503030403030204" pitchFamily="34" charset="-78"/>
                <a:cs typeface="Dubai" panose="020B0503030403030204" pitchFamily="34" charset="-78"/>
              </a:rPr>
              <a:t>MARKET BASKET analysis</a:t>
            </a:r>
          </a:p>
        </p:txBody>
      </p:sp>
      <p:pic>
        <p:nvPicPr>
          <p:cNvPr id="6" name="Picture 5">
            <a:extLst>
              <a:ext uri="{FF2B5EF4-FFF2-40B4-BE49-F238E27FC236}">
                <a16:creationId xmlns:a16="http://schemas.microsoft.com/office/drawing/2014/main" id="{1A4394E0-0E32-F767-4BB0-5AC6FB09281A}"/>
              </a:ext>
            </a:extLst>
          </p:cNvPr>
          <p:cNvPicPr>
            <a:picLocks noChangeAspect="1"/>
          </p:cNvPicPr>
          <p:nvPr/>
        </p:nvPicPr>
        <p:blipFill rotWithShape="1">
          <a:blip r:embed="rId2"/>
          <a:srcRect l="782" r="1"/>
          <a:stretch/>
        </p:blipFill>
        <p:spPr>
          <a:xfrm>
            <a:off x="23812" y="1122630"/>
            <a:ext cx="6038095" cy="3818487"/>
          </a:xfrm>
          <a:prstGeom prst="rect">
            <a:avLst/>
          </a:prstGeom>
        </p:spPr>
      </p:pic>
      <p:pic>
        <p:nvPicPr>
          <p:cNvPr id="8" name="Picture 7">
            <a:extLst>
              <a:ext uri="{FF2B5EF4-FFF2-40B4-BE49-F238E27FC236}">
                <a16:creationId xmlns:a16="http://schemas.microsoft.com/office/drawing/2014/main" id="{FF76A547-2936-E2E5-8B6C-47E19DBA52E1}"/>
              </a:ext>
            </a:extLst>
          </p:cNvPr>
          <p:cNvPicPr>
            <a:picLocks noChangeAspect="1"/>
          </p:cNvPicPr>
          <p:nvPr/>
        </p:nvPicPr>
        <p:blipFill rotWithShape="1">
          <a:blip r:embed="rId3"/>
          <a:srcRect l="782" r="1"/>
          <a:stretch/>
        </p:blipFill>
        <p:spPr>
          <a:xfrm>
            <a:off x="23812" y="4941117"/>
            <a:ext cx="6038095" cy="1887524"/>
          </a:xfrm>
          <a:prstGeom prst="rect">
            <a:avLst/>
          </a:prstGeom>
        </p:spPr>
      </p:pic>
      <p:sp>
        <p:nvSpPr>
          <p:cNvPr id="9" name="TextBox 8">
            <a:extLst>
              <a:ext uri="{FF2B5EF4-FFF2-40B4-BE49-F238E27FC236}">
                <a16:creationId xmlns:a16="http://schemas.microsoft.com/office/drawing/2014/main" id="{37858B50-124A-B9CE-8505-E79C219BB967}"/>
              </a:ext>
            </a:extLst>
          </p:cNvPr>
          <p:cNvSpPr txBox="1"/>
          <p:nvPr/>
        </p:nvSpPr>
        <p:spPr>
          <a:xfrm>
            <a:off x="6699565" y="1919334"/>
            <a:ext cx="4997512"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Dubai" panose="020B0503030403030204" pitchFamily="34" charset="-78"/>
                <a:cs typeface="Dubai" panose="020B0503030403030204" pitchFamily="34" charset="-78"/>
              </a:rPr>
              <a:t>This heat map show Market Basket Analysis for all combination of Product Categories. </a:t>
            </a:r>
          </a:p>
          <a:p>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a:p>
            <a:pPr marL="285750" indent="-285750">
              <a:buFont typeface="Wingdings" panose="05000000000000000000" pitchFamily="2" charset="2"/>
              <a:buChar char="Ø"/>
            </a:pPr>
            <a:r>
              <a:rPr lang="en-US" dirty="0">
                <a:latin typeface="Dubai" panose="020B0503030403030204" pitchFamily="34" charset="-78"/>
                <a:cs typeface="Dubai" panose="020B0503030403030204" pitchFamily="34" charset="-78"/>
              </a:rPr>
              <a:t>We can see here toys product are mostly sold with the rest of the product category.</a:t>
            </a:r>
          </a:p>
          <a:p>
            <a:pPr marL="285750" indent="-285750">
              <a:buFont typeface="Wingdings" panose="05000000000000000000" pitchFamily="2" charset="2"/>
              <a:buChar char="Ø"/>
            </a:pPr>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a:p>
            <a:pPr marL="285750" indent="-285750">
              <a:buFont typeface="Wingdings" panose="05000000000000000000" pitchFamily="2" charset="2"/>
              <a:buChar char="Ø"/>
            </a:pPr>
            <a:endParaRPr lang="en-US" dirty="0">
              <a:latin typeface="Dubai" panose="020B0503030403030204" pitchFamily="34" charset="-78"/>
              <a:cs typeface="Dubai" panose="020B0503030403030204" pitchFamily="34" charset="-78"/>
            </a:endParaRPr>
          </a:p>
          <a:p>
            <a:pPr marL="285750" indent="-285750">
              <a:buFont typeface="Wingdings" panose="05000000000000000000" pitchFamily="2" charset="2"/>
              <a:buChar char="Ø"/>
            </a:pPr>
            <a:r>
              <a:rPr lang="en-US" dirty="0">
                <a:latin typeface="Dubai" panose="020B0503030403030204" pitchFamily="34" charset="-78"/>
                <a:cs typeface="Dubai" panose="020B0503030403030204" pitchFamily="34" charset="-78"/>
              </a:rPr>
              <a:t>Toys are mostly sold with bed bath table, furniture décor and computer décor.</a:t>
            </a:r>
          </a:p>
          <a:p>
            <a:pPr marL="285750" indent="-285750">
              <a:buFont typeface="Wingdings" panose="05000000000000000000" pitchFamily="2" charset="2"/>
              <a:buChar char="Ø"/>
            </a:pPr>
            <a:endParaRPr lang="en-US"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27825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7C04-5611-A66C-1884-196621081CA0}"/>
              </a:ext>
            </a:extLst>
          </p:cNvPr>
          <p:cNvSpPr>
            <a:spLocks noGrp="1"/>
          </p:cNvSpPr>
          <p:nvPr>
            <p:ph type="title"/>
          </p:nvPr>
        </p:nvSpPr>
        <p:spPr>
          <a:xfrm>
            <a:off x="1030287" y="1"/>
            <a:ext cx="10131425" cy="1122630"/>
          </a:xfrm>
        </p:spPr>
        <p:txBody>
          <a:bodyPr/>
          <a:lstStyle/>
          <a:p>
            <a:pPr algn="ctr"/>
            <a:r>
              <a:rPr lang="en-US" b="1" u="sng" dirty="0">
                <a:latin typeface="Dubai" panose="020B0503030403030204" pitchFamily="34" charset="-78"/>
                <a:cs typeface="Dubai" panose="020B0503030403030204" pitchFamily="34" charset="-78"/>
              </a:rPr>
              <a:t>MARKET BASKET analysis</a:t>
            </a:r>
          </a:p>
        </p:txBody>
      </p:sp>
      <p:pic>
        <p:nvPicPr>
          <p:cNvPr id="4" name="Picture 3">
            <a:extLst>
              <a:ext uri="{FF2B5EF4-FFF2-40B4-BE49-F238E27FC236}">
                <a16:creationId xmlns:a16="http://schemas.microsoft.com/office/drawing/2014/main" id="{4CACDA02-8A17-B7EC-91E9-3843B960A4BF}"/>
              </a:ext>
            </a:extLst>
          </p:cNvPr>
          <p:cNvPicPr>
            <a:picLocks noChangeAspect="1"/>
          </p:cNvPicPr>
          <p:nvPr/>
        </p:nvPicPr>
        <p:blipFill>
          <a:blip r:embed="rId2"/>
          <a:stretch>
            <a:fillRect/>
          </a:stretch>
        </p:blipFill>
        <p:spPr>
          <a:xfrm>
            <a:off x="956471" y="1213377"/>
            <a:ext cx="10202858" cy="3087019"/>
          </a:xfrm>
          <a:prstGeom prst="rect">
            <a:avLst/>
          </a:prstGeom>
        </p:spPr>
      </p:pic>
      <p:sp>
        <p:nvSpPr>
          <p:cNvPr id="5" name="TextBox 4">
            <a:extLst>
              <a:ext uri="{FF2B5EF4-FFF2-40B4-BE49-F238E27FC236}">
                <a16:creationId xmlns:a16="http://schemas.microsoft.com/office/drawing/2014/main" id="{62E73C6B-22BC-A6E3-1D50-AAAFFC965AE8}"/>
              </a:ext>
            </a:extLst>
          </p:cNvPr>
          <p:cNvSpPr txBox="1"/>
          <p:nvPr/>
        </p:nvSpPr>
        <p:spPr>
          <a:xfrm>
            <a:off x="956471" y="4716855"/>
            <a:ext cx="10202858" cy="369332"/>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This bar graph represents all the Product Categories which are at least ordered more than 5 times</a:t>
            </a:r>
          </a:p>
        </p:txBody>
      </p:sp>
    </p:spTree>
    <p:extLst>
      <p:ext uri="{BB962C8B-B14F-4D97-AF65-F5344CB8AC3E}">
        <p14:creationId xmlns:p14="http://schemas.microsoft.com/office/powerpoint/2010/main" val="3204523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690</TotalTime>
  <Words>735</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Dubai</vt:lpstr>
      <vt:lpstr>Dubai Medium</vt:lpstr>
      <vt:lpstr>Wingdings</vt:lpstr>
      <vt:lpstr>Celestial</vt:lpstr>
      <vt:lpstr>CAPSTONE PROPJECT:  MARKETING AND RETAIL ANALYTICS</vt:lpstr>
      <vt:lpstr>Problem definition</vt:lpstr>
      <vt:lpstr>Project pipeline</vt:lpstr>
      <vt:lpstr>data exploration and cleaning</vt:lpstr>
      <vt:lpstr>data exploration and cleaning</vt:lpstr>
      <vt:lpstr>Data visualization</vt:lpstr>
      <vt:lpstr>Data visualization</vt:lpstr>
      <vt:lpstr>MARKET BASKET analysis</vt:lpstr>
      <vt:lpstr>MARKET BASKET analysis</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PROPJECT:  MARKETING AND RETAIL ANALYTICS</dc:title>
  <dc:creator>Rishikesh Gundla</dc:creator>
  <cp:lastModifiedBy>Rishikesh Gundla</cp:lastModifiedBy>
  <cp:revision>8</cp:revision>
  <dcterms:created xsi:type="dcterms:W3CDTF">2023-01-07T07:07:32Z</dcterms:created>
  <dcterms:modified xsi:type="dcterms:W3CDTF">2023-01-07T18:37:34Z</dcterms:modified>
</cp:coreProperties>
</file>