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raunces Bold" charset="1" panose="00000000000000000000"/>
      <p:regular r:id="rId17"/>
    </p:embeddedFont>
    <p:embeddedFont>
      <p:font typeface="Arimo" charset="1" panose="020B0604020202020204"/>
      <p:regular r:id="rId18"/>
    </p:embeddedFont>
    <p:embeddedFont>
      <p:font typeface="Arial" charset="1" panose="020B0502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notesSlides/notesSlide7.xml" Type="http://schemas.openxmlformats.org/officeDocument/2006/relationships/notesSlide"/><Relationship Id="rId26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8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172200" cy="92583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3572172"/>
            <a:ext cx="9445526" cy="1790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Drone Bird Deterrent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683597"/>
            <a:ext cx="9445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 comprehensive, multi-layered system designed for medicine delivery drones in hilly regions.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19378" y="9424127"/>
            <a:ext cx="16555787" cy="817154"/>
            <a:chOff x="0" y="0"/>
            <a:chExt cx="22074382" cy="10895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86432" y="0"/>
              <a:ext cx="2614070" cy="439674"/>
            </a:xfrm>
            <a:custGeom>
              <a:avLst/>
              <a:gdLst/>
              <a:ahLst/>
              <a:cxnLst/>
              <a:rect r="r" b="b" t="t" l="l"/>
              <a:pathLst>
                <a:path h="439674" w="2614070">
                  <a:moveTo>
                    <a:pt x="0" y="0"/>
                  </a:moveTo>
                  <a:lnTo>
                    <a:pt x="2614070" y="0"/>
                  </a:lnTo>
                  <a:lnTo>
                    <a:pt x="2614070" y="439674"/>
                  </a:lnTo>
                  <a:lnTo>
                    <a:pt x="0" y="439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1950" r="0" b="-195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634287"/>
              <a:ext cx="22074382" cy="455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2025 Collins Aerospace.  | Collins Aerospace Proprietary.  | This document does not include any export controlled technical data.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5716">
            <a:off x="1114493" y="403533"/>
            <a:ext cx="17183044" cy="0"/>
          </a:xfrm>
          <a:prstGeom prst="line">
            <a:avLst/>
          </a:prstGeom>
          <a:ln cap="rnd" w="19050">
            <a:solidFill>
              <a:srgbClr val="CE1126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5321255" y="8377237"/>
            <a:ext cx="2829665" cy="88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62"/>
              </a:lnSpc>
              <a:spcBef>
                <a:spcPct val="0"/>
              </a:spcBef>
            </a:pPr>
            <a:r>
              <a:rPr lang="en-US" sz="2187" strike="noStrike" u="none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Presented By</a:t>
            </a:r>
          </a:p>
          <a:p>
            <a:pPr algn="l" marL="0" indent="0" lvl="0">
              <a:lnSpc>
                <a:spcPts val="3562"/>
              </a:lnSpc>
              <a:spcBef>
                <a:spcPct val="0"/>
              </a:spcBef>
            </a:pPr>
            <a:r>
              <a:rPr lang="en-US" sz="2187" strike="noStrike" u="none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Rishi Raj Prajapati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36315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507182"/>
            <a:ext cx="8198495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Core Design Principles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2238" y="3404444"/>
            <a:ext cx="8009930" cy="2550616"/>
            <a:chOff x="0" y="0"/>
            <a:chExt cx="10679907" cy="34008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79938" cy="3400806"/>
            </a:xfrm>
            <a:custGeom>
              <a:avLst/>
              <a:gdLst/>
              <a:ahLst/>
              <a:cxnLst/>
              <a:rect r="r" b="b" t="t" l="l"/>
              <a:pathLst>
                <a:path h="3400806" w="10679938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3156966"/>
                  </a:lnTo>
                  <a:cubicBezTo>
                    <a:pt x="10679938" y="3291586"/>
                    <a:pt x="10570718" y="3400806"/>
                    <a:pt x="10436098" y="3400806"/>
                  </a:cubicBezTo>
                  <a:lnTo>
                    <a:pt x="243840" y="3400806"/>
                  </a:lnTo>
                  <a:cubicBezTo>
                    <a:pt x="109220" y="3400806"/>
                    <a:pt x="0" y="3291586"/>
                    <a:pt x="0" y="3156966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92238" y="3366344"/>
            <a:ext cx="8009930" cy="152400"/>
            <a:chOff x="0" y="0"/>
            <a:chExt cx="10679907" cy="203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679938" cy="203200"/>
            </a:xfrm>
            <a:custGeom>
              <a:avLst/>
              <a:gdLst/>
              <a:ahLst/>
              <a:cxnLst/>
              <a:rect r="r" b="b" t="t" l="l"/>
              <a:pathLst>
                <a:path h="203200" w="10679938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78338" y="0"/>
                  </a:lnTo>
                  <a:cubicBezTo>
                    <a:pt x="10634472" y="0"/>
                    <a:pt x="10679938" y="45466"/>
                    <a:pt x="10679938" y="101600"/>
                  </a:cubicBezTo>
                  <a:cubicBezTo>
                    <a:pt x="10679938" y="157734"/>
                    <a:pt x="10634472" y="203200"/>
                    <a:pt x="10578338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4571925" y="2979241"/>
            <a:ext cx="850553" cy="850552"/>
            <a:chOff x="0" y="0"/>
            <a:chExt cx="1134070" cy="11340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827018" y="3191916"/>
            <a:ext cx="340221" cy="425203"/>
            <a:chOff x="0" y="0"/>
            <a:chExt cx="453628" cy="566937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" r="3" b="-1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13855" y="4103637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Visual Deterrents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3855" y="4621411"/>
            <a:ext cx="7366695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High-intensity LED strobes and reflective tape disorient birds.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285685" y="3404444"/>
            <a:ext cx="8010079" cy="2550616"/>
            <a:chOff x="0" y="0"/>
            <a:chExt cx="10680105" cy="34008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680065" cy="3400806"/>
            </a:xfrm>
            <a:custGeom>
              <a:avLst/>
              <a:gdLst/>
              <a:ahLst/>
              <a:cxnLst/>
              <a:rect r="r" b="b" t="t" l="l"/>
              <a:pathLst>
                <a:path h="3400806" w="10680065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225" y="0"/>
                  </a:lnTo>
                  <a:cubicBezTo>
                    <a:pt x="10570845" y="0"/>
                    <a:pt x="10680065" y="109220"/>
                    <a:pt x="10680065" y="243840"/>
                  </a:cubicBezTo>
                  <a:lnTo>
                    <a:pt x="10680065" y="3156966"/>
                  </a:lnTo>
                  <a:cubicBezTo>
                    <a:pt x="10680065" y="3291586"/>
                    <a:pt x="10570845" y="3400806"/>
                    <a:pt x="10436225" y="3400806"/>
                  </a:cubicBezTo>
                  <a:lnTo>
                    <a:pt x="243840" y="3400806"/>
                  </a:lnTo>
                  <a:cubicBezTo>
                    <a:pt x="109220" y="3400806"/>
                    <a:pt x="0" y="3291586"/>
                    <a:pt x="0" y="3156966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285685" y="3366344"/>
            <a:ext cx="8010079" cy="152400"/>
            <a:chOff x="0" y="0"/>
            <a:chExt cx="10680105" cy="2032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680065" cy="203200"/>
            </a:xfrm>
            <a:custGeom>
              <a:avLst/>
              <a:gdLst/>
              <a:ahLst/>
              <a:cxnLst/>
              <a:rect r="r" b="b" t="t" l="l"/>
              <a:pathLst>
                <a:path h="203200" w="10680065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78465" y="0"/>
                  </a:lnTo>
                  <a:cubicBezTo>
                    <a:pt x="10634599" y="0"/>
                    <a:pt x="10680065" y="45466"/>
                    <a:pt x="10680065" y="101600"/>
                  </a:cubicBezTo>
                  <a:cubicBezTo>
                    <a:pt x="10680065" y="157734"/>
                    <a:pt x="10634599" y="203200"/>
                    <a:pt x="10578465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865372" y="2979241"/>
            <a:ext cx="850553" cy="850552"/>
            <a:chOff x="0" y="0"/>
            <a:chExt cx="1134070" cy="11340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3120464" y="3191916"/>
            <a:ext cx="340221" cy="425203"/>
            <a:chOff x="0" y="0"/>
            <a:chExt cx="453628" cy="566937"/>
          </a:xfrm>
        </p:grpSpPr>
        <p:sp>
          <p:nvSpPr>
            <p:cNvPr name="Freeform 24" id="24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8" r="3" b="-1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9607302" y="4103637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Sonic Deterrents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607302" y="4621411"/>
            <a:ext cx="736684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Species-specific distress calls and predator sounds.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92238" y="6663779"/>
            <a:ext cx="8009930" cy="2096989"/>
            <a:chOff x="0" y="0"/>
            <a:chExt cx="10679907" cy="279598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679938" cy="2796032"/>
            </a:xfrm>
            <a:custGeom>
              <a:avLst/>
              <a:gdLst/>
              <a:ahLst/>
              <a:cxnLst/>
              <a:rect r="r" b="b" t="t" l="l"/>
              <a:pathLst>
                <a:path h="2796032" w="10679938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098" y="0"/>
                  </a:lnTo>
                  <a:cubicBezTo>
                    <a:pt x="10570718" y="0"/>
                    <a:pt x="10679938" y="109220"/>
                    <a:pt x="10679938" y="243840"/>
                  </a:cubicBezTo>
                  <a:lnTo>
                    <a:pt x="10679938" y="2552192"/>
                  </a:lnTo>
                  <a:cubicBezTo>
                    <a:pt x="10679938" y="2686812"/>
                    <a:pt x="10570718" y="2796032"/>
                    <a:pt x="10436098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992238" y="6625679"/>
            <a:ext cx="8009930" cy="152400"/>
            <a:chOff x="0" y="0"/>
            <a:chExt cx="10679907" cy="2032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679938" cy="203200"/>
            </a:xfrm>
            <a:custGeom>
              <a:avLst/>
              <a:gdLst/>
              <a:ahLst/>
              <a:cxnLst/>
              <a:rect r="r" b="b" t="t" l="l"/>
              <a:pathLst>
                <a:path h="203200" w="10679938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78338" y="0"/>
                  </a:lnTo>
                  <a:cubicBezTo>
                    <a:pt x="10634472" y="0"/>
                    <a:pt x="10679938" y="45466"/>
                    <a:pt x="10679938" y="101600"/>
                  </a:cubicBezTo>
                  <a:cubicBezTo>
                    <a:pt x="10679938" y="157734"/>
                    <a:pt x="10634472" y="203200"/>
                    <a:pt x="10578338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4571925" y="6238577"/>
            <a:ext cx="850553" cy="850552"/>
            <a:chOff x="0" y="0"/>
            <a:chExt cx="1134070" cy="113407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4827018" y="6451252"/>
            <a:ext cx="340221" cy="425203"/>
            <a:chOff x="0" y="0"/>
            <a:chExt cx="453628" cy="566937"/>
          </a:xfrm>
        </p:grpSpPr>
        <p:sp>
          <p:nvSpPr>
            <p:cNvPr name="Freeform 34" id="34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" r="3" b="-10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313855" y="7362974"/>
            <a:ext cx="3551188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Physical Protection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13855" y="7880746"/>
            <a:ext cx="7366695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Lightweight propeller guards for critical components.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9285685" y="6663779"/>
            <a:ext cx="8010079" cy="2096989"/>
            <a:chOff x="0" y="0"/>
            <a:chExt cx="10680105" cy="279598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680065" cy="2796032"/>
            </a:xfrm>
            <a:custGeom>
              <a:avLst/>
              <a:gdLst/>
              <a:ahLst/>
              <a:cxnLst/>
              <a:rect r="r" b="b" t="t" l="l"/>
              <a:pathLst>
                <a:path h="2796032" w="10680065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36225" y="0"/>
                  </a:lnTo>
                  <a:cubicBezTo>
                    <a:pt x="10570845" y="0"/>
                    <a:pt x="10680065" y="109220"/>
                    <a:pt x="10680065" y="243840"/>
                  </a:cubicBezTo>
                  <a:lnTo>
                    <a:pt x="10680065" y="2552192"/>
                  </a:lnTo>
                  <a:cubicBezTo>
                    <a:pt x="10680065" y="2686812"/>
                    <a:pt x="10570845" y="2796032"/>
                    <a:pt x="10436225" y="2796032"/>
                  </a:cubicBezTo>
                  <a:lnTo>
                    <a:pt x="243840" y="2796032"/>
                  </a:lnTo>
                  <a:cubicBezTo>
                    <a:pt x="109220" y="2796032"/>
                    <a:pt x="0" y="2686812"/>
                    <a:pt x="0" y="2552192"/>
                  </a:cubicBezTo>
                  <a:close/>
                </a:path>
              </a:pathLst>
            </a:custGeom>
            <a:solidFill>
              <a:srgbClr val="FAFFFA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9285685" y="6625679"/>
            <a:ext cx="8010079" cy="152400"/>
            <a:chOff x="0" y="0"/>
            <a:chExt cx="10680105" cy="2032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680065" cy="203200"/>
            </a:xfrm>
            <a:custGeom>
              <a:avLst/>
              <a:gdLst/>
              <a:ahLst/>
              <a:cxnLst/>
              <a:rect r="r" b="b" t="t" l="l"/>
              <a:pathLst>
                <a:path h="203200" w="10680065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10578465" y="0"/>
                  </a:lnTo>
                  <a:cubicBezTo>
                    <a:pt x="10634599" y="0"/>
                    <a:pt x="10680065" y="45466"/>
                    <a:pt x="10680065" y="101600"/>
                  </a:cubicBezTo>
                  <a:cubicBezTo>
                    <a:pt x="10680065" y="157734"/>
                    <a:pt x="10634599" y="203200"/>
                    <a:pt x="10578465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2865372" y="6238577"/>
            <a:ext cx="850553" cy="850552"/>
            <a:chOff x="0" y="0"/>
            <a:chExt cx="1134070" cy="113407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438951"/>
            </a:solidFill>
          </p:spPr>
        </p:sp>
      </p:grp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13120464" y="6451252"/>
            <a:ext cx="340221" cy="425203"/>
            <a:chOff x="0" y="0"/>
            <a:chExt cx="453628" cy="566937"/>
          </a:xfrm>
        </p:grpSpPr>
        <p:sp>
          <p:nvSpPr>
            <p:cNvPr name="Freeform 44" id="44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8" r="3" b="-10"/>
              </a:stretch>
            </a:blip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9607302" y="7362974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Adaptive Control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607302" y="7880746"/>
            <a:ext cx="7366844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Arduino-based system adjusts deterrent intensity.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219378" y="9424127"/>
            <a:ext cx="16555787" cy="817154"/>
            <a:chOff x="0" y="0"/>
            <a:chExt cx="22074382" cy="108953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586432" y="0"/>
              <a:ext cx="2614070" cy="439674"/>
            </a:xfrm>
            <a:custGeom>
              <a:avLst/>
              <a:gdLst/>
              <a:ahLst/>
              <a:cxnLst/>
              <a:rect r="r" b="b" t="t" l="l"/>
              <a:pathLst>
                <a:path h="439674" w="2614070">
                  <a:moveTo>
                    <a:pt x="0" y="0"/>
                  </a:moveTo>
                  <a:lnTo>
                    <a:pt x="2614070" y="0"/>
                  </a:lnTo>
                  <a:lnTo>
                    <a:pt x="2614070" y="439674"/>
                  </a:lnTo>
                  <a:lnTo>
                    <a:pt x="0" y="439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1950" r="0" b="-1950"/>
              </a:stretch>
            </a:blipFill>
          </p:spPr>
        </p:sp>
        <p:sp>
          <p:nvSpPr>
            <p:cNvPr name="TextBox 49" id="49"/>
            <p:cNvSpPr txBox="true"/>
            <p:nvPr/>
          </p:nvSpPr>
          <p:spPr>
            <a:xfrm rot="0">
              <a:off x="0" y="634287"/>
              <a:ext cx="22074382" cy="455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2025 Collins Aerospace.  | Collins Aerospace Proprietary.  | This document does not include any export controlled technical data.</a:t>
              </a:r>
            </a:p>
          </p:txBody>
        </p:sp>
      </p:grpSp>
      <p:sp>
        <p:nvSpPr>
          <p:cNvPr name="AutoShape 50" id="50"/>
          <p:cNvSpPr/>
          <p:nvPr/>
        </p:nvSpPr>
        <p:spPr>
          <a:xfrm rot="5716">
            <a:off x="1114493" y="403533"/>
            <a:ext cx="17183044" cy="0"/>
          </a:xfrm>
          <a:prstGeom prst="line">
            <a:avLst/>
          </a:prstGeom>
          <a:ln cap="rnd" w="19050">
            <a:solidFill>
              <a:srgbClr val="CE1126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768400"/>
            <a:ext cx="8771930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Technical Specifications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7475" y="2235696"/>
            <a:ext cx="16313051" cy="7268467"/>
            <a:chOff x="0" y="0"/>
            <a:chExt cx="21750735" cy="96912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50782" cy="9691370"/>
            </a:xfrm>
            <a:custGeom>
              <a:avLst/>
              <a:gdLst/>
              <a:ahLst/>
              <a:cxnLst/>
              <a:rect r="r" b="b" t="t" l="l"/>
              <a:pathLst>
                <a:path h="9691370" w="21750782">
                  <a:moveTo>
                    <a:pt x="0" y="346583"/>
                  </a:moveTo>
                  <a:cubicBezTo>
                    <a:pt x="0" y="155194"/>
                    <a:pt x="155321" y="0"/>
                    <a:pt x="346837" y="0"/>
                  </a:cubicBezTo>
                  <a:lnTo>
                    <a:pt x="21403945" y="0"/>
                  </a:lnTo>
                  <a:lnTo>
                    <a:pt x="21403945" y="6350"/>
                  </a:lnTo>
                  <a:lnTo>
                    <a:pt x="21403945" y="0"/>
                  </a:lnTo>
                  <a:cubicBezTo>
                    <a:pt x="21595460" y="0"/>
                    <a:pt x="21750782" y="155194"/>
                    <a:pt x="21750782" y="346583"/>
                  </a:cubicBezTo>
                  <a:lnTo>
                    <a:pt x="21744432" y="346583"/>
                  </a:lnTo>
                  <a:lnTo>
                    <a:pt x="21750782" y="346583"/>
                  </a:lnTo>
                  <a:lnTo>
                    <a:pt x="21750782" y="9344787"/>
                  </a:lnTo>
                  <a:lnTo>
                    <a:pt x="21744432" y="9344787"/>
                  </a:lnTo>
                  <a:lnTo>
                    <a:pt x="21750782" y="9344787"/>
                  </a:lnTo>
                  <a:cubicBezTo>
                    <a:pt x="21750782" y="9536176"/>
                    <a:pt x="21595460" y="9691370"/>
                    <a:pt x="21403945" y="9691370"/>
                  </a:cubicBezTo>
                  <a:lnTo>
                    <a:pt x="21403945" y="9685020"/>
                  </a:lnTo>
                  <a:lnTo>
                    <a:pt x="21403945" y="9691370"/>
                  </a:lnTo>
                  <a:lnTo>
                    <a:pt x="346837" y="9691370"/>
                  </a:lnTo>
                  <a:lnTo>
                    <a:pt x="346837" y="9685020"/>
                  </a:lnTo>
                  <a:lnTo>
                    <a:pt x="346837" y="9691370"/>
                  </a:lnTo>
                  <a:cubicBezTo>
                    <a:pt x="155321" y="9691243"/>
                    <a:pt x="0" y="9536176"/>
                    <a:pt x="0" y="9344787"/>
                  </a:cubicBezTo>
                  <a:lnTo>
                    <a:pt x="0" y="346583"/>
                  </a:lnTo>
                  <a:lnTo>
                    <a:pt x="6350" y="346583"/>
                  </a:lnTo>
                  <a:lnTo>
                    <a:pt x="0" y="346583"/>
                  </a:lnTo>
                  <a:moveTo>
                    <a:pt x="12700" y="346583"/>
                  </a:moveTo>
                  <a:lnTo>
                    <a:pt x="12700" y="9344787"/>
                  </a:lnTo>
                  <a:lnTo>
                    <a:pt x="6350" y="9344787"/>
                  </a:lnTo>
                  <a:lnTo>
                    <a:pt x="12700" y="9344787"/>
                  </a:lnTo>
                  <a:cubicBezTo>
                    <a:pt x="12700" y="9529191"/>
                    <a:pt x="162306" y="9678670"/>
                    <a:pt x="346837" y="9678670"/>
                  </a:cubicBezTo>
                  <a:lnTo>
                    <a:pt x="21403945" y="9678670"/>
                  </a:lnTo>
                  <a:cubicBezTo>
                    <a:pt x="21588476" y="9678670"/>
                    <a:pt x="21738082" y="9529191"/>
                    <a:pt x="21738082" y="9344787"/>
                  </a:cubicBezTo>
                  <a:lnTo>
                    <a:pt x="21738082" y="346583"/>
                  </a:lnTo>
                  <a:cubicBezTo>
                    <a:pt x="21738082" y="162179"/>
                    <a:pt x="21588476" y="12700"/>
                    <a:pt x="21403945" y="12700"/>
                  </a:cubicBezTo>
                  <a:lnTo>
                    <a:pt x="346837" y="12700"/>
                  </a:lnTo>
                  <a:lnTo>
                    <a:pt x="346837" y="6350"/>
                  </a:lnTo>
                  <a:lnTo>
                    <a:pt x="346837" y="12700"/>
                  </a:lnTo>
                  <a:cubicBezTo>
                    <a:pt x="162306" y="12700"/>
                    <a:pt x="12700" y="162179"/>
                    <a:pt x="12700" y="346583"/>
                  </a:cubicBezTo>
                  <a:close/>
                </a:path>
              </a:pathLst>
            </a:custGeom>
            <a:solidFill>
              <a:srgbClr val="000000">
                <a:alpha val="392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1762" y="2249984"/>
            <a:ext cx="16284476" cy="1720155"/>
            <a:chOff x="0" y="0"/>
            <a:chExt cx="21712635" cy="22935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12682" cy="2293493"/>
            </a:xfrm>
            <a:custGeom>
              <a:avLst/>
              <a:gdLst/>
              <a:ahLst/>
              <a:cxnLst/>
              <a:rect r="r" b="b" t="t" l="l"/>
              <a:pathLst>
                <a:path h="2293493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2293493"/>
                  </a:lnTo>
                  <a:lnTo>
                    <a:pt x="0" y="2293493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85726" y="2324844"/>
            <a:ext cx="268500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Microcontroller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47295" y="2324844"/>
            <a:ext cx="268024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Arduino Nano 33 IoT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04100" y="2324844"/>
            <a:ext cx="2680246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32-bit ARM Cortex-M0+, WiFi/Bluetooth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60906" y="2324844"/>
            <a:ext cx="268024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Central control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17712" y="2324844"/>
            <a:ext cx="268500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Rs. 2,500 | 50mA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01762" y="3970139"/>
            <a:ext cx="16284476" cy="1720155"/>
            <a:chOff x="0" y="0"/>
            <a:chExt cx="21712635" cy="22935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712682" cy="2293493"/>
            </a:xfrm>
            <a:custGeom>
              <a:avLst/>
              <a:gdLst/>
              <a:ahLst/>
              <a:cxnLst/>
              <a:rect r="r" b="b" t="t" l="l"/>
              <a:pathLst>
                <a:path h="2293493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2293493"/>
                  </a:lnTo>
                  <a:lnTo>
                    <a:pt x="0" y="2293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85726" y="4045000"/>
            <a:ext cx="268500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Bird Detection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547295" y="4045000"/>
            <a:ext cx="2680246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HC-SR04 Ultrasonic Sensors (3x)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04100" y="4045000"/>
            <a:ext cx="268024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2cm-400cm range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60906" y="4045000"/>
            <a:ext cx="268024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Detect birds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317712" y="4045000"/>
            <a:ext cx="268500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Rs. 600 | 45mA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001762" y="5690295"/>
            <a:ext cx="16284476" cy="1266528"/>
            <a:chOff x="0" y="0"/>
            <a:chExt cx="21712635" cy="168870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1712682" cy="1688719"/>
            </a:xfrm>
            <a:custGeom>
              <a:avLst/>
              <a:gdLst/>
              <a:ahLst/>
              <a:cxnLst/>
              <a:rect r="r" b="b" t="t" l="l"/>
              <a:pathLst>
                <a:path h="1688719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285726" y="5765155"/>
            <a:ext cx="268500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Visual Deterrent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47295" y="5765155"/>
            <a:ext cx="268024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High-power LEDs (CREE XP-E2)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804100" y="5765155"/>
            <a:ext cx="268024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3W per LED, 1000 lumens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060906" y="5765155"/>
            <a:ext cx="268024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3+ mile visibility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317712" y="5765155"/>
            <a:ext cx="268500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Rs. 3,000 | 400mA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01762" y="6956822"/>
            <a:ext cx="16284476" cy="1266528"/>
            <a:chOff x="0" y="0"/>
            <a:chExt cx="21712635" cy="168870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1712682" cy="1688719"/>
            </a:xfrm>
            <a:custGeom>
              <a:avLst/>
              <a:gdLst/>
              <a:ahLst/>
              <a:cxnLst/>
              <a:rect r="r" b="b" t="t" l="l"/>
              <a:pathLst>
                <a:path h="1688719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285726" y="7031683"/>
            <a:ext cx="268500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Audio Deterrent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47295" y="7031683"/>
            <a:ext cx="268024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Class D Amplifier + Speaker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804100" y="7031683"/>
            <a:ext cx="268024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PAM8403 amp, 4Ω 10W speaker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060906" y="7031683"/>
            <a:ext cx="268024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Bird distress calls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317712" y="7031683"/>
            <a:ext cx="2685009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Rs. 1,500 | 800mA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001762" y="8223349"/>
            <a:ext cx="16284476" cy="1266527"/>
            <a:chOff x="0" y="0"/>
            <a:chExt cx="21712635" cy="168870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1712682" cy="1688719"/>
            </a:xfrm>
            <a:custGeom>
              <a:avLst/>
              <a:gdLst/>
              <a:ahLst/>
              <a:cxnLst/>
              <a:rect r="r" b="b" t="t" l="l"/>
              <a:pathLst>
                <a:path h="1688719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1688719"/>
                  </a:lnTo>
                  <a:lnTo>
                    <a:pt x="0" y="1688719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1285726" y="8298210"/>
            <a:ext cx="2685009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Power Management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547295" y="8298210"/>
            <a:ext cx="268024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DC-DC Converters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804100" y="8298210"/>
            <a:ext cx="268024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Multiple voltage rails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060906" y="8298210"/>
            <a:ext cx="268024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Efficient power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317712" y="8298210"/>
            <a:ext cx="2685009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Rs. 1,200 | 95% efficiency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219378" y="9424127"/>
            <a:ext cx="16555787" cy="817154"/>
            <a:chOff x="0" y="0"/>
            <a:chExt cx="22074382" cy="108953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586432" y="0"/>
              <a:ext cx="2614070" cy="439674"/>
            </a:xfrm>
            <a:custGeom>
              <a:avLst/>
              <a:gdLst/>
              <a:ahLst/>
              <a:cxnLst/>
              <a:rect r="r" b="b" t="t" l="l"/>
              <a:pathLst>
                <a:path h="439674" w="2614070">
                  <a:moveTo>
                    <a:pt x="0" y="0"/>
                  </a:moveTo>
                  <a:lnTo>
                    <a:pt x="2614070" y="0"/>
                  </a:lnTo>
                  <a:lnTo>
                    <a:pt x="2614070" y="439674"/>
                  </a:lnTo>
                  <a:lnTo>
                    <a:pt x="0" y="439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950" r="0" b="-195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0" y="634287"/>
              <a:ext cx="22074382" cy="455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2025 Collins Aerospace.  | Collins Aerospace Proprietary.  | This document does not include any export controlled technical data.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 rot="5716">
            <a:off x="1114493" y="403533"/>
            <a:ext cx="17183044" cy="0"/>
          </a:xfrm>
          <a:prstGeom prst="line">
            <a:avLst/>
          </a:prstGeom>
          <a:ln cap="rnd" w="19050">
            <a:solidFill>
              <a:srgbClr val="CE1126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467445"/>
            <a:ext cx="11483429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Complete System Configuration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2947987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Primary Visual: Red holographic reflective tape (Rs. 1,000)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3954364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Active Visual: 2x high-intensity LED strobe lights (Rs. 10,000)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496073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Sonic Deterrent: Multi-frequency system (Rs. 8,000)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513486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Physical Protection: Lightweight propeller guards (Rs. 2,000)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6519863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Weather Protection: IP65 housing (Rs. 6,000)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2947987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Power Management: Extended battery, regulation (Rs. 4,000)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9401" y="3954364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Control System: Arduino-based activation (Rs. 3,500)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99401" y="4507111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Emergency Features: Auto-landing (Rs. 2,500)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99401" y="505985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Installation Kit: Mounting hardware, cables (Rs. 1,500)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99401" y="5892254"/>
            <a:ext cx="5344566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Total System Cost: Rs. 38,500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99401" y="6523435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Rs. 11,500 under budget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99401" y="7355830"/>
            <a:ext cx="4721721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Estimated Weight: 0.85 kg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99401" y="7987010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0.65 kg under limit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19378" y="9424127"/>
            <a:ext cx="16555787" cy="817154"/>
            <a:chOff x="0" y="0"/>
            <a:chExt cx="22074382" cy="108953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86432" y="0"/>
              <a:ext cx="2614070" cy="439674"/>
            </a:xfrm>
            <a:custGeom>
              <a:avLst/>
              <a:gdLst/>
              <a:ahLst/>
              <a:cxnLst/>
              <a:rect r="r" b="b" t="t" l="l"/>
              <a:pathLst>
                <a:path h="439674" w="2614070">
                  <a:moveTo>
                    <a:pt x="0" y="0"/>
                  </a:moveTo>
                  <a:lnTo>
                    <a:pt x="2614070" y="0"/>
                  </a:lnTo>
                  <a:lnTo>
                    <a:pt x="2614070" y="439674"/>
                  </a:lnTo>
                  <a:lnTo>
                    <a:pt x="0" y="439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950" r="0" b="-195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0" y="634287"/>
              <a:ext cx="22074382" cy="455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2025 Collins Aerospace.  | Collins Aerospace Proprietary.  | This document does not include any export controlled technical data.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rot="5716">
            <a:off x="1114493" y="403533"/>
            <a:ext cx="17183044" cy="0"/>
          </a:xfrm>
          <a:prstGeom prst="line">
            <a:avLst/>
          </a:prstGeom>
          <a:ln cap="rnd" w="19050">
            <a:solidFill>
              <a:srgbClr val="CE1126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130796"/>
            <a:ext cx="16303526" cy="1790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Environmental Protection &amp; Operational Modes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620989"/>
            <a:ext cx="3571875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Weather Resistance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25216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IP65 Weatherproof Housing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4804916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Aerodynamic Wind Resistance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357664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Wide Temperature Range (-10°C to +50°C)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5910411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Corrosion Protection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6742807"/>
            <a:ext cx="3579762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Power Management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8" y="7373987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Multi-rail architecture (12V, 5V, 3.3V)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238" y="7926735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Minimal battery impact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2238" y="8479482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Draws power from drone's main battery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99401" y="3620989"/>
            <a:ext cx="5249466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Intelligent Activation System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99401" y="425216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Standby Mode: Continuous monitoring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99401" y="4804916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Alert Mode: Visual deterrents (100m radius)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99401" y="5357664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Active Deterrent Mode: Full system (20m approach)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99401" y="5910411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Emergency Mode: Auto-landing on imminent strike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99401" y="6742807"/>
            <a:ext cx="3708201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Safety &amp; Compliance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99401" y="7373987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FAA 3-statute mile visibility for LEDs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99401" y="7926735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Audio limited to &lt;85dB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99401" y="8479482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Manual override capability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19378" y="9424127"/>
            <a:ext cx="16555787" cy="817154"/>
            <a:chOff x="0" y="0"/>
            <a:chExt cx="22074382" cy="10895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86432" y="0"/>
              <a:ext cx="2614070" cy="439674"/>
            </a:xfrm>
            <a:custGeom>
              <a:avLst/>
              <a:gdLst/>
              <a:ahLst/>
              <a:cxnLst/>
              <a:rect r="r" b="b" t="t" l="l"/>
              <a:pathLst>
                <a:path h="439674" w="2614070">
                  <a:moveTo>
                    <a:pt x="0" y="0"/>
                  </a:moveTo>
                  <a:lnTo>
                    <a:pt x="2614070" y="0"/>
                  </a:lnTo>
                  <a:lnTo>
                    <a:pt x="2614070" y="439674"/>
                  </a:lnTo>
                  <a:lnTo>
                    <a:pt x="0" y="439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950" r="0" b="-195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0" y="634287"/>
              <a:ext cx="22074382" cy="455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2025 Collins Aerospace.  | Collins Aerospace Proprietary.  | This document does not include any export controlled technical data.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rot="5716">
            <a:off x="1114493" y="403533"/>
            <a:ext cx="17183044" cy="0"/>
          </a:xfrm>
          <a:prstGeom prst="line">
            <a:avLst/>
          </a:prstGeom>
          <a:ln cap="rnd" w="19050">
            <a:solidFill>
              <a:srgbClr val="CE1126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13172" y="462706"/>
            <a:ext cx="8515350" cy="56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0"/>
              </a:lnSpc>
            </a:pPr>
            <a:r>
              <a:rPr lang="en-US" sz="3437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Implementation Timeline &amp; Validation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3172" y="1457474"/>
            <a:ext cx="3531096" cy="28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687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12-Week Development Schedule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13172" y="1937891"/>
            <a:ext cx="175171" cy="1079599"/>
            <a:chOff x="0" y="0"/>
            <a:chExt cx="233562" cy="14394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3680" cy="1439545"/>
            </a:xfrm>
            <a:custGeom>
              <a:avLst/>
              <a:gdLst/>
              <a:ahLst/>
              <a:cxnLst/>
              <a:rect r="r" b="b" t="t" l="l"/>
              <a:pathLst>
                <a:path h="1439545" w="233680">
                  <a:moveTo>
                    <a:pt x="0" y="116840"/>
                  </a:moveTo>
                  <a:cubicBezTo>
                    <a:pt x="0" y="52324"/>
                    <a:pt x="52324" y="0"/>
                    <a:pt x="116840" y="0"/>
                  </a:cubicBezTo>
                  <a:cubicBezTo>
                    <a:pt x="181356" y="0"/>
                    <a:pt x="233680" y="52324"/>
                    <a:pt x="233680" y="116840"/>
                  </a:cubicBezTo>
                  <a:lnTo>
                    <a:pt x="233680" y="1322705"/>
                  </a:lnTo>
                  <a:cubicBezTo>
                    <a:pt x="233680" y="1387221"/>
                    <a:pt x="181356" y="1439545"/>
                    <a:pt x="116840" y="1439545"/>
                  </a:cubicBezTo>
                  <a:cubicBezTo>
                    <a:pt x="52324" y="1439545"/>
                    <a:pt x="0" y="1387221"/>
                    <a:pt x="0" y="1322705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63514" y="2103536"/>
            <a:ext cx="2190006" cy="28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Weeks 1-2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3514" y="2495401"/>
            <a:ext cx="7966770" cy="3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375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Component procurement, circuit design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75854" y="3148756"/>
            <a:ext cx="175171" cy="1079599"/>
            <a:chOff x="0" y="0"/>
            <a:chExt cx="233562" cy="14394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3680" cy="1439545"/>
            </a:xfrm>
            <a:custGeom>
              <a:avLst/>
              <a:gdLst/>
              <a:ahLst/>
              <a:cxnLst/>
              <a:rect r="r" b="b" t="t" l="l"/>
              <a:pathLst>
                <a:path h="1439545" w="233680">
                  <a:moveTo>
                    <a:pt x="0" y="116840"/>
                  </a:moveTo>
                  <a:cubicBezTo>
                    <a:pt x="0" y="52324"/>
                    <a:pt x="52324" y="0"/>
                    <a:pt x="116840" y="0"/>
                  </a:cubicBezTo>
                  <a:cubicBezTo>
                    <a:pt x="181356" y="0"/>
                    <a:pt x="233680" y="52324"/>
                    <a:pt x="233680" y="116840"/>
                  </a:cubicBezTo>
                  <a:lnTo>
                    <a:pt x="233680" y="1322705"/>
                  </a:lnTo>
                  <a:cubicBezTo>
                    <a:pt x="233680" y="1387221"/>
                    <a:pt x="181356" y="1439545"/>
                    <a:pt x="116840" y="1439545"/>
                  </a:cubicBezTo>
                  <a:cubicBezTo>
                    <a:pt x="52324" y="1439545"/>
                    <a:pt x="0" y="1387221"/>
                    <a:pt x="0" y="1322705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26195" y="3314402"/>
            <a:ext cx="2190006" cy="28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Weeks 3-4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6195" y="3706266"/>
            <a:ext cx="7704087" cy="3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375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PCB design, fabrication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38684" y="4359622"/>
            <a:ext cx="175171" cy="1079599"/>
            <a:chOff x="0" y="0"/>
            <a:chExt cx="233562" cy="143946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3680" cy="1439545"/>
            </a:xfrm>
            <a:custGeom>
              <a:avLst/>
              <a:gdLst/>
              <a:ahLst/>
              <a:cxnLst/>
              <a:rect r="r" b="b" t="t" l="l"/>
              <a:pathLst>
                <a:path h="1439545" w="233680">
                  <a:moveTo>
                    <a:pt x="0" y="116840"/>
                  </a:moveTo>
                  <a:cubicBezTo>
                    <a:pt x="0" y="52324"/>
                    <a:pt x="52324" y="0"/>
                    <a:pt x="116840" y="0"/>
                  </a:cubicBezTo>
                  <a:cubicBezTo>
                    <a:pt x="181356" y="0"/>
                    <a:pt x="233680" y="52324"/>
                    <a:pt x="233680" y="116840"/>
                  </a:cubicBezTo>
                  <a:lnTo>
                    <a:pt x="233680" y="1322705"/>
                  </a:lnTo>
                  <a:cubicBezTo>
                    <a:pt x="233680" y="1387221"/>
                    <a:pt x="181356" y="1439545"/>
                    <a:pt x="116840" y="1439545"/>
                  </a:cubicBezTo>
                  <a:cubicBezTo>
                    <a:pt x="52324" y="1439545"/>
                    <a:pt x="0" y="1387221"/>
                    <a:pt x="0" y="1322705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489025" y="4525267"/>
            <a:ext cx="2190006" cy="28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Weeks 5-6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9025" y="4917133"/>
            <a:ext cx="7441257" cy="3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375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Assembly, initial testing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401515" y="5570487"/>
            <a:ext cx="175171" cy="1079599"/>
            <a:chOff x="0" y="0"/>
            <a:chExt cx="233562" cy="143946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3680" cy="1439545"/>
            </a:xfrm>
            <a:custGeom>
              <a:avLst/>
              <a:gdLst/>
              <a:ahLst/>
              <a:cxnLst/>
              <a:rect r="r" b="b" t="t" l="l"/>
              <a:pathLst>
                <a:path h="1439545" w="233680">
                  <a:moveTo>
                    <a:pt x="0" y="116840"/>
                  </a:moveTo>
                  <a:cubicBezTo>
                    <a:pt x="0" y="52324"/>
                    <a:pt x="52324" y="0"/>
                    <a:pt x="116840" y="0"/>
                  </a:cubicBezTo>
                  <a:cubicBezTo>
                    <a:pt x="181356" y="0"/>
                    <a:pt x="233680" y="52324"/>
                    <a:pt x="233680" y="116840"/>
                  </a:cubicBezTo>
                  <a:lnTo>
                    <a:pt x="233680" y="1322705"/>
                  </a:lnTo>
                  <a:cubicBezTo>
                    <a:pt x="233680" y="1387221"/>
                    <a:pt x="181356" y="1439545"/>
                    <a:pt x="116840" y="1439545"/>
                  </a:cubicBezTo>
                  <a:cubicBezTo>
                    <a:pt x="52324" y="1439545"/>
                    <a:pt x="0" y="1387221"/>
                    <a:pt x="0" y="1322705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51856" y="5736134"/>
            <a:ext cx="2190006" cy="28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Weeks 7-8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51856" y="6127997"/>
            <a:ext cx="7178427" cy="3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375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Software development, integration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38684" y="6781354"/>
            <a:ext cx="175171" cy="1079599"/>
            <a:chOff x="0" y="0"/>
            <a:chExt cx="233562" cy="143946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3680" cy="1439545"/>
            </a:xfrm>
            <a:custGeom>
              <a:avLst/>
              <a:gdLst/>
              <a:ahLst/>
              <a:cxnLst/>
              <a:rect r="r" b="b" t="t" l="l"/>
              <a:pathLst>
                <a:path h="1439545" w="233680">
                  <a:moveTo>
                    <a:pt x="0" y="116840"/>
                  </a:moveTo>
                  <a:cubicBezTo>
                    <a:pt x="0" y="52324"/>
                    <a:pt x="52324" y="0"/>
                    <a:pt x="116840" y="0"/>
                  </a:cubicBezTo>
                  <a:cubicBezTo>
                    <a:pt x="181356" y="0"/>
                    <a:pt x="233680" y="52324"/>
                    <a:pt x="233680" y="116840"/>
                  </a:cubicBezTo>
                  <a:lnTo>
                    <a:pt x="233680" y="1322705"/>
                  </a:lnTo>
                  <a:cubicBezTo>
                    <a:pt x="233680" y="1387221"/>
                    <a:pt x="181356" y="1439545"/>
                    <a:pt x="116840" y="1439545"/>
                  </a:cubicBezTo>
                  <a:cubicBezTo>
                    <a:pt x="52324" y="1439545"/>
                    <a:pt x="0" y="1387221"/>
                    <a:pt x="0" y="1322705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489025" y="6946999"/>
            <a:ext cx="2190006" cy="28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Weeks 9-10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89025" y="7338864"/>
            <a:ext cx="7441257" cy="3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375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Field testing, optimization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875854" y="7992219"/>
            <a:ext cx="175171" cy="1079599"/>
            <a:chOff x="0" y="0"/>
            <a:chExt cx="233562" cy="143946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33680" cy="1439545"/>
            </a:xfrm>
            <a:custGeom>
              <a:avLst/>
              <a:gdLst/>
              <a:ahLst/>
              <a:cxnLst/>
              <a:rect r="r" b="b" t="t" l="l"/>
              <a:pathLst>
                <a:path h="1439545" w="233680">
                  <a:moveTo>
                    <a:pt x="0" y="116840"/>
                  </a:moveTo>
                  <a:cubicBezTo>
                    <a:pt x="0" y="52324"/>
                    <a:pt x="52324" y="0"/>
                    <a:pt x="116840" y="0"/>
                  </a:cubicBezTo>
                  <a:cubicBezTo>
                    <a:pt x="181356" y="0"/>
                    <a:pt x="233680" y="52324"/>
                    <a:pt x="233680" y="116840"/>
                  </a:cubicBezTo>
                  <a:lnTo>
                    <a:pt x="233680" y="1322705"/>
                  </a:lnTo>
                  <a:cubicBezTo>
                    <a:pt x="233680" y="1387221"/>
                    <a:pt x="181356" y="1439545"/>
                    <a:pt x="116840" y="1439545"/>
                  </a:cubicBezTo>
                  <a:cubicBezTo>
                    <a:pt x="52324" y="1439545"/>
                    <a:pt x="0" y="1387221"/>
                    <a:pt x="0" y="1322705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26195" y="8157865"/>
            <a:ext cx="2190006" cy="28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687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Weeks 11-12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6195" y="8549729"/>
            <a:ext cx="7704087" cy="3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87"/>
              </a:lnSpc>
            </a:pPr>
            <a:r>
              <a:rPr lang="en-US" sz="1375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Documentation, final validation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367242" y="1457474"/>
            <a:ext cx="4672161" cy="283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4"/>
              </a:lnSpc>
            </a:pPr>
            <a:r>
              <a:rPr lang="en-US" sz="1687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Performance Validation Testing Protocols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367242" y="1849339"/>
            <a:ext cx="8317111" cy="3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367" indent="-103684" lvl="1">
              <a:lnSpc>
                <a:spcPts val="2187"/>
              </a:lnSpc>
              <a:buFont typeface="Arial"/>
              <a:buChar char="•"/>
            </a:pPr>
            <a:r>
              <a:rPr lang="en-US" sz="1375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Environmental Testing: IP65, temperature, vibration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367242" y="2190899"/>
            <a:ext cx="8317111" cy="3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367" indent="-103684" lvl="1">
              <a:lnSpc>
                <a:spcPts val="2187"/>
              </a:lnSpc>
              <a:buFont typeface="Arial"/>
              <a:buChar char="•"/>
            </a:pPr>
            <a:r>
              <a:rPr lang="en-US" sz="1375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Deterrent Effectiveness: Bird species range testing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367242" y="2532460"/>
            <a:ext cx="8317111" cy="3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07367" indent="-103684" lvl="1">
              <a:lnSpc>
                <a:spcPts val="2187"/>
              </a:lnSpc>
              <a:buFont typeface="Arial"/>
              <a:buChar char="•"/>
            </a:pPr>
            <a:r>
              <a:rPr lang="en-US" sz="1375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System Integration: Power, flight impact</a:t>
            </a:r>
          </a:p>
        </p:txBody>
      </p: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9367242" y="1028700"/>
            <a:ext cx="8317111" cy="8317111"/>
            <a:chOff x="0" y="0"/>
            <a:chExt cx="11089482" cy="11089482"/>
          </a:xfrm>
        </p:grpSpPr>
        <p:sp>
          <p:nvSpPr>
            <p:cNvPr name="Freeform 37" id="37" descr="preencoded.png"/>
            <p:cNvSpPr/>
            <p:nvPr/>
          </p:nvSpPr>
          <p:spPr>
            <a:xfrm flipH="false" flipV="false" rot="0">
              <a:off x="0" y="0"/>
              <a:ext cx="11089513" cy="11089513"/>
            </a:xfrm>
            <a:custGeom>
              <a:avLst/>
              <a:gdLst/>
              <a:ahLst/>
              <a:cxnLst/>
              <a:rect r="r" b="b" t="t" l="l"/>
              <a:pathLst>
                <a:path h="11089513" w="11089513">
                  <a:moveTo>
                    <a:pt x="0" y="0"/>
                  </a:moveTo>
                  <a:lnTo>
                    <a:pt x="11089513" y="0"/>
                  </a:lnTo>
                  <a:lnTo>
                    <a:pt x="11089513" y="11089513"/>
                  </a:lnTo>
                  <a:lnTo>
                    <a:pt x="0" y="11089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219378" y="9424127"/>
            <a:ext cx="16555787" cy="817154"/>
            <a:chOff x="0" y="0"/>
            <a:chExt cx="22074382" cy="108953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586432" y="0"/>
              <a:ext cx="2614070" cy="439674"/>
            </a:xfrm>
            <a:custGeom>
              <a:avLst/>
              <a:gdLst/>
              <a:ahLst/>
              <a:cxnLst/>
              <a:rect r="r" b="b" t="t" l="l"/>
              <a:pathLst>
                <a:path h="439674" w="2614070">
                  <a:moveTo>
                    <a:pt x="0" y="0"/>
                  </a:moveTo>
                  <a:lnTo>
                    <a:pt x="2614070" y="0"/>
                  </a:lnTo>
                  <a:lnTo>
                    <a:pt x="2614070" y="439674"/>
                  </a:lnTo>
                  <a:lnTo>
                    <a:pt x="0" y="439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1950" r="0" b="-1950"/>
              </a:stretch>
            </a:blipFill>
          </p:spPr>
        </p:sp>
        <p:sp>
          <p:nvSpPr>
            <p:cNvPr name="TextBox 40" id="40"/>
            <p:cNvSpPr txBox="true"/>
            <p:nvPr/>
          </p:nvSpPr>
          <p:spPr>
            <a:xfrm rot="0">
              <a:off x="0" y="634287"/>
              <a:ext cx="22074382" cy="455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2025 Collins Aerospace.  | Collins Aerospace Proprietary.  | This document does not include any export controlled technical data.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rot="5716">
            <a:off x="1114493" y="403533"/>
            <a:ext cx="17183044" cy="0"/>
          </a:xfrm>
          <a:prstGeom prst="line">
            <a:avLst/>
          </a:prstGeom>
          <a:ln cap="rnd" w="19050">
            <a:solidFill>
              <a:srgbClr val="CE1126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582019"/>
            <a:ext cx="8744248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Competitive Advantages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186237"/>
            <a:ext cx="5752356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Superior Multi-Modal 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817417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Combines visual, sonic, physical deterrents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370165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Effective against 90% of bird species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922912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Species-specific sonic targeting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6475660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Intelligent activation prevents habituation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702840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Weather-resistant for reliable operation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9401" y="4186237"/>
            <a:ext cx="5566619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Cost-Effective Implementation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99401" y="4817417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Total cost: Rs. 38,500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99401" y="5370165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Significantly less than commercial alternatives: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99401" y="5922912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RoBird system: &gt;Rs. 100,000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99401" y="6475660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Autonomous laser systems: &gt;Rs. 200,000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99401" y="702840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Comparable effectiveness for medicine delivery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19378" y="9424127"/>
            <a:ext cx="16555787" cy="817154"/>
            <a:chOff x="0" y="0"/>
            <a:chExt cx="22074382" cy="10895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86432" y="0"/>
              <a:ext cx="2614070" cy="439674"/>
            </a:xfrm>
            <a:custGeom>
              <a:avLst/>
              <a:gdLst/>
              <a:ahLst/>
              <a:cxnLst/>
              <a:rect r="r" b="b" t="t" l="l"/>
              <a:pathLst>
                <a:path h="439674" w="2614070">
                  <a:moveTo>
                    <a:pt x="0" y="0"/>
                  </a:moveTo>
                  <a:lnTo>
                    <a:pt x="2614070" y="0"/>
                  </a:lnTo>
                  <a:lnTo>
                    <a:pt x="2614070" y="439674"/>
                  </a:lnTo>
                  <a:lnTo>
                    <a:pt x="0" y="439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950" r="0" b="-195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0" y="634287"/>
              <a:ext cx="22074382" cy="455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2025 Collins Aerospace.  | Collins Aerospace Proprietary.  | This document does not include any export controlled technical data.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rot="5716">
            <a:off x="1114493" y="403533"/>
            <a:ext cx="17183044" cy="0"/>
          </a:xfrm>
          <a:prstGeom prst="line">
            <a:avLst/>
          </a:prstGeom>
          <a:ln cap="rnd" w="19050">
            <a:solidFill>
              <a:srgbClr val="CE1126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581721"/>
            <a:ext cx="7088237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3B4540"/>
                </a:solidFill>
                <a:latin typeface="Fraunces Bold"/>
                <a:ea typeface="Fraunces Bold"/>
                <a:cs typeface="Fraunces Bold"/>
                <a:sym typeface="Fraunce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949005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Optimal solution for protecting medicine delivery drones in hilly regions.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2238" y="4826348"/>
            <a:ext cx="5245447" cy="2087315"/>
            <a:chOff x="0" y="0"/>
            <a:chExt cx="6993930" cy="27830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93889" cy="2783078"/>
            </a:xfrm>
            <a:custGeom>
              <a:avLst/>
              <a:gdLst/>
              <a:ahLst/>
              <a:cxnLst/>
              <a:rect r="r" b="b" t="t" l="l"/>
              <a:pathLst>
                <a:path h="2783078" w="699388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6653657" y="0"/>
                  </a:lnTo>
                  <a:cubicBezTo>
                    <a:pt x="6841617" y="0"/>
                    <a:pt x="6993889" y="152273"/>
                    <a:pt x="6993889" y="340233"/>
                  </a:cubicBezTo>
                  <a:lnTo>
                    <a:pt x="6993889" y="2442845"/>
                  </a:lnTo>
                  <a:cubicBezTo>
                    <a:pt x="6993889" y="2630805"/>
                    <a:pt x="6841617" y="2783078"/>
                    <a:pt x="6653657" y="2783078"/>
                  </a:cubicBezTo>
                  <a:lnTo>
                    <a:pt x="340233" y="2783078"/>
                  </a:lnTo>
                  <a:cubicBezTo>
                    <a:pt x="152273" y="2783078"/>
                    <a:pt x="0" y="2630805"/>
                    <a:pt x="0" y="2442845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75755" y="5100340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High Effectiveness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5755" y="5618113"/>
            <a:ext cx="4678412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Multi-layered visual, sonic, physical deterrents.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21202" y="4826348"/>
            <a:ext cx="5245447" cy="2087315"/>
            <a:chOff x="0" y="0"/>
            <a:chExt cx="6993930" cy="27830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993889" cy="2783078"/>
            </a:xfrm>
            <a:custGeom>
              <a:avLst/>
              <a:gdLst/>
              <a:ahLst/>
              <a:cxnLst/>
              <a:rect r="r" b="b" t="t" l="l"/>
              <a:pathLst>
                <a:path h="2783078" w="699388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6653657" y="0"/>
                  </a:lnTo>
                  <a:cubicBezTo>
                    <a:pt x="6841617" y="0"/>
                    <a:pt x="6993889" y="152273"/>
                    <a:pt x="6993889" y="340233"/>
                  </a:cubicBezTo>
                  <a:lnTo>
                    <a:pt x="6993889" y="2442845"/>
                  </a:lnTo>
                  <a:cubicBezTo>
                    <a:pt x="6993889" y="2630805"/>
                    <a:pt x="6841617" y="2783078"/>
                    <a:pt x="6653657" y="2783078"/>
                  </a:cubicBezTo>
                  <a:lnTo>
                    <a:pt x="340233" y="2783078"/>
                  </a:lnTo>
                  <a:cubicBezTo>
                    <a:pt x="152273" y="2783078"/>
                    <a:pt x="0" y="2630805"/>
                    <a:pt x="0" y="2442845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804720" y="5100340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Budget &amp; Weight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04720" y="5618113"/>
            <a:ext cx="4678412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Meets strict constraints.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050166" y="4826348"/>
            <a:ext cx="5245447" cy="2087315"/>
            <a:chOff x="0" y="0"/>
            <a:chExt cx="6993930" cy="27830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93889" cy="2783078"/>
            </a:xfrm>
            <a:custGeom>
              <a:avLst/>
              <a:gdLst/>
              <a:ahLst/>
              <a:cxnLst/>
              <a:rect r="r" b="b" t="t" l="l"/>
              <a:pathLst>
                <a:path h="2783078" w="699388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6653657" y="0"/>
                  </a:lnTo>
                  <a:cubicBezTo>
                    <a:pt x="6841617" y="0"/>
                    <a:pt x="6993889" y="152273"/>
                    <a:pt x="6993889" y="340233"/>
                  </a:cubicBezTo>
                  <a:lnTo>
                    <a:pt x="6993889" y="2442845"/>
                  </a:lnTo>
                  <a:cubicBezTo>
                    <a:pt x="6993889" y="2630805"/>
                    <a:pt x="6841617" y="2783078"/>
                    <a:pt x="6653657" y="2783078"/>
                  </a:cubicBezTo>
                  <a:lnTo>
                    <a:pt x="340233" y="2783078"/>
                  </a:lnTo>
                  <a:cubicBezTo>
                    <a:pt x="152273" y="2783078"/>
                    <a:pt x="0" y="2630805"/>
                    <a:pt x="0" y="2442845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333685" y="5100340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405449"/>
                </a:solidFill>
                <a:latin typeface="Fraunces Bold"/>
                <a:ea typeface="Fraunces Bold"/>
                <a:cs typeface="Fraunces Bold"/>
                <a:sym typeface="Fraunces Bold"/>
              </a:rPr>
              <a:t>Reliability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33685" y="5618113"/>
            <a:ext cx="4678413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Intelligent control, weather protection, safety features.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2238" y="7127825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405449"/>
                </a:solidFill>
                <a:latin typeface="Arimo"/>
                <a:ea typeface="Arimo"/>
                <a:cs typeface="Arimo"/>
                <a:sym typeface="Arimo"/>
              </a:rPr>
              <a:t>Leverages proven technologies for challenging environments.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19378" y="9424127"/>
            <a:ext cx="16555787" cy="817154"/>
            <a:chOff x="0" y="0"/>
            <a:chExt cx="22074382" cy="10895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86432" y="0"/>
              <a:ext cx="2614070" cy="439674"/>
            </a:xfrm>
            <a:custGeom>
              <a:avLst/>
              <a:gdLst/>
              <a:ahLst/>
              <a:cxnLst/>
              <a:rect r="r" b="b" t="t" l="l"/>
              <a:pathLst>
                <a:path h="439674" w="2614070">
                  <a:moveTo>
                    <a:pt x="0" y="0"/>
                  </a:moveTo>
                  <a:lnTo>
                    <a:pt x="2614070" y="0"/>
                  </a:lnTo>
                  <a:lnTo>
                    <a:pt x="2614070" y="439674"/>
                  </a:lnTo>
                  <a:lnTo>
                    <a:pt x="0" y="4396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950" r="0" b="-195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634287"/>
              <a:ext cx="22074382" cy="455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© 2025 Collins Aerospace.  | Collins Aerospace Proprietary.  | This document does not include any export controlled technical data.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 rot="5716">
            <a:off x="1114493" y="403533"/>
            <a:ext cx="17183044" cy="0"/>
          </a:xfrm>
          <a:prstGeom prst="line">
            <a:avLst/>
          </a:prstGeom>
          <a:ln cap="rnd" w="19050">
            <a:solidFill>
              <a:srgbClr val="CE1126"/>
            </a:solidFill>
            <a:prstDash val="solid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DAGuVjXkeB4</dc:identifier>
  <dcterms:modified xsi:type="dcterms:W3CDTF">2011-08-01T06:04:30Z</dcterms:modified>
  <cp:revision>1</cp:revision>
  <dc:title>Drone-Bird-Deterrent-System.pptx</dc:title>
</cp:coreProperties>
</file>