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1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6" r:id="rId15"/>
    <p:sldId id="273" r:id="rId16"/>
    <p:sldId id="274" r:id="rId17"/>
    <p:sldId id="277" r:id="rId18"/>
    <p:sldId id="278" r:id="rId19"/>
    <p:sldId id="279" r:id="rId20"/>
    <p:sldId id="28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6"/>
  </p:normalViewPr>
  <p:slideViewPr>
    <p:cSldViewPr snapToGrid="0" snapToObjects="1">
      <p:cViewPr>
        <p:scale>
          <a:sx n="80" d="100"/>
          <a:sy n="80" d="100"/>
        </p:scale>
        <p:origin x="15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1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ubhav1011/INFO6205_5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English Premier League Scheduling </a:t>
            </a:r>
            <a:r>
              <a:rPr lang="en-US" dirty="0"/>
              <a:t>with Genetic </a:t>
            </a:r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524</a:t>
            </a:r>
          </a:p>
          <a:p>
            <a:r>
              <a:rPr lang="en-US" dirty="0" smtClean="0"/>
              <a:t>Anubhav Gupta</a:t>
            </a:r>
          </a:p>
          <a:p>
            <a:r>
              <a:rPr lang="en-US" dirty="0" smtClean="0"/>
              <a:t>Rishi </a:t>
            </a:r>
            <a:r>
              <a:rPr lang="en-US" dirty="0" err="1" smtClean="0"/>
              <a:t>Jatania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7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8614"/>
            <a:ext cx="8911687" cy="794876"/>
          </a:xfrm>
        </p:spPr>
        <p:txBody>
          <a:bodyPr/>
          <a:lstStyle/>
          <a:p>
            <a:r>
              <a:rPr lang="en-US" dirty="0" smtClean="0"/>
              <a:t>Fitness Score and Clashes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2314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592924" y="1428750"/>
            <a:ext cx="8911687" cy="5314950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initial population has been created, and we need to evaluate those individuals and assign them fitness values. This means a genotype fitness value will be inversely proportional to how many constraints it violates i.e. number of clashes in our </a:t>
            </a:r>
            <a:r>
              <a:rPr lang="en-US" dirty="0" smtClean="0"/>
              <a:t>case.</a:t>
            </a:r>
          </a:p>
          <a:p>
            <a:r>
              <a:rPr lang="en-US" dirty="0"/>
              <a:t> Calculate </a:t>
            </a:r>
            <a:r>
              <a:rPr lang="en-US" dirty="0" smtClean="0"/>
              <a:t>Clashes logic: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1</a:t>
            </a:r>
            <a:r>
              <a:rPr lang="en-US" dirty="0"/>
              <a:t>) Calculate number of times same match being played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2</a:t>
            </a:r>
            <a:r>
              <a:rPr lang="en-US" dirty="0"/>
              <a:t>) Calculate the number of time a team is playing multiple matches on </a:t>
            </a:r>
            <a:r>
              <a:rPr lang="en-US" dirty="0" smtClean="0"/>
              <a:t>		     the </a:t>
            </a:r>
            <a:r>
              <a:rPr lang="en-US" dirty="0"/>
              <a:t>same day.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/>
              <a:t>3) Sum 1) and 2) and return back.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165" y="4222582"/>
            <a:ext cx="5422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0" y="138335"/>
            <a:ext cx="8911687" cy="776065"/>
          </a:xfrm>
        </p:spPr>
        <p:txBody>
          <a:bodyPr/>
          <a:lstStyle/>
          <a:p>
            <a:r>
              <a:rPr lang="en-US" dirty="0" smtClean="0"/>
              <a:t>Calculate Clashes Logic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550" y="1143000"/>
            <a:ext cx="8472488" cy="55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1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63" y="256674"/>
            <a:ext cx="9499349" cy="866273"/>
          </a:xfrm>
        </p:spPr>
        <p:txBody>
          <a:bodyPr>
            <a:normAutofit/>
          </a:bodyPr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005263" y="1427747"/>
            <a:ext cx="9499349" cy="5309937"/>
          </a:xfrm>
        </p:spPr>
        <p:txBody>
          <a:bodyPr/>
          <a:lstStyle/>
          <a:p>
            <a:r>
              <a:rPr lang="en-US" dirty="0" smtClean="0"/>
              <a:t>Select fittest parent of the population as Parent 1</a:t>
            </a:r>
          </a:p>
          <a:p>
            <a:r>
              <a:rPr lang="en-US" dirty="0" smtClean="0"/>
              <a:t>Select parent 2 using roulette wheel selection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/>
              <a:t>The higher the fitness of the </a:t>
            </a:r>
            <a:r>
              <a:rPr lang="en-US" dirty="0" smtClean="0"/>
              <a:t>genotype, </a:t>
            </a:r>
            <a:r>
              <a:rPr lang="en-US" dirty="0"/>
              <a:t>the more space it’s allocated on the roulette </a:t>
            </a:r>
            <a:r>
              <a:rPr lang="en-US" dirty="0" smtClean="0"/>
              <a:t>wheel and more the chances of it getting selected.</a:t>
            </a:r>
            <a:endParaRPr lang="en-US" dirty="0"/>
          </a:p>
          <a:p>
            <a:r>
              <a:rPr lang="en-US" dirty="0"/>
              <a:t>The crossover method we </a:t>
            </a:r>
            <a:r>
              <a:rPr lang="en-US" dirty="0" smtClean="0"/>
              <a:t>have implemented here </a:t>
            </a:r>
            <a:r>
              <a:rPr lang="en-US" dirty="0"/>
              <a:t>is </a:t>
            </a:r>
            <a:r>
              <a:rPr lang="en-US" i="1" dirty="0"/>
              <a:t>uniform crossover</a:t>
            </a:r>
            <a:r>
              <a:rPr lang="en-US" dirty="0"/>
              <a:t>. In this method each gene of the offspring has a 50% change of coming from either its first parent or its second parent.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46" y="4395536"/>
            <a:ext cx="8825581" cy="2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2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885" y="190973"/>
            <a:ext cx="9641872" cy="787595"/>
          </a:xfrm>
        </p:spPr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60885" y="1106905"/>
            <a:ext cx="9641872" cy="5582653"/>
          </a:xfrm>
        </p:spPr>
        <p:txBody>
          <a:bodyPr/>
          <a:lstStyle/>
          <a:p>
            <a:r>
              <a:rPr lang="en-US" dirty="0" smtClean="0"/>
              <a:t>Instead </a:t>
            </a:r>
            <a:r>
              <a:rPr lang="en-US" dirty="0"/>
              <a:t>of choosing a random number for a random gene in the chromosome, we </a:t>
            </a:r>
            <a:r>
              <a:rPr lang="en-US" dirty="0" smtClean="0"/>
              <a:t>create </a:t>
            </a:r>
            <a:r>
              <a:rPr lang="en-US" dirty="0"/>
              <a:t>a new </a:t>
            </a:r>
            <a:r>
              <a:rPr lang="en-US" i="1" dirty="0"/>
              <a:t>random but valid individual</a:t>
            </a:r>
            <a:r>
              <a:rPr lang="en-US" dirty="0"/>
              <a:t> and essentially run uniform crossover to achieve mutation! That is, we </a:t>
            </a:r>
            <a:r>
              <a:rPr lang="en-US" dirty="0" smtClean="0"/>
              <a:t>use Genotype constructor </a:t>
            </a:r>
            <a:r>
              <a:rPr lang="en-US" dirty="0"/>
              <a:t>to create a brand new random Individual, and then select genes from the random </a:t>
            </a:r>
            <a:r>
              <a:rPr lang="en-US" dirty="0" smtClean="0"/>
              <a:t>genotype to </a:t>
            </a:r>
            <a:r>
              <a:rPr lang="en-US" dirty="0"/>
              <a:t>copy into the </a:t>
            </a:r>
            <a:r>
              <a:rPr lang="en-US" dirty="0" smtClean="0"/>
              <a:t>genotype to </a:t>
            </a:r>
            <a:r>
              <a:rPr lang="en-US" dirty="0"/>
              <a:t>be mutated. This </a:t>
            </a:r>
            <a:r>
              <a:rPr lang="en-US" dirty="0" smtClean="0"/>
              <a:t>makes </a:t>
            </a:r>
            <a:r>
              <a:rPr lang="en-US" dirty="0"/>
              <a:t>sure that all of our mutated individuals are fully valid, never selecting a gene that doesn’t make sense. </a:t>
            </a: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3160295"/>
            <a:ext cx="7347688" cy="30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589" y="192506"/>
            <a:ext cx="9756023" cy="802105"/>
          </a:xfrm>
        </p:spPr>
        <p:txBody>
          <a:bodyPr>
            <a:normAutofit/>
          </a:bodyPr>
          <a:lstStyle/>
          <a:p>
            <a:r>
              <a:rPr lang="en-US" dirty="0" smtClean="0"/>
              <a:t>Evaluate Result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48589" y="1251284"/>
            <a:ext cx="9756023" cy="5470358"/>
          </a:xfrm>
        </p:spPr>
        <p:txBody>
          <a:bodyPr/>
          <a:lstStyle/>
          <a:p>
            <a:r>
              <a:rPr lang="en-US" dirty="0" smtClean="0"/>
              <a:t>For  </a:t>
            </a:r>
            <a:r>
              <a:rPr lang="en-US" dirty="0"/>
              <a:t>every subsequent generation, </a:t>
            </a:r>
            <a:r>
              <a:rPr lang="en-US" dirty="0" smtClean="0"/>
              <a:t> its fitness score is checked to see if we found an optimal solution. (i.e. A Season schedule with no clashes). Else we spawn new worker actors to create new generation based on previous generation and then perform crossover and mutation on the new population.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00" y="2895815"/>
            <a:ext cx="8915400" cy="35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88696-9CC6-4FF0-AB71-843FBEE5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597" y="231335"/>
            <a:ext cx="8911687" cy="774390"/>
          </a:xfrm>
        </p:spPr>
        <p:txBody>
          <a:bodyPr/>
          <a:lstStyle/>
          <a:p>
            <a:r>
              <a:rPr lang="en-US" dirty="0" smtClean="0"/>
              <a:t>Implementation Architecture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6D738113-338B-47FB-AFD0-CF562D342149}"/>
              </a:ext>
            </a:extLst>
          </p:cNvPr>
          <p:cNvSpPr/>
          <p:nvPr/>
        </p:nvSpPr>
        <p:spPr>
          <a:xfrm>
            <a:off x="5267592" y="1447800"/>
            <a:ext cx="1876425" cy="819150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F2E76-EB57-4E35-9E09-7595D3C0B820}"/>
              </a:ext>
            </a:extLst>
          </p:cNvPr>
          <p:cNvSpPr txBox="1"/>
          <p:nvPr/>
        </p:nvSpPr>
        <p:spPr>
          <a:xfrm>
            <a:off x="5534422" y="1675320"/>
            <a:ext cx="149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EplGAParallel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8C0BBEF-BE43-4881-8F2E-FF29C5D899A5}"/>
              </a:ext>
            </a:extLst>
          </p:cNvPr>
          <p:cNvSpPr/>
          <p:nvPr/>
        </p:nvSpPr>
        <p:spPr>
          <a:xfrm>
            <a:off x="2765924" y="4534722"/>
            <a:ext cx="1095109" cy="971550"/>
          </a:xfrm>
          <a:prstGeom prst="ellipse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B4D4D15-C1E2-4542-A1E8-8230CE2C61F0}"/>
              </a:ext>
            </a:extLst>
          </p:cNvPr>
          <p:cNvSpPr/>
          <p:nvPr/>
        </p:nvSpPr>
        <p:spPr>
          <a:xfrm>
            <a:off x="5658248" y="2682954"/>
            <a:ext cx="1095109" cy="971550"/>
          </a:xfrm>
          <a:prstGeom prst="ellipse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5E12E78-6F6B-421B-A3EE-2904255DEFE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205803" y="2266950"/>
            <a:ext cx="2" cy="416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38951D5-07B3-47A8-9D75-0492BDB06CA0}"/>
              </a:ext>
            </a:extLst>
          </p:cNvPr>
          <p:cNvCxnSpPr>
            <a:cxnSpLocks/>
            <a:stCxn id="10" idx="4"/>
            <a:endCxn id="5" idx="7"/>
          </p:cNvCxnSpPr>
          <p:nvPr/>
        </p:nvCxnSpPr>
        <p:spPr>
          <a:xfrm flipH="1">
            <a:off x="3700658" y="3654504"/>
            <a:ext cx="2505145" cy="1022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58F085B-B7D2-4C65-B865-3C42006AFADA}"/>
              </a:ext>
            </a:extLst>
          </p:cNvPr>
          <p:cNvSpPr/>
          <p:nvPr/>
        </p:nvSpPr>
        <p:spPr>
          <a:xfrm>
            <a:off x="9159332" y="4426178"/>
            <a:ext cx="1095109" cy="971550"/>
          </a:xfrm>
          <a:prstGeom prst="ellipse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C97371BA-224A-44F9-8446-AC95552F6276}"/>
              </a:ext>
            </a:extLst>
          </p:cNvPr>
          <p:cNvCxnSpPr>
            <a:cxnSpLocks/>
            <a:stCxn id="10" idx="4"/>
            <a:endCxn id="24" idx="1"/>
          </p:cNvCxnSpPr>
          <p:nvPr/>
        </p:nvCxnSpPr>
        <p:spPr>
          <a:xfrm>
            <a:off x="6205803" y="3654504"/>
            <a:ext cx="3113904" cy="9139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C58A343-BF18-4D89-A5BE-2BBEA6C2CA25}"/>
              </a:ext>
            </a:extLst>
          </p:cNvPr>
          <p:cNvSpPr txBox="1"/>
          <p:nvPr/>
        </p:nvSpPr>
        <p:spPr>
          <a:xfrm>
            <a:off x="4144223" y="4871093"/>
            <a:ext cx="44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sz="1100" dirty="0"/>
              <a:t>.spawn child node for every member of the  population….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D8EDCEB-C308-47DF-9D98-8CDE69A79EEF}"/>
              </a:ext>
            </a:extLst>
          </p:cNvPr>
          <p:cNvSpPr txBox="1"/>
          <p:nvPr/>
        </p:nvSpPr>
        <p:spPr>
          <a:xfrm>
            <a:off x="5600509" y="298406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Master Actor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0DB728D-0C43-46F9-9930-01CD1E39B91F}"/>
              </a:ext>
            </a:extLst>
          </p:cNvPr>
          <p:cNvSpPr txBox="1"/>
          <p:nvPr/>
        </p:nvSpPr>
        <p:spPr>
          <a:xfrm>
            <a:off x="2701741" y="4871093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 Actor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78C5513-E4AF-41D8-8EFB-561043ABD80D}"/>
              </a:ext>
            </a:extLst>
          </p:cNvPr>
          <p:cNvSpPr txBox="1"/>
          <p:nvPr/>
        </p:nvSpPr>
        <p:spPr>
          <a:xfrm>
            <a:off x="9140549" y="4776618"/>
            <a:ext cx="136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Worker Actor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1DA753D-8EB2-4CB3-A592-5C7D8A458AFC}"/>
              </a:ext>
            </a:extLst>
          </p:cNvPr>
          <p:cNvSpPr txBox="1"/>
          <p:nvPr/>
        </p:nvSpPr>
        <p:spPr>
          <a:xfrm rot="967106">
            <a:off x="6393716" y="4077707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Create genotype/regenerate genotype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67141DA-CFE1-4D0D-A433-9749912DB2AA}"/>
              </a:ext>
            </a:extLst>
          </p:cNvPr>
          <p:cNvSpPr txBox="1"/>
          <p:nvPr/>
        </p:nvSpPr>
        <p:spPr>
          <a:xfrm>
            <a:off x="7144017" y="360027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A053DD8A-EBEC-4817-BC92-9BE3AB0485C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13479" y="3528872"/>
            <a:ext cx="2505680" cy="100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36825EB9-03DA-4B4F-82FC-EAB9565DF72C}"/>
              </a:ext>
            </a:extLst>
          </p:cNvPr>
          <p:cNvCxnSpPr>
            <a:stCxn id="24" idx="0"/>
            <a:endCxn id="10" idx="5"/>
          </p:cNvCxnSpPr>
          <p:nvPr/>
        </p:nvCxnSpPr>
        <p:spPr>
          <a:xfrm flipH="1" flipV="1">
            <a:off x="6592982" y="3512224"/>
            <a:ext cx="3113905" cy="9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4878A3B-91A4-4D8F-8D49-5578216C20B3}"/>
              </a:ext>
            </a:extLst>
          </p:cNvPr>
          <p:cNvSpPr txBox="1"/>
          <p:nvPr/>
        </p:nvSpPr>
        <p:spPr>
          <a:xfrm rot="20283298">
            <a:off x="3912826" y="3646436"/>
            <a:ext cx="1348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33291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953F5-1C01-4185-B44F-C4296779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B41335-160D-4DFA-A4C6-AA041717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EplGAParallel</a:t>
            </a:r>
            <a:r>
              <a:rPr lang="en-US" dirty="0" smtClean="0"/>
              <a:t>(</a:t>
            </a:r>
            <a:r>
              <a:rPr lang="en-US" dirty="0" err="1"/>
              <a:t>edu.neu.psa.GA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Initializing actor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Creating the master 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34873"/>
            <a:ext cx="79248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0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4810A3-3DD7-4D71-BC7E-827CD522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8D1005-B053-441D-9D77-4D892C0F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6295"/>
            <a:ext cx="8915400" cy="42749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Master Actor </a:t>
            </a:r>
            <a:r>
              <a:rPr lang="en-US" dirty="0" smtClean="0"/>
              <a:t>(</a:t>
            </a:r>
            <a:r>
              <a:rPr lang="en-US" dirty="0" err="1"/>
              <a:t>edu.neu.psa.Actors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Spawns Worker Actors for </a:t>
            </a:r>
            <a:r>
              <a:rPr lang="en-US" dirty="0" smtClean="0"/>
              <a:t>calculating fitness/ regeneration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Perform mutation on new population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Determines if terminal condition has been met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44322"/>
            <a:ext cx="4902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492592-956F-4423-888D-CB3302C5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87" y="319309"/>
            <a:ext cx="8911687" cy="669989"/>
          </a:xfrm>
        </p:spPr>
        <p:txBody>
          <a:bodyPr/>
          <a:lstStyle/>
          <a:p>
            <a:r>
              <a:rPr lang="en-US"/>
              <a:t>Implementation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B83DEC-3B76-4272-AB92-4A60055F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212" y="1294099"/>
            <a:ext cx="8915400" cy="4882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Worker Actor </a:t>
            </a:r>
            <a:r>
              <a:rPr lang="en-US" sz="1600" dirty="0" smtClean="0"/>
              <a:t>(</a:t>
            </a:r>
            <a:r>
              <a:rPr lang="en-US" sz="1600" dirty="0" err="1"/>
              <a:t>edu.neu.psa.Actors</a:t>
            </a:r>
            <a:r>
              <a:rPr lang="en-US" sz="1600" dirty="0" smtClean="0"/>
              <a:t>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Calculate </a:t>
            </a:r>
            <a:r>
              <a:rPr lang="en-US" sz="1600" dirty="0"/>
              <a:t>fitness </a:t>
            </a:r>
            <a:r>
              <a:rPr lang="en-US" sz="1600" dirty="0" smtClean="0"/>
              <a:t>score of each Genotype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 new genotype objects using crossover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Kills itself after each task is completed </a:t>
            </a:r>
            <a:r>
              <a:rPr lang="en-US" sz="1600" dirty="0" smtClean="0"/>
              <a:t>(Calculate fitness score and Regeneration)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12" y="3208420"/>
            <a:ext cx="8775238" cy="32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9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5DCAAC-BE1D-4BB6-8C33-8EEE3B2A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8016"/>
          </a:xfrm>
        </p:spPr>
        <p:txBody>
          <a:bodyPr/>
          <a:lstStyle/>
          <a:p>
            <a:r>
              <a:rPr lang="en-US" dirty="0"/>
              <a:t>Result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33A721-CE9B-422F-8D0D-9994A8CD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We have been able to </a:t>
            </a:r>
            <a:r>
              <a:rPr lang="en-US" dirty="0" smtClean="0"/>
              <a:t>find the best Season Schedule for 6 teams with below statistics: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Total teams </a:t>
            </a:r>
            <a:r>
              <a:rPr lang="en-US" dirty="0"/>
              <a:t>= 6</a:t>
            </a:r>
          </a:p>
          <a:p>
            <a:pPr marL="0" indent="0">
              <a:buNone/>
            </a:pPr>
            <a:r>
              <a:rPr lang="en-US" dirty="0"/>
              <a:t>Genotype Length = </a:t>
            </a:r>
            <a:r>
              <a:rPr lang="en-US" dirty="0" smtClean="0"/>
              <a:t>60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 Solution = </a:t>
            </a:r>
            <a:r>
              <a:rPr lang="en-US" dirty="0" smtClean="0"/>
              <a:t>60!</a:t>
            </a:r>
          </a:p>
          <a:p>
            <a:pPr marL="0" indent="0">
              <a:buNone/>
            </a:pPr>
            <a:r>
              <a:rPr lang="en-US" dirty="0" smtClean="0"/>
              <a:t>Best Solution found between </a:t>
            </a:r>
            <a:r>
              <a:rPr lang="en-US" dirty="0"/>
              <a:t>2000 &amp; </a:t>
            </a:r>
            <a:r>
              <a:rPr lang="en-US" dirty="0" smtClean="0"/>
              <a:t>3000 generations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- find an optimal schedule for a set of teams over a period of time that satisfy a particular set of </a:t>
            </a:r>
            <a:r>
              <a:rPr lang="en-US" dirty="0" smtClean="0"/>
              <a:t>constraints</a:t>
            </a:r>
          </a:p>
          <a:p>
            <a:r>
              <a:rPr lang="en-US" dirty="0" smtClean="0"/>
              <a:t>Ex:  For 4 teams where each teams play against each other twice once at home and once away over a course of a season</a:t>
            </a:r>
          </a:p>
          <a:p>
            <a:r>
              <a:rPr lang="en-US" dirty="0"/>
              <a:t>No team can play two games at the same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No team should be playing against each other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Ex: Team A should never play against Team A.</a:t>
            </a:r>
          </a:p>
        </p:txBody>
      </p:sp>
    </p:spTree>
    <p:extLst>
      <p:ext uri="{BB962C8B-B14F-4D97-AF65-F5344CB8AC3E}">
        <p14:creationId xmlns:p14="http://schemas.microsoft.com/office/powerpoint/2010/main" val="110456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EC2F0-349D-4FA9-A25F-20B2C486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Conclusion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953DD5-B33B-4C38-B23F-E980E875C4AA}"/>
              </a:ext>
            </a:extLst>
          </p:cNvPr>
          <p:cNvSpPr txBox="1"/>
          <p:nvPr/>
        </p:nvSpPr>
        <p:spPr>
          <a:xfrm>
            <a:off x="2318930" y="1643952"/>
            <a:ext cx="73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log cross over and fitness function calculation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000" y="2406315"/>
            <a:ext cx="65722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3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1C2DCF-1C14-4A7F-A280-0B2434E3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D80A58-0FA7-41C2-9FDD-231A1DD2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Download the source code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github.com/anubhav1011/INFO6205_524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clean install </a:t>
            </a:r>
            <a:r>
              <a:rPr lang="en-US" dirty="0"/>
              <a:t>(Have Maven and Java preinstalled)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successfully running unit test cases and maven build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java -jar ./target/epl-scheduler-1.0-SNAPSHOT.jar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5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41E9CDE4-CBF9-462F-A2DA-A10C1FCA1B4A}"/>
              </a:ext>
            </a:extLst>
          </p:cNvPr>
          <p:cNvSpPr/>
          <p:nvPr/>
        </p:nvSpPr>
        <p:spPr>
          <a:xfrm>
            <a:off x="3990408" y="2040573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8374C5F-BDBF-4BE4-9D0F-131FE36ECCBD}"/>
              </a:ext>
            </a:extLst>
          </p:cNvPr>
          <p:cNvSpPr txBox="1"/>
          <p:nvPr/>
        </p:nvSpPr>
        <p:spPr>
          <a:xfrm>
            <a:off x="4181383" y="1288983"/>
            <a:ext cx="554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Create initial Genotypes with random assignment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78A08B5C-4FB5-431F-B2DB-17007E52F20B}"/>
              </a:ext>
            </a:extLst>
          </p:cNvPr>
          <p:cNvSpPr/>
          <p:nvPr/>
        </p:nvSpPr>
        <p:spPr>
          <a:xfrm>
            <a:off x="4000853" y="1198895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04B2B5-07CB-45B6-8FA3-2A26BDA11B54}"/>
              </a:ext>
            </a:extLst>
          </p:cNvPr>
          <p:cNvSpPr txBox="1"/>
          <p:nvPr/>
        </p:nvSpPr>
        <p:spPr>
          <a:xfrm>
            <a:off x="4181382" y="2075418"/>
            <a:ext cx="5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Phenotype from Genotype </a:t>
            </a:r>
            <a:r>
              <a:rPr lang="en-US" sz="1200" dirty="0" err="1"/>
              <a:t>i.e</a:t>
            </a:r>
            <a:r>
              <a:rPr lang="en-US" sz="1200" dirty="0"/>
              <a:t> create a whole season schedule.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6FFD865E-5097-4515-88FE-F3B0C80D5794}"/>
              </a:ext>
            </a:extLst>
          </p:cNvPr>
          <p:cNvSpPr/>
          <p:nvPr/>
        </p:nvSpPr>
        <p:spPr>
          <a:xfrm>
            <a:off x="3990511" y="2956605"/>
            <a:ext cx="5734976" cy="64836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819B51-AA8E-457B-ACFC-F02B9939897F}"/>
              </a:ext>
            </a:extLst>
          </p:cNvPr>
          <p:cNvSpPr txBox="1"/>
          <p:nvPr/>
        </p:nvSpPr>
        <p:spPr>
          <a:xfrm>
            <a:off x="4104411" y="3059668"/>
            <a:ext cx="552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Calculate the fitness of each </a:t>
            </a:r>
            <a:r>
              <a:rPr lang="en-US" sz="1200" dirty="0" smtClean="0"/>
              <a:t>genotype, </a:t>
            </a:r>
            <a:r>
              <a:rPr lang="en-US" sz="1200" dirty="0"/>
              <a:t>which </a:t>
            </a:r>
            <a:r>
              <a:rPr lang="en-US" sz="1200" dirty="0" smtClean="0"/>
              <a:t>is inversely </a:t>
            </a:r>
            <a:r>
              <a:rPr lang="en-US" sz="1200" dirty="0"/>
              <a:t>proportional to how many constraints it violates i.e. number of clashes in our case.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48C2D57F-42A4-4CB4-869C-916388EF7D2D}"/>
              </a:ext>
            </a:extLst>
          </p:cNvPr>
          <p:cNvSpPr/>
          <p:nvPr/>
        </p:nvSpPr>
        <p:spPr>
          <a:xfrm>
            <a:off x="3990408" y="3865706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7865463-9B55-484D-875A-ADB60E36675E}"/>
              </a:ext>
            </a:extLst>
          </p:cNvPr>
          <p:cNvSpPr txBox="1"/>
          <p:nvPr/>
        </p:nvSpPr>
        <p:spPr>
          <a:xfrm>
            <a:off x="4456593" y="3922349"/>
            <a:ext cx="454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 crossover on the genotype by selecting the fittest parent from the previous generation and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parent using roulette wheel</a:t>
            </a: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12CE9439-ACD3-473F-98D6-8C426BB291C2}"/>
              </a:ext>
            </a:extLst>
          </p:cNvPr>
          <p:cNvSpPr/>
          <p:nvPr/>
        </p:nvSpPr>
        <p:spPr>
          <a:xfrm>
            <a:off x="3990408" y="4732727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EBF618-F6B0-4ACA-ABE4-375C04B21B8E}"/>
              </a:ext>
            </a:extLst>
          </p:cNvPr>
          <p:cNvSpPr txBox="1"/>
          <p:nvPr/>
        </p:nvSpPr>
        <p:spPr>
          <a:xfrm>
            <a:off x="4363375" y="4727929"/>
            <a:ext cx="498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 Mutation on each new genotype</a:t>
            </a:r>
            <a:endParaRPr lang="en-US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F4F60D45-0E1E-4917-902E-32C3BDE3EE78}"/>
              </a:ext>
            </a:extLst>
          </p:cNvPr>
          <p:cNvSpPr/>
          <p:nvPr/>
        </p:nvSpPr>
        <p:spPr>
          <a:xfrm>
            <a:off x="3990512" y="5601729"/>
            <a:ext cx="5734976" cy="63475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B09F4B8-3C06-4327-8839-8B0365C3B548}"/>
              </a:ext>
            </a:extLst>
          </p:cNvPr>
          <p:cNvSpPr txBox="1"/>
          <p:nvPr/>
        </p:nvSpPr>
        <p:spPr>
          <a:xfrm>
            <a:off x="3990512" y="5695636"/>
            <a:ext cx="56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fitness of current population and repeat if the best solution is not achieved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6852A799-F3DB-4833-8A2E-63D82CAA0C23}"/>
              </a:ext>
            </a:extLst>
          </p:cNvPr>
          <p:cNvCxnSpPr>
            <a:cxnSpLocks/>
          </p:cNvCxnSpPr>
          <p:nvPr/>
        </p:nvCxnSpPr>
        <p:spPr>
          <a:xfrm flipH="1">
            <a:off x="3085996" y="5919106"/>
            <a:ext cx="90451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1D72EC00-2B28-4F2B-8916-5358E75C870D}"/>
              </a:ext>
            </a:extLst>
          </p:cNvPr>
          <p:cNvCxnSpPr>
            <a:cxnSpLocks/>
          </p:cNvCxnSpPr>
          <p:nvPr/>
        </p:nvCxnSpPr>
        <p:spPr>
          <a:xfrm flipH="1" flipV="1">
            <a:off x="3081462" y="2357949"/>
            <a:ext cx="4586" cy="35611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EE7D30B-0BD2-43DB-8779-98E0BFDBB35F}"/>
              </a:ext>
            </a:extLst>
          </p:cNvPr>
          <p:cNvCxnSpPr>
            <a:cxnSpLocks/>
          </p:cNvCxnSpPr>
          <p:nvPr/>
        </p:nvCxnSpPr>
        <p:spPr>
          <a:xfrm>
            <a:off x="3081462" y="2357949"/>
            <a:ext cx="904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569A036-BD44-4AB2-B236-3FB0BF66FBEC}"/>
              </a:ext>
            </a:extLst>
          </p:cNvPr>
          <p:cNvSpPr txBox="1"/>
          <p:nvPr/>
        </p:nvSpPr>
        <p:spPr>
          <a:xfrm>
            <a:off x="1940359" y="3152001"/>
            <a:ext cx="231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Repeat for N generations until </a:t>
            </a:r>
            <a:r>
              <a:rPr lang="en-US" sz="1200" dirty="0" smtClean="0"/>
              <a:t>is </a:t>
            </a:r>
            <a:r>
              <a:rPr lang="en-US" sz="1200" dirty="0"/>
              <a:t>obtained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D89B658A-253E-4E03-85C8-2CE3DC2B9E7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858000" y="1833649"/>
            <a:ext cx="10341" cy="2417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56C5D1B7-0514-4C11-992F-781D2C86EBDE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6857896" y="2675327"/>
            <a:ext cx="103" cy="2812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C681B337-2B97-45D2-8075-9E98DC908BA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857896" y="4532990"/>
            <a:ext cx="104" cy="1949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506788CE-F32D-4810-9A66-C724B42FFEF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858000" y="5004928"/>
            <a:ext cx="0" cy="5968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49B535D1-0DC2-47A5-91D3-9E0435E965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857896" y="3604973"/>
            <a:ext cx="0" cy="2607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7C31794-10A7-413E-BCC8-2814A163FC70}"/>
              </a:ext>
            </a:extLst>
          </p:cNvPr>
          <p:cNvSpPr txBox="1"/>
          <p:nvPr/>
        </p:nvSpPr>
        <p:spPr>
          <a:xfrm>
            <a:off x="5229225" y="398865"/>
            <a:ext cx="69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Sequence of Steps</a:t>
            </a:r>
          </a:p>
        </p:txBody>
      </p:sp>
    </p:spTree>
    <p:extLst>
      <p:ext uri="{BB962C8B-B14F-4D97-AF65-F5344CB8AC3E}">
        <p14:creationId xmlns:p14="http://schemas.microsoft.com/office/powerpoint/2010/main" val="4006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4 teams</a:t>
            </a:r>
            <a:br>
              <a:rPr lang="en-US" dirty="0" smtClean="0"/>
            </a:br>
            <a:r>
              <a:rPr lang="en-US" dirty="0" smtClean="0"/>
              <a:t>Below is an example of feasible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152465"/>
              </p:ext>
            </p:extLst>
          </p:nvPr>
        </p:nvGraphicFramePr>
        <p:xfrm>
          <a:off x="2741065" y="2451748"/>
          <a:ext cx="86154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725"/>
                <a:gridCol w="3348507"/>
                <a:gridCol w="349017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Match</a:t>
                      </a:r>
                      <a:r>
                        <a:rPr lang="en-US" sz="1600" baseline="0" dirty="0" smtClean="0"/>
                        <a:t> Day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D (H) Vs Team B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C (H) Vs Team A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A (H) Vs Team D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B (H) Vs Team C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B (H) Vs Team D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A (H) Vs Team C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B (H) Vs Team A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C (H) Vs Team D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D (H) Vs Team A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C (H) Vs Team B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 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A (H) Vs Team B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D (H) Vs Team C (A)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6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Season schedule is a summation of Match Days</a:t>
            </a:r>
          </a:p>
          <a:p>
            <a:r>
              <a:rPr lang="en-US" dirty="0" smtClean="0"/>
              <a:t>For each Match Day we consider </a:t>
            </a:r>
            <a:r>
              <a:rPr lang="en-US" dirty="0" smtClean="0"/>
              <a:t>the </a:t>
            </a:r>
            <a:r>
              <a:rPr lang="en-US" smtClean="0"/>
              <a:t>following constraints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Each team plays only once on a given match day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Check if the match has already been played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Team can’t play with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2369713"/>
            <a:ext cx="8466138" cy="3650087"/>
          </a:xfrm>
        </p:spPr>
        <p:txBody>
          <a:bodyPr/>
          <a:lstStyle/>
          <a:p>
            <a:r>
              <a:rPr lang="en-US" dirty="0" smtClean="0"/>
              <a:t>Each genotype contain a chromosome that encodes an array of integers initially filled by randomly selecting one of the teams Id.</a:t>
            </a:r>
          </a:p>
          <a:p>
            <a:r>
              <a:rPr lang="en-US" dirty="0" smtClean="0"/>
              <a:t>Chromosome Length = (n </a:t>
            </a:r>
            <a:r>
              <a:rPr lang="mr-IN" dirty="0" smtClean="0"/>
              <a:t>–</a:t>
            </a:r>
            <a:r>
              <a:rPr lang="en-US" dirty="0" smtClean="0"/>
              <a:t> 1) * 2 * n, n is the number of teams</a:t>
            </a:r>
          </a:p>
          <a:p>
            <a:r>
              <a:rPr lang="en-US" dirty="0" smtClean="0"/>
              <a:t>Ex : For 4 teams, chromosome length is 24 which is (Total Number of Matches played * 2)</a:t>
            </a:r>
          </a:p>
          <a:p>
            <a:r>
              <a:rPr lang="en-US" dirty="0" smtClean="0"/>
              <a:t>An array of sequence starting with 4231 suggests the following:</a:t>
            </a:r>
          </a:p>
          <a:p>
            <a:r>
              <a:rPr lang="en-US" dirty="0" smtClean="0"/>
              <a:t>Match 1 </a:t>
            </a:r>
            <a:r>
              <a:rPr lang="mr-IN" dirty="0" smtClean="0"/>
              <a:t>–</a:t>
            </a:r>
            <a:r>
              <a:rPr lang="en-US" dirty="0" smtClean="0"/>
              <a:t> Team 4 (H) Vs Team 2 (A) </a:t>
            </a:r>
          </a:p>
          <a:p>
            <a:r>
              <a:rPr lang="en-US" dirty="0" smtClean="0"/>
              <a:t>Match 2 </a:t>
            </a:r>
            <a:r>
              <a:rPr lang="mr-IN" dirty="0" smtClean="0"/>
              <a:t>–</a:t>
            </a:r>
            <a:r>
              <a:rPr lang="en-US" dirty="0" smtClean="0"/>
              <a:t> Team 3 (H) vs Team 1 (A)</a:t>
            </a:r>
          </a:p>
          <a:p>
            <a:r>
              <a:rPr lang="en-US" dirty="0" smtClean="0"/>
              <a:t>(H) </a:t>
            </a:r>
            <a:r>
              <a:rPr lang="mr-IN" dirty="0" smtClean="0"/>
              <a:t>–</a:t>
            </a:r>
            <a:r>
              <a:rPr lang="en-US" dirty="0" smtClean="0"/>
              <a:t> Home, (A) -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389" y="385764"/>
            <a:ext cx="9138223" cy="915432"/>
          </a:xfrm>
        </p:spPr>
        <p:txBody>
          <a:bodyPr/>
          <a:lstStyle/>
          <a:p>
            <a:r>
              <a:rPr lang="en-US" dirty="0" smtClean="0"/>
              <a:t>Implementation details </a:t>
            </a:r>
            <a:r>
              <a:rPr lang="mr-IN" dirty="0" smtClean="0"/>
              <a:t>–</a:t>
            </a:r>
            <a:r>
              <a:rPr lang="en-US" dirty="0" smtClean="0"/>
              <a:t> Randomizing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389" y="1460079"/>
            <a:ext cx="8856892" cy="5140746"/>
          </a:xfrm>
        </p:spPr>
        <p:txBody>
          <a:bodyPr/>
          <a:lstStyle/>
          <a:p>
            <a:r>
              <a:rPr lang="en-US" dirty="0" smtClean="0"/>
              <a:t>Code to generate random genotype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76" y="2082589"/>
            <a:ext cx="6521450" cy="43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576" y="162149"/>
            <a:ext cx="8911687" cy="1280890"/>
          </a:xfrm>
        </p:spPr>
        <p:txBody>
          <a:bodyPr/>
          <a:lstStyle/>
          <a:p>
            <a:r>
              <a:rPr lang="en-US" dirty="0" smtClean="0"/>
              <a:t>Implementation Details </a:t>
            </a:r>
            <a:r>
              <a:rPr lang="mr-IN" dirty="0" smtClean="0"/>
              <a:t>–</a:t>
            </a:r>
            <a:r>
              <a:rPr lang="en-US" dirty="0" smtClean="0"/>
              <a:t>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591" y="1443039"/>
            <a:ext cx="8825659" cy="5266234"/>
          </a:xfrm>
        </p:spPr>
        <p:txBody>
          <a:bodyPr/>
          <a:lstStyle/>
          <a:p>
            <a:r>
              <a:rPr lang="en-US" dirty="0" smtClean="0"/>
              <a:t>Master Actor creating worker Actors equal to number of genotypes  to calculate fitness of generation 1 genotype in parallel.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91" y="2372473"/>
            <a:ext cx="8872537" cy="42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6692"/>
            <a:ext cx="8911687" cy="761778"/>
          </a:xfrm>
        </p:spPr>
        <p:txBody>
          <a:bodyPr/>
          <a:lstStyle/>
          <a:p>
            <a:r>
              <a:rPr lang="en-US" dirty="0" smtClean="0"/>
              <a:t>Implementation Details </a:t>
            </a:r>
            <a:r>
              <a:rPr lang="mr-IN" dirty="0" smtClean="0"/>
              <a:t>–</a:t>
            </a:r>
            <a:r>
              <a:rPr lang="en-US" dirty="0" smtClean="0"/>
              <a:t> Phenotype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98470"/>
            <a:ext cx="8915400" cy="4812752"/>
          </a:xfrm>
        </p:spPr>
        <p:txBody>
          <a:bodyPr/>
          <a:lstStyle/>
          <a:p>
            <a:r>
              <a:rPr lang="en-US" dirty="0" smtClean="0"/>
              <a:t>Create Phenotype from Genotype </a:t>
            </a:r>
            <a:r>
              <a:rPr lang="en-US" dirty="0" err="1" smtClean="0"/>
              <a:t>i.e</a:t>
            </a:r>
            <a:r>
              <a:rPr lang="en-US" dirty="0" smtClean="0"/>
              <a:t> create a whole season schedule.   Full season schedule in nothing but a list of </a:t>
            </a:r>
            <a:r>
              <a:rPr lang="en-US" dirty="0" err="1" smtClean="0"/>
              <a:t>MatchDays</a:t>
            </a:r>
            <a:r>
              <a:rPr lang="en-US" dirty="0" smtClean="0"/>
              <a:t> and each </a:t>
            </a:r>
            <a:r>
              <a:rPr lang="en-US" dirty="0" err="1" smtClean="0"/>
              <a:t>MatchDay</a:t>
            </a:r>
            <a:r>
              <a:rPr lang="en-US" dirty="0" smtClean="0"/>
              <a:t> is a list of matches on a day.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40" y="2354951"/>
            <a:ext cx="6375400" cy="33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1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899</Words>
  <Application>Microsoft Macintosh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Mangal</vt:lpstr>
      <vt:lpstr>Wingdings 3</vt:lpstr>
      <vt:lpstr>Arial</vt:lpstr>
      <vt:lpstr>Wisp</vt:lpstr>
      <vt:lpstr>English Premier League Scheduling with Genetic Algorithm </vt:lpstr>
      <vt:lpstr>Problem Statement</vt:lpstr>
      <vt:lpstr>PowerPoint Presentation</vt:lpstr>
      <vt:lpstr>Example: 4 teams Below is an example of feasible solution</vt:lpstr>
      <vt:lpstr>Implementation Details</vt:lpstr>
      <vt:lpstr>Genotype</vt:lpstr>
      <vt:lpstr>Implementation details – Randomizing </vt:lpstr>
      <vt:lpstr>Implementation Details – Initialization</vt:lpstr>
      <vt:lpstr>Implementation Details – Phenotype</vt:lpstr>
      <vt:lpstr>Fitness Score and Clashes</vt:lpstr>
      <vt:lpstr>Calculate Clashes Logic</vt:lpstr>
      <vt:lpstr>Crossover</vt:lpstr>
      <vt:lpstr>Mutation</vt:lpstr>
      <vt:lpstr>Evaluate Result</vt:lpstr>
      <vt:lpstr>Implementation Architecture</vt:lpstr>
      <vt:lpstr>Implementation Architecture</vt:lpstr>
      <vt:lpstr>Implementation Architecture</vt:lpstr>
      <vt:lpstr>Implementation Architecture</vt:lpstr>
      <vt:lpstr>Result And Conclusion </vt:lpstr>
      <vt:lpstr>Result And Conclusion </vt:lpstr>
      <vt:lpstr>Running the Application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Narendra Gupta</dc:creator>
  <cp:lastModifiedBy>Anubhav Narendra Gupta</cp:lastModifiedBy>
  <cp:revision>42</cp:revision>
  <dcterms:created xsi:type="dcterms:W3CDTF">2019-04-20T20:29:31Z</dcterms:created>
  <dcterms:modified xsi:type="dcterms:W3CDTF">2019-04-21T03:13:51Z</dcterms:modified>
</cp:coreProperties>
</file>