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305" r:id="rId6"/>
    <p:sldId id="262" r:id="rId7"/>
    <p:sldId id="298" r:id="rId8"/>
    <p:sldId id="304" r:id="rId9"/>
    <p:sldId id="299" r:id="rId10"/>
    <p:sldId id="300" r:id="rId11"/>
    <p:sldId id="301" r:id="rId12"/>
    <p:sldId id="302" r:id="rId13"/>
    <p:sldId id="296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1pPr>
    <a:lvl2pPr marL="0" marR="0" indent="2286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2pPr>
    <a:lvl3pPr marL="0" marR="0" indent="4572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3pPr>
    <a:lvl4pPr marL="0" marR="0" indent="6858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4pPr>
    <a:lvl5pPr marL="0" marR="0" indent="9144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5pPr>
    <a:lvl6pPr marL="0" marR="0" indent="11430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6pPr>
    <a:lvl7pPr marL="0" marR="0" indent="13716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7pPr>
    <a:lvl8pPr marL="0" marR="0" indent="16002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8pPr>
    <a:lvl9pPr marL="0" marR="0" indent="1828800" algn="l" defTabSz="8763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-72" normalizeH="0" baseline="0">
        <a:ln>
          <a:noFill/>
        </a:ln>
        <a:solidFill>
          <a:srgbClr val="FFFFFF"/>
        </a:solidFill>
        <a:effectLst/>
        <a:uFillTx/>
        <a:latin typeface="Gotham"/>
        <a:ea typeface="Gotham"/>
        <a:cs typeface="Gotham"/>
        <a:sym typeface="Gotham"/>
      </a:defRPr>
    </a:lvl9pPr>
  </p:defaultTextStyle>
  <p:extLst>
    <p:ext uri="{521415D9-36F7-43E2-AB2F-B90AF26B5E84}">
      <p14:sectionLst xmlns:p14="http://schemas.microsoft.com/office/powerpoint/2010/main">
        <p14:section name="Default Section" id="{FB613BA0-74E6-4B6D-9363-15E262C0F9D8}">
          <p14:sldIdLst>
            <p14:sldId id="256"/>
            <p14:sldId id="257"/>
            <p14:sldId id="258"/>
            <p14:sldId id="259"/>
            <p14:sldId id="305"/>
            <p14:sldId id="262"/>
            <p14:sldId id="298"/>
            <p14:sldId id="304"/>
            <p14:sldId id="299"/>
            <p14:sldId id="300"/>
            <p14:sldId id="301"/>
            <p14:sldId id="302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otham Medium"/>
          <a:ea typeface="Gotham Medium"/>
          <a:cs typeface="Gotham Medium"/>
        </a:font>
        <a:srgbClr val="292F33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CD6DD"/>
              </a:solidFill>
              <a:prstDash val="solid"/>
              <a:miter lim="400000"/>
            </a:ln>
          </a:top>
          <a:bottom>
            <a:ln w="12700" cap="flat">
              <a:solidFill>
                <a:srgbClr val="CCD6DD"/>
              </a:solidFill>
              <a:prstDash val="solid"/>
              <a:miter lim="400000"/>
            </a:ln>
          </a:bottom>
          <a:insideH>
            <a:ln w="12700" cap="flat">
              <a:solidFill>
                <a:srgbClr val="CCD6DD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75" autoAdjust="0"/>
  </p:normalViewPr>
  <p:slideViewPr>
    <p:cSldViewPr>
      <p:cViewPr varScale="1">
        <p:scale>
          <a:sx n="59" d="100"/>
          <a:sy n="59" d="100"/>
        </p:scale>
        <p:origin x="360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08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1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7831663" y="-1779456"/>
            <a:ext cx="1270001" cy="1270001"/>
          </a:xfrm>
          <a:prstGeom prst="rect">
            <a:avLst/>
          </a:prstGeom>
          <a:solidFill>
            <a:srgbClr val="1DA2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282333" y="-1779456"/>
            <a:ext cx="1270001" cy="1270001"/>
          </a:xfrm>
          <a:prstGeom prst="rect">
            <a:avLst/>
          </a:prstGeom>
          <a:solidFill>
            <a:srgbClr val="F55D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3792200" y="-1779456"/>
            <a:ext cx="1270000" cy="1270001"/>
          </a:xfrm>
          <a:prstGeom prst="rect">
            <a:avLst/>
          </a:prstGeom>
          <a:solidFill>
            <a:srgbClr val="794CC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2302066" y="-1779456"/>
            <a:ext cx="1270001" cy="1270001"/>
          </a:xfrm>
          <a:prstGeom prst="rect">
            <a:avLst/>
          </a:prstGeom>
          <a:solidFill>
            <a:srgbClr val="E024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321798" y="-1779456"/>
            <a:ext cx="1270001" cy="1270001"/>
          </a:xfrm>
          <a:prstGeom prst="rect">
            <a:avLst/>
          </a:prstGeom>
          <a:solidFill>
            <a:srgbClr val="17C0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 copy 1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520872" y="-4272994"/>
            <a:ext cx="28766654" cy="2337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68E090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half" idx="13"/>
          </p:nvPr>
        </p:nvSpPr>
        <p:spPr>
          <a:xfrm>
            <a:off x="1896743" y="5180428"/>
            <a:ext cx="17328203" cy="534318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762000" indent="-762000" algn="l" defTabSz="76200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7600" spc="-15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Introduction &amp; Opener</a:t>
            </a:r>
          </a:p>
          <a:p>
            <a:pPr marL="762000" indent="-762000" algn="l" defTabSz="76200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7600" spc="-15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Meet the Team Members</a:t>
            </a:r>
          </a:p>
          <a:p>
            <a:pPr marL="762000" indent="-762000" algn="l" defTabSz="76200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7600" spc="-15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Deep Dive — What We Do</a:t>
            </a:r>
          </a:p>
          <a:p>
            <a:pPr marL="762000" indent="-762000" algn="l" defTabSz="76200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7600" spc="-15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Strategic Roadmap &amp; Plan</a:t>
            </a:r>
          </a:p>
          <a:p>
            <a:pPr marL="762000" indent="-762000" algn="l" defTabSz="76200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7600" spc="-15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Wrap Up &amp; Next Steps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4"/>
          </p:nvPr>
        </p:nvSpPr>
        <p:spPr>
          <a:xfrm>
            <a:off x="1896743" y="3041341"/>
            <a:ext cx="15388368" cy="16377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SzTx/>
              <a:buNone/>
              <a:defRPr sz="10000" b="1" spc="-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AGenda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One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sz="quarter" idx="13"/>
          </p:nvPr>
        </p:nvSpPr>
        <p:spPr>
          <a:xfrm>
            <a:off x="1498600" y="3337363"/>
            <a:ext cx="3932446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half" idx="14"/>
          </p:nvPr>
        </p:nvSpPr>
        <p:spPr>
          <a:xfrm>
            <a:off x="1498600" y="4203625"/>
            <a:ext cx="15388367" cy="53087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buSzTx/>
              <a:buNone/>
              <a:defRPr sz="12000" b="1" spc="-23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Teamwork makes the dream work.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5"/>
          </p:nvPr>
        </p:nvSpPr>
        <p:spPr>
          <a:xfrm>
            <a:off x="1498600" y="9489208"/>
            <a:ext cx="2689878" cy="698011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 algn="l" defTabSz="762000">
              <a:lnSpc>
                <a:spcPct val="90000"/>
              </a:lnSpc>
              <a:spcBef>
                <a:spcPts val="0"/>
              </a:spcBef>
              <a:buSzTx/>
              <a:buNone/>
              <a:defRPr sz="3500" spc="-7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 Name Here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One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sz="quarter" idx="13"/>
          </p:nvPr>
        </p:nvSpPr>
        <p:spPr>
          <a:xfrm>
            <a:off x="10225777" y="3337363"/>
            <a:ext cx="3932446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half" idx="14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2000" b="1" spc="-23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Teamwork makes the dream work.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5"/>
          </p:nvPr>
        </p:nvSpPr>
        <p:spPr>
          <a:xfrm>
            <a:off x="11011081" y="9191649"/>
            <a:ext cx="2361838" cy="1167886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/>
          <a:p>
            <a:pPr marL="0" indent="0" defTabSz="762000">
              <a:lnSpc>
                <a:spcPct val="90000"/>
              </a:lnSpc>
              <a:spcBef>
                <a:spcPts val="0"/>
              </a:spcBef>
              <a:buSzTx/>
              <a:buNone/>
              <a:defRPr sz="3500" spc="-7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– </a:t>
            </a:r>
          </a:p>
          <a:p>
            <a:pPr marL="0" indent="0" defTabSz="762000">
              <a:lnSpc>
                <a:spcPct val="90000"/>
              </a:lnSpc>
              <a:spcBef>
                <a:spcPts val="0"/>
              </a:spcBef>
              <a:buSzTx/>
              <a:buNone/>
              <a:defRPr sz="3500" spc="-7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Name Here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29" y="-4435998"/>
            <a:ext cx="15240001" cy="21767982"/>
          </a:xfrm>
          <a:prstGeom prst="rect">
            <a:avLst/>
          </a:prstGeom>
          <a:ln w="3175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half" idx="13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">
    <p:bg>
      <p:bgPr>
        <a:solidFill>
          <a:srgbClr val="794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0" y="-4435998"/>
            <a:ext cx="15240001" cy="21767982"/>
          </a:xfrm>
          <a:prstGeom prst="rect">
            <a:avLst/>
          </a:prstGeom>
          <a:ln w="3175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half" idx="13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">
    <p:bg>
      <p:bgPr>
        <a:solidFill>
          <a:srgbClr val="F45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0" y="-4433440"/>
            <a:ext cx="15240001" cy="21767983"/>
          </a:xfrm>
          <a:prstGeom prst="rect">
            <a:avLst/>
          </a:prstGeom>
          <a:ln w="3175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half" idx="13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">
    <p:bg>
      <p:bgPr>
        <a:solidFill>
          <a:srgbClr val="E02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-4528531"/>
            <a:ext cx="15240000" cy="21767982"/>
          </a:xfrm>
          <a:prstGeom prst="rect">
            <a:avLst/>
          </a:prstGeom>
          <a:ln w="3175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half" idx="13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">
    <p:bg>
      <p:bgPr>
        <a:solidFill>
          <a:srgbClr val="FFA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16" y="-4539642"/>
            <a:ext cx="15240001" cy="21753645"/>
          </a:xfrm>
          <a:prstGeom prst="rect">
            <a:avLst/>
          </a:prstGeom>
          <a:ln w="3175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half" idx="13"/>
          </p:nvPr>
        </p:nvSpPr>
        <p:spPr>
          <a:xfrm>
            <a:off x="4497816" y="4203625"/>
            <a:ext cx="15388368" cy="530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#OneTeam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559" y="-1646574"/>
            <a:ext cx="15709901" cy="16141352"/>
          </a:xfrm>
          <a:prstGeom prst="rect">
            <a:avLst/>
          </a:prstGeom>
          <a:ln w="3175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3"/>
          </p:nvPr>
        </p:nvSpPr>
        <p:spPr>
          <a:xfrm>
            <a:off x="10542006" y="7868663"/>
            <a:ext cx="3299987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— Color — Left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 1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559" y="-1646574"/>
            <a:ext cx="15714082" cy="16145548"/>
          </a:xfrm>
          <a:prstGeom prst="rect">
            <a:avLst/>
          </a:prstGeom>
          <a:ln w="3175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10584679" y="7868663"/>
            <a:ext cx="3214642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 2">
    <p:bg>
      <p:bgPr>
        <a:solidFill>
          <a:srgbClr val="794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559" y="-1642258"/>
            <a:ext cx="15709901" cy="16141353"/>
          </a:xfrm>
          <a:prstGeom prst="rect">
            <a:avLst/>
          </a:prstGeom>
          <a:ln w="3175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3"/>
          </p:nvPr>
        </p:nvSpPr>
        <p:spPr>
          <a:xfrm>
            <a:off x="10542006" y="7868663"/>
            <a:ext cx="3299987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 3">
    <p:bg>
      <p:bgPr>
        <a:solidFill>
          <a:srgbClr val="F45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0" y="-1651000"/>
            <a:ext cx="15710240" cy="16141700"/>
          </a:xfrm>
          <a:prstGeom prst="rect">
            <a:avLst/>
          </a:prstGeom>
          <a:ln w="3175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3"/>
          </p:nvPr>
        </p:nvSpPr>
        <p:spPr>
          <a:xfrm>
            <a:off x="10542006" y="7868663"/>
            <a:ext cx="3299987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 4">
    <p:bg>
      <p:bgPr>
        <a:solidFill>
          <a:srgbClr val="E02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559" y="-1665713"/>
            <a:ext cx="15709901" cy="16141352"/>
          </a:xfrm>
          <a:prstGeom prst="rect">
            <a:avLst/>
          </a:prstGeom>
          <a:ln w="3175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3"/>
          </p:nvPr>
        </p:nvSpPr>
        <p:spPr>
          <a:xfrm>
            <a:off x="10542006" y="7868663"/>
            <a:ext cx="3299987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#OneTeam - Hashtag - Title copy 5">
    <p:bg>
      <p:bgPr>
        <a:solidFill>
          <a:srgbClr val="FFA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925" y="-1642257"/>
            <a:ext cx="15709901" cy="16141352"/>
          </a:xfrm>
          <a:prstGeom prst="rect">
            <a:avLst/>
          </a:prstGeom>
          <a:ln w="3175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3"/>
          </p:nvPr>
        </p:nvSpPr>
        <p:spPr>
          <a:xfrm>
            <a:off x="10542006" y="7868663"/>
            <a:ext cx="3299987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eet 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5"/>
          </p:nvPr>
        </p:nvSpPr>
        <p:spPr>
          <a:xfrm>
            <a:off x="7726367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6"/>
          </p:nvPr>
        </p:nvSpPr>
        <p:spPr>
          <a:xfrm>
            <a:off x="8611401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325" name="Shape 325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326" name="Shape 326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body" sz="quarter" idx="17"/>
          </p:nvPr>
        </p:nvSpPr>
        <p:spPr>
          <a:xfrm>
            <a:off x="13108533" y="8690185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Yellow">
    <p:bg>
      <p:bgPr>
        <a:solidFill>
          <a:srgbClr val="FFA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5"/>
          </p:nvPr>
        </p:nvSpPr>
        <p:spPr>
          <a:xfrm>
            <a:off x="7726367" y="87609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6"/>
          </p:nvPr>
        </p:nvSpPr>
        <p:spPr>
          <a:xfrm>
            <a:off x="8611401" y="87609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346" name="Shape 346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49" name="Group 349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347" name="Shape 347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body" sz="quarter" idx="17"/>
          </p:nvPr>
        </p:nvSpPr>
        <p:spPr>
          <a:xfrm>
            <a:off x="13108533" y="8686800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Pink">
    <p:bg>
      <p:bgPr>
        <a:solidFill>
          <a:srgbClr val="E02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4" name="Shape 364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5"/>
          </p:nvPr>
        </p:nvSpPr>
        <p:spPr>
          <a:xfrm>
            <a:off x="7726367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6"/>
          </p:nvPr>
        </p:nvSpPr>
        <p:spPr>
          <a:xfrm>
            <a:off x="8611401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367" name="Shape 367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70" name="Group 370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368" name="Shape 368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7"/>
          </p:nvPr>
        </p:nvSpPr>
        <p:spPr>
          <a:xfrm>
            <a:off x="13108533" y="8690185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374" name="Shape 374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Orange">
    <p:bg>
      <p:bgPr>
        <a:solidFill>
          <a:srgbClr val="F45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5"/>
          </p:nvPr>
        </p:nvSpPr>
        <p:spPr>
          <a:xfrm>
            <a:off x="7726367" y="87863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6"/>
          </p:nvPr>
        </p:nvSpPr>
        <p:spPr>
          <a:xfrm>
            <a:off x="8611401" y="87863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388" name="Shape 388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91" name="Group 391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389" name="Shape 389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sz="quarter" idx="17"/>
          </p:nvPr>
        </p:nvSpPr>
        <p:spPr>
          <a:xfrm>
            <a:off x="13108533" y="8686800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394" name="Shape 394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Green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4" name="Shape 404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sz="quarter" idx="15"/>
          </p:nvPr>
        </p:nvSpPr>
        <p:spPr>
          <a:xfrm>
            <a:off x="7726367" y="8788400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6"/>
          </p:nvPr>
        </p:nvSpPr>
        <p:spPr>
          <a:xfrm>
            <a:off x="8611401" y="8788400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409" name="Shape 409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12" name="Group 412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410" name="Shape 410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13" name="Shape 413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7"/>
          </p:nvPr>
        </p:nvSpPr>
        <p:spPr>
          <a:xfrm>
            <a:off x="13108533" y="8686800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— Color — Left copy 3">
    <p:bg>
      <p:bgPr>
        <a:solidFill>
          <a:srgbClr val="E02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Purple">
    <p:bg>
      <p:bgPr>
        <a:solidFill>
          <a:srgbClr val="794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Shape 425"/>
          <p:cNvSpPr>
            <a:spLocks noGrp="1"/>
          </p:cNvSpPr>
          <p:nvPr>
            <p:ph type="pic" sz="quarter" idx="13"/>
          </p:nvPr>
        </p:nvSpPr>
        <p:spPr>
          <a:xfrm>
            <a:off x="7273008" y="460661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4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sz="quarter" idx="15"/>
          </p:nvPr>
        </p:nvSpPr>
        <p:spPr>
          <a:xfrm>
            <a:off x="7726367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6"/>
          </p:nvPr>
        </p:nvSpPr>
        <p:spPr>
          <a:xfrm>
            <a:off x="8611401" y="8773697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430" name="Shape 430"/>
          <p:cNvSpPr/>
          <p:nvPr/>
        </p:nvSpPr>
        <p:spPr>
          <a:xfrm>
            <a:off x="9168207" y="8900067"/>
            <a:ext cx="323992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33" name="Group 433"/>
          <p:cNvGrpSpPr/>
          <p:nvPr/>
        </p:nvGrpSpPr>
        <p:grpSpPr>
          <a:xfrm>
            <a:off x="7285816" y="8900068"/>
            <a:ext cx="365401" cy="220315"/>
            <a:chOff x="0" y="0"/>
            <a:chExt cx="365399" cy="220314"/>
          </a:xfrm>
        </p:grpSpPr>
        <p:sp>
          <p:nvSpPr>
            <p:cNvPr id="431" name="Shape 431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8276053" y="8887108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5" name="Shape 435"/>
          <p:cNvSpPr>
            <a:spLocks noGrp="1"/>
          </p:cNvSpPr>
          <p:nvPr>
            <p:ph type="body" sz="quarter" idx="17"/>
          </p:nvPr>
        </p:nvSpPr>
        <p:spPr>
          <a:xfrm>
            <a:off x="13108533" y="8690185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8"/>
          </p:nvPr>
        </p:nvSpPr>
        <p:spPr>
          <a:xfrm>
            <a:off x="8414290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ee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7512386" y="1774090"/>
            <a:ext cx="9359229" cy="10167820"/>
          </a:xfrm>
          <a:prstGeom prst="roundRect">
            <a:avLst>
              <a:gd name="adj" fmla="val 1037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pic" sz="quarter" idx="13"/>
          </p:nvPr>
        </p:nvSpPr>
        <p:spPr>
          <a:xfrm>
            <a:off x="7512446" y="3706571"/>
            <a:ext cx="9359230" cy="42641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4"/>
          </p:nvPr>
        </p:nvSpPr>
        <p:spPr>
          <a:xfrm>
            <a:off x="9125004" y="2359840"/>
            <a:ext cx="6403353" cy="95488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Barista Bar </a:t>
            </a:r>
          </a:p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800100" algn="l"/>
                <a:tab pos="1600200" algn="l"/>
                <a:tab pos="2400300" algn="l"/>
                <a:tab pos="3200400" algn="l"/>
                <a:tab pos="4000500" algn="l"/>
                <a:tab pos="4800600" algn="l"/>
                <a:tab pos="5600700" algn="l"/>
                <a:tab pos="6400800" algn="l"/>
                <a:tab pos="7200900" algn="l"/>
                <a:tab pos="8001000" algn="l"/>
                <a:tab pos="8801100" algn="l"/>
                <a:tab pos="9601200" algn="l"/>
              </a:tabLst>
              <a:defRPr sz="2400" b="1" spc="-4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A6AAA9"/>
                </a:solidFill>
              </a:rPr>
              <a:t>@baristabar</a:t>
            </a:r>
          </a:p>
        </p:txBody>
      </p:sp>
      <p:sp>
        <p:nvSpPr>
          <p:cNvPr id="447" name="Shape 447"/>
          <p:cNvSpPr>
            <a:spLocks noGrp="1"/>
          </p:cNvSpPr>
          <p:nvPr>
            <p:ph type="pic" sz="quarter" idx="15"/>
          </p:nvPr>
        </p:nvSpPr>
        <p:spPr>
          <a:xfrm>
            <a:off x="7983316" y="2269868"/>
            <a:ext cx="954843" cy="9548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6"/>
          </p:nvPr>
        </p:nvSpPr>
        <p:spPr>
          <a:xfrm>
            <a:off x="7948066" y="8364107"/>
            <a:ext cx="808017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1DA1F2"/>
                </a:solidFill>
              </a:rPr>
              <a:t>#LoveCoffee</a:t>
            </a:r>
          </a:p>
        </p:txBody>
      </p:sp>
      <p:sp>
        <p:nvSpPr>
          <p:cNvPr id="449" name="Shape 449"/>
          <p:cNvSpPr/>
          <p:nvPr/>
        </p:nvSpPr>
        <p:spPr>
          <a:xfrm>
            <a:off x="15828754" y="2359840"/>
            <a:ext cx="571036" cy="46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A1F2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7"/>
          </p:nvPr>
        </p:nvSpPr>
        <p:spPr>
          <a:xfrm>
            <a:off x="8407827" y="11079922"/>
            <a:ext cx="696747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451" name="Shape 451"/>
          <p:cNvSpPr>
            <a:spLocks noGrp="1"/>
          </p:cNvSpPr>
          <p:nvPr>
            <p:ph type="body" sz="quarter" idx="18"/>
          </p:nvPr>
        </p:nvSpPr>
        <p:spPr>
          <a:xfrm>
            <a:off x="9292860" y="11079922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452" name="Shape 452"/>
          <p:cNvSpPr/>
          <p:nvPr/>
        </p:nvSpPr>
        <p:spPr>
          <a:xfrm>
            <a:off x="9849666" y="11206292"/>
            <a:ext cx="323993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55" name="Group 455"/>
          <p:cNvGrpSpPr/>
          <p:nvPr/>
        </p:nvGrpSpPr>
        <p:grpSpPr>
          <a:xfrm>
            <a:off x="7967275" y="11206293"/>
            <a:ext cx="365401" cy="220316"/>
            <a:chOff x="0" y="0"/>
            <a:chExt cx="365399" cy="220314"/>
          </a:xfrm>
        </p:grpSpPr>
        <p:sp>
          <p:nvSpPr>
            <p:cNvPr id="453" name="Shape 453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292F33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8957512" y="11193333"/>
            <a:ext cx="276475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292F33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7" name="Shape 457"/>
          <p:cNvSpPr>
            <a:spLocks noGrp="1"/>
          </p:cNvSpPr>
          <p:nvPr>
            <p:ph type="body" sz="quarter" idx="19"/>
          </p:nvPr>
        </p:nvSpPr>
        <p:spPr>
          <a:xfrm>
            <a:off x="12421840" y="10996410"/>
            <a:ext cx="3977950" cy="46407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solidFill>
                  <a:srgbClr val="292F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458" name="Shape 458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eet on Image">
    <p:bg>
      <p:bgPr>
        <a:solidFill>
          <a:srgbClr val="1AB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/>
          </p:cNvSpPr>
          <p:nvPr>
            <p:ph type="pic" idx="13"/>
          </p:nvPr>
        </p:nvSpPr>
        <p:spPr>
          <a:xfrm>
            <a:off x="-2715081" y="4674"/>
            <a:ext cx="30083588" cy="13706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-25400" y="-25400"/>
            <a:ext cx="24434802" cy="13766800"/>
          </a:xfrm>
          <a:prstGeom prst="rect">
            <a:avLst/>
          </a:prstGeom>
          <a:solidFill>
            <a:srgbClr val="292F33">
              <a:alpha val="300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6802079" y="4110841"/>
            <a:ext cx="10779843" cy="5494318"/>
          </a:xfrm>
          <a:prstGeom prst="roundRect">
            <a:avLst>
              <a:gd name="adj" fmla="val 1767"/>
            </a:avLst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4"/>
          </p:nvPr>
        </p:nvSpPr>
        <p:spPr>
          <a:xfrm>
            <a:off x="7237759" y="4696591"/>
            <a:ext cx="6403353" cy="9548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>
              <a:spcBef>
                <a:spcPts val="0"/>
              </a:spcBef>
              <a:buSzTx/>
              <a:buNone/>
              <a:defRPr sz="2200" b="1" spc="-44"/>
            </a:pPr>
            <a:r>
              <a:t>The Barista Bar </a:t>
            </a:r>
          </a:p>
          <a:p>
            <a:pPr marL="0" indent="0" algn="l">
              <a:spcBef>
                <a:spcPts val="0"/>
              </a:spcBef>
              <a:buSzTx/>
              <a:buNone/>
              <a:defRPr sz="2200" b="1" spc="-44"/>
            </a:pPr>
            <a:r>
              <a:rPr b="0"/>
              <a:t>@baristabar</a:t>
            </a:r>
          </a:p>
        </p:txBody>
      </p:sp>
      <p:sp>
        <p:nvSpPr>
          <p:cNvPr id="470" name="Shape 470"/>
          <p:cNvSpPr/>
          <p:nvPr/>
        </p:nvSpPr>
        <p:spPr>
          <a:xfrm>
            <a:off x="16515447" y="4696591"/>
            <a:ext cx="571036" cy="46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solidFill>
                  <a:srgbClr val="1DA1F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5"/>
          </p:nvPr>
        </p:nvSpPr>
        <p:spPr>
          <a:xfrm>
            <a:off x="7237759" y="6100448"/>
            <a:ext cx="8345589" cy="2044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 defTabSz="685800">
              <a:lnSpc>
                <a:spcPct val="90000"/>
              </a:lnSpc>
              <a:spcBef>
                <a:spcPts val="0"/>
              </a:spcBef>
              <a:buSzTx/>
              <a:buNone/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45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coffee? Visit our site to see the full Barista Bar menu and specials! </a:t>
            </a:r>
            <a:r>
              <a:rPr>
                <a:solidFill>
                  <a:srgbClr val="FFB8C2"/>
                </a:solidFill>
              </a:rPr>
              <a:t>#LoveCoffee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sz="quarter" idx="16"/>
          </p:nvPr>
        </p:nvSpPr>
        <p:spPr>
          <a:xfrm>
            <a:off x="7713560" y="8741646"/>
            <a:ext cx="696747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41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7"/>
          </p:nvPr>
        </p:nvSpPr>
        <p:spPr>
          <a:xfrm>
            <a:off x="8598593" y="8741646"/>
            <a:ext cx="696748" cy="3765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2200" b="1" spc="-4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68</a:t>
            </a:r>
          </a:p>
        </p:txBody>
      </p:sp>
      <p:sp>
        <p:nvSpPr>
          <p:cNvPr id="474" name="Shape 474"/>
          <p:cNvSpPr/>
          <p:nvPr/>
        </p:nvSpPr>
        <p:spPr>
          <a:xfrm>
            <a:off x="9155399" y="8868016"/>
            <a:ext cx="323993" cy="22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extrusionOk="0">
                <a:moveTo>
                  <a:pt x="14400" y="8483"/>
                </a:moveTo>
                <a:lnTo>
                  <a:pt x="10800" y="8483"/>
                </a:lnTo>
                <a:lnTo>
                  <a:pt x="10800" y="1697"/>
                </a:lnTo>
                <a:cubicBezTo>
                  <a:pt x="10800" y="1051"/>
                  <a:pt x="10541" y="462"/>
                  <a:pt x="10133" y="177"/>
                </a:cubicBezTo>
                <a:cubicBezTo>
                  <a:pt x="9724" y="-110"/>
                  <a:pt x="9235" y="-43"/>
                  <a:pt x="8873" y="347"/>
                </a:cubicBezTo>
                <a:lnTo>
                  <a:pt x="473" y="9395"/>
                </a:lnTo>
                <a:cubicBezTo>
                  <a:pt x="174" y="9716"/>
                  <a:pt x="0" y="10215"/>
                  <a:pt x="0" y="10745"/>
                </a:cubicBezTo>
                <a:cubicBezTo>
                  <a:pt x="0" y="11275"/>
                  <a:pt x="174" y="11774"/>
                  <a:pt x="473" y="12095"/>
                </a:cubicBezTo>
                <a:lnTo>
                  <a:pt x="8873" y="21143"/>
                </a:lnTo>
                <a:cubicBezTo>
                  <a:pt x="9086" y="21372"/>
                  <a:pt x="9342" y="21490"/>
                  <a:pt x="9600" y="21490"/>
                </a:cubicBezTo>
                <a:cubicBezTo>
                  <a:pt x="9782" y="21490"/>
                  <a:pt x="9964" y="21432"/>
                  <a:pt x="10133" y="21314"/>
                </a:cubicBezTo>
                <a:cubicBezTo>
                  <a:pt x="10541" y="21028"/>
                  <a:pt x="10800" y="20439"/>
                  <a:pt x="10800" y="19793"/>
                </a:cubicBezTo>
                <a:lnTo>
                  <a:pt x="10800" y="13007"/>
                </a:lnTo>
                <a:lnTo>
                  <a:pt x="14400" y="13007"/>
                </a:lnTo>
                <a:cubicBezTo>
                  <a:pt x="16606" y="13007"/>
                  <a:pt x="18400" y="15544"/>
                  <a:pt x="18400" y="18662"/>
                </a:cubicBezTo>
                <a:cubicBezTo>
                  <a:pt x="18400" y="19912"/>
                  <a:pt x="19116" y="20924"/>
                  <a:pt x="20000" y="20924"/>
                </a:cubicBezTo>
                <a:cubicBezTo>
                  <a:pt x="20884" y="20924"/>
                  <a:pt x="21600" y="19912"/>
                  <a:pt x="21600" y="18662"/>
                </a:cubicBezTo>
                <a:cubicBezTo>
                  <a:pt x="21600" y="13050"/>
                  <a:pt x="18370" y="8483"/>
                  <a:pt x="14400" y="848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7273008" y="8868017"/>
            <a:ext cx="365401" cy="220316"/>
            <a:chOff x="0" y="0"/>
            <a:chExt cx="365399" cy="220314"/>
          </a:xfrm>
        </p:grpSpPr>
        <p:sp>
          <p:nvSpPr>
            <p:cNvPr id="475" name="Shape 475"/>
            <p:cNvSpPr/>
            <p:nvPr/>
          </p:nvSpPr>
          <p:spPr>
            <a:xfrm>
              <a:off x="145084" y="0"/>
              <a:ext cx="220316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21332" y="11403"/>
                  </a:moveTo>
                  <a:cubicBezTo>
                    <a:pt x="21064" y="10872"/>
                    <a:pt x="20522" y="10537"/>
                    <a:pt x="19929" y="10537"/>
                  </a:cubicBezTo>
                  <a:lnTo>
                    <a:pt x="16258" y="10537"/>
                  </a:lnTo>
                  <a:lnTo>
                    <a:pt x="16258" y="2107"/>
                  </a:lnTo>
                  <a:cubicBezTo>
                    <a:pt x="16258" y="944"/>
                    <a:pt x="15318" y="0"/>
                    <a:pt x="14160" y="0"/>
                  </a:cubicBezTo>
                  <a:lnTo>
                    <a:pt x="2098" y="0"/>
                  </a:lnTo>
                  <a:cubicBezTo>
                    <a:pt x="939" y="0"/>
                    <a:pt x="0" y="944"/>
                    <a:pt x="0" y="2107"/>
                  </a:cubicBezTo>
                  <a:cubicBezTo>
                    <a:pt x="0" y="3271"/>
                    <a:pt x="939" y="4215"/>
                    <a:pt x="2098" y="4215"/>
                  </a:cubicBezTo>
                  <a:lnTo>
                    <a:pt x="11538" y="4215"/>
                  </a:lnTo>
                  <a:cubicBezTo>
                    <a:pt x="11827" y="4215"/>
                    <a:pt x="12062" y="4450"/>
                    <a:pt x="12062" y="4740"/>
                  </a:cubicBezTo>
                  <a:lnTo>
                    <a:pt x="12062" y="10537"/>
                  </a:lnTo>
                  <a:lnTo>
                    <a:pt x="8391" y="10537"/>
                  </a:lnTo>
                  <a:cubicBezTo>
                    <a:pt x="7798" y="10537"/>
                    <a:pt x="7256" y="10872"/>
                    <a:pt x="6987" y="11403"/>
                  </a:cubicBezTo>
                  <a:cubicBezTo>
                    <a:pt x="6720" y="11934"/>
                    <a:pt x="6771" y="12572"/>
                    <a:pt x="7122" y="13052"/>
                  </a:cubicBezTo>
                  <a:lnTo>
                    <a:pt x="12892" y="20955"/>
                  </a:lnTo>
                  <a:cubicBezTo>
                    <a:pt x="13188" y="21360"/>
                    <a:pt x="13659" y="21600"/>
                    <a:pt x="14160" y="21600"/>
                  </a:cubicBezTo>
                  <a:cubicBezTo>
                    <a:pt x="14661" y="21600"/>
                    <a:pt x="15133" y="21360"/>
                    <a:pt x="15429" y="20955"/>
                  </a:cubicBezTo>
                  <a:lnTo>
                    <a:pt x="21198" y="13052"/>
                  </a:lnTo>
                  <a:cubicBezTo>
                    <a:pt x="21548" y="12572"/>
                    <a:pt x="21600" y="11934"/>
                    <a:pt x="21332" y="1140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220315" cy="22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9404" y="17385"/>
                  </a:moveTo>
                  <a:lnTo>
                    <a:pt x="9964" y="17385"/>
                  </a:lnTo>
                  <a:cubicBezTo>
                    <a:pt x="9682" y="17385"/>
                    <a:pt x="9456" y="17161"/>
                    <a:pt x="9444" y="16880"/>
                  </a:cubicBezTo>
                  <a:lnTo>
                    <a:pt x="9440" y="11063"/>
                  </a:lnTo>
                  <a:lnTo>
                    <a:pt x="13111" y="11063"/>
                  </a:lnTo>
                  <a:cubicBezTo>
                    <a:pt x="13704" y="11063"/>
                    <a:pt x="14246" y="10728"/>
                    <a:pt x="14514" y="10197"/>
                  </a:cubicBezTo>
                  <a:cubicBezTo>
                    <a:pt x="14782" y="9666"/>
                    <a:pt x="14730" y="9029"/>
                    <a:pt x="14380" y="8548"/>
                  </a:cubicBezTo>
                  <a:lnTo>
                    <a:pt x="8610" y="646"/>
                  </a:lnTo>
                  <a:cubicBezTo>
                    <a:pt x="8314" y="240"/>
                    <a:pt x="7843" y="0"/>
                    <a:pt x="7342" y="0"/>
                  </a:cubicBezTo>
                  <a:cubicBezTo>
                    <a:pt x="6841" y="0"/>
                    <a:pt x="6369" y="240"/>
                    <a:pt x="6073" y="646"/>
                  </a:cubicBezTo>
                  <a:lnTo>
                    <a:pt x="305" y="8548"/>
                  </a:lnTo>
                  <a:cubicBezTo>
                    <a:pt x="-46" y="9029"/>
                    <a:pt x="-98" y="9666"/>
                    <a:pt x="170" y="10197"/>
                  </a:cubicBezTo>
                  <a:cubicBezTo>
                    <a:pt x="438" y="10728"/>
                    <a:pt x="981" y="11063"/>
                    <a:pt x="1573" y="11063"/>
                  </a:cubicBezTo>
                  <a:lnTo>
                    <a:pt x="5244" y="11063"/>
                  </a:lnTo>
                  <a:lnTo>
                    <a:pt x="5250" y="19494"/>
                  </a:lnTo>
                  <a:cubicBezTo>
                    <a:pt x="5251" y="20657"/>
                    <a:pt x="6190" y="21600"/>
                    <a:pt x="7348" y="21600"/>
                  </a:cubicBezTo>
                  <a:lnTo>
                    <a:pt x="19404" y="21600"/>
                  </a:lnTo>
                  <a:cubicBezTo>
                    <a:pt x="20563" y="21600"/>
                    <a:pt x="21502" y="20656"/>
                    <a:pt x="21502" y="19493"/>
                  </a:cubicBezTo>
                  <a:cubicBezTo>
                    <a:pt x="21502" y="18329"/>
                    <a:pt x="20563" y="17385"/>
                    <a:pt x="19404" y="1738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762000">
                <a:defRPr sz="3500" spc="-7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8263246" y="8855057"/>
            <a:ext cx="276474" cy="25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5" y="0"/>
                </a:moveTo>
                <a:cubicBezTo>
                  <a:pt x="12888" y="0"/>
                  <a:pt x="11059" y="3587"/>
                  <a:pt x="10800" y="3992"/>
                </a:cubicBezTo>
                <a:cubicBezTo>
                  <a:pt x="10541" y="3587"/>
                  <a:pt x="8731" y="0"/>
                  <a:pt x="5405" y="0"/>
                </a:cubicBezTo>
                <a:cubicBezTo>
                  <a:pt x="2420" y="0"/>
                  <a:pt x="0" y="3026"/>
                  <a:pt x="0" y="6209"/>
                </a:cubicBezTo>
                <a:cubicBezTo>
                  <a:pt x="0" y="13728"/>
                  <a:pt x="8449" y="21555"/>
                  <a:pt x="10800" y="21600"/>
                </a:cubicBezTo>
                <a:cubicBezTo>
                  <a:pt x="13151" y="21555"/>
                  <a:pt x="21600" y="13728"/>
                  <a:pt x="21600" y="6209"/>
                </a:cubicBezTo>
                <a:cubicBezTo>
                  <a:pt x="21600" y="3026"/>
                  <a:pt x="19180" y="0"/>
                  <a:pt x="16195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762000">
              <a:defRPr sz="3500" spc="-7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9" name="Shape 479"/>
          <p:cNvSpPr>
            <a:spLocks noGrp="1"/>
          </p:cNvSpPr>
          <p:nvPr>
            <p:ph type="body" sz="quarter" idx="18"/>
          </p:nvPr>
        </p:nvSpPr>
        <p:spPr>
          <a:xfrm>
            <a:off x="13108533" y="8658134"/>
            <a:ext cx="3977950" cy="464077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lvl="1" indent="228600" algn="r">
              <a:spcBef>
                <a:spcPts val="0"/>
              </a:spcBef>
              <a:buSzTx/>
              <a:buNone/>
              <a:defRPr sz="2200" b="1" spc="-4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8:48 PM – 15 Jul 2014</a:t>
            </a:r>
          </a:p>
        </p:txBody>
      </p:sp>
      <p:sp>
        <p:nvSpPr>
          <p:cNvPr id="480" name="Shape 480"/>
          <p:cNvSpPr>
            <a:spLocks noGrp="1"/>
          </p:cNvSpPr>
          <p:nvPr>
            <p:ph type="sldNum" sz="quarter" idx="2"/>
          </p:nvPr>
        </p:nvSpPr>
        <p:spPr>
          <a:xfrm>
            <a:off x="23410673" y="12890500"/>
            <a:ext cx="395479" cy="355600"/>
          </a:xfrm>
          <a:prstGeom prst="rect">
            <a:avLst/>
          </a:prstGeom>
        </p:spPr>
        <p:txBody>
          <a:bodyPr anchor="t"/>
          <a:lstStyle>
            <a:lvl1pPr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image background mobile 3">
    <p:bg>
      <p:bgPr>
        <a:solidFill>
          <a:srgbClr val="292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pic" idx="13"/>
          </p:nvPr>
        </p:nvSpPr>
        <p:spPr>
          <a:xfrm>
            <a:off x="-218840" y="-107166"/>
            <a:ext cx="24675971" cy="141138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8" name="Shape 488"/>
          <p:cNvSpPr>
            <a:spLocks noGrp="1"/>
          </p:cNvSpPr>
          <p:nvPr>
            <p:ph type="body" sz="quarter" idx="14"/>
          </p:nvPr>
        </p:nvSpPr>
        <p:spPr>
          <a:xfrm>
            <a:off x="1245246" y="5170748"/>
            <a:ext cx="6937171" cy="28777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2.5x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sz="quarter" idx="15"/>
          </p:nvPr>
        </p:nvSpPr>
        <p:spPr>
          <a:xfrm>
            <a:off x="9092834" y="5170527"/>
            <a:ext cx="6693631" cy="2604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2.8x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6"/>
          </p:nvPr>
        </p:nvSpPr>
        <p:spPr>
          <a:xfrm>
            <a:off x="17068862" y="5140253"/>
            <a:ext cx="6693630" cy="26646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1.9x</a:t>
            </a:r>
          </a:p>
        </p:txBody>
      </p:sp>
      <p:sp>
        <p:nvSpPr>
          <p:cNvPr id="491" name="Shape 491"/>
          <p:cNvSpPr>
            <a:spLocks noGrp="1"/>
          </p:cNvSpPr>
          <p:nvPr>
            <p:ph type="body" sz="quarter" idx="17"/>
          </p:nvPr>
        </p:nvSpPr>
        <p:spPr>
          <a:xfrm>
            <a:off x="1417623" y="7865341"/>
            <a:ext cx="5605530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replies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sz="quarter" idx="18"/>
          </p:nvPr>
        </p:nvSpPr>
        <p:spPr>
          <a:xfrm>
            <a:off x="9243243" y="7865341"/>
            <a:ext cx="5605530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retweets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9"/>
          </p:nvPr>
        </p:nvSpPr>
        <p:spPr>
          <a:xfrm>
            <a:off x="17584867" y="7914449"/>
            <a:ext cx="4630136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favourites</a:t>
            </a:r>
          </a:p>
        </p:txBody>
      </p:sp>
      <p:sp>
        <p:nvSpPr>
          <p:cNvPr id="494" name="Shape 494"/>
          <p:cNvSpPr>
            <a:spLocks noGrp="1"/>
          </p:cNvSpPr>
          <p:nvPr>
            <p:ph type="body" sz="quarter" idx="20"/>
          </p:nvPr>
        </p:nvSpPr>
        <p:spPr>
          <a:xfrm>
            <a:off x="20473287" y="12867402"/>
            <a:ext cx="3015870" cy="37592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defTabSz="762000">
              <a:lnSpc>
                <a:spcPct val="90000"/>
              </a:lnSpc>
              <a:spcBef>
                <a:spcPts val="0"/>
              </a:spcBef>
              <a:buSzTx/>
              <a:buNone/>
              <a:defRPr sz="2200" b="1" cap="all" spc="44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CONFIDENTIAL</a:t>
            </a:r>
          </a:p>
        </p:txBody>
      </p:sp>
      <p:sp>
        <p:nvSpPr>
          <p:cNvPr id="495" name="Shape 495"/>
          <p:cNvSpPr>
            <a:spLocks noGrp="1"/>
          </p:cNvSpPr>
          <p:nvPr>
            <p:ph type="pic" sz="quarter" idx="21"/>
          </p:nvPr>
        </p:nvSpPr>
        <p:spPr>
          <a:xfrm>
            <a:off x="464650" y="12692701"/>
            <a:ext cx="762001" cy="619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6" name="Shape 496"/>
          <p:cNvSpPr>
            <a:spLocks noGrp="1"/>
          </p:cNvSpPr>
          <p:nvPr>
            <p:ph type="sldNum" sz="quarter" idx="2"/>
          </p:nvPr>
        </p:nvSpPr>
        <p:spPr>
          <a:xfrm>
            <a:off x="23464775" y="13081000"/>
            <a:ext cx="454153" cy="40894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2400" b="0" spc="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weets">
    <p:bg>
      <p:bgPr>
        <a:solidFill>
          <a:srgbClr val="282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pic" sz="quarter" idx="13"/>
          </p:nvPr>
        </p:nvSpPr>
        <p:spPr>
          <a:xfrm>
            <a:off x="464650" y="12692701"/>
            <a:ext cx="762001" cy="619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pic" sz="quarter" idx="14"/>
          </p:nvPr>
        </p:nvSpPr>
        <p:spPr>
          <a:xfrm>
            <a:off x="464502" y="12692701"/>
            <a:ext cx="762297" cy="619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2" name="Shape 512"/>
          <p:cNvSpPr>
            <a:spLocks noGrp="1"/>
          </p:cNvSpPr>
          <p:nvPr>
            <p:ph type="pic" sz="quarter" idx="15"/>
          </p:nvPr>
        </p:nvSpPr>
        <p:spPr>
          <a:xfrm>
            <a:off x="1142999" y="4542633"/>
            <a:ext cx="6576080" cy="75247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3" name="Shape 513"/>
          <p:cNvSpPr>
            <a:spLocks noGrp="1"/>
          </p:cNvSpPr>
          <p:nvPr>
            <p:ph type="pic" sz="quarter" idx="16"/>
          </p:nvPr>
        </p:nvSpPr>
        <p:spPr>
          <a:xfrm>
            <a:off x="8805100" y="4547990"/>
            <a:ext cx="6572251" cy="75247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4" name="Shape 514"/>
          <p:cNvSpPr>
            <a:spLocks noGrp="1"/>
          </p:cNvSpPr>
          <p:nvPr>
            <p:ph type="pic" sz="quarter" idx="17"/>
          </p:nvPr>
        </p:nvSpPr>
        <p:spPr>
          <a:xfrm>
            <a:off x="16575636" y="4558944"/>
            <a:ext cx="6572251" cy="75247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8"/>
          </p:nvPr>
        </p:nvSpPr>
        <p:spPr>
          <a:xfrm>
            <a:off x="1143000" y="1143000"/>
            <a:ext cx="4364889" cy="78994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5400" cap="all" spc="54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headline</a:t>
            </a:r>
          </a:p>
        </p:txBody>
      </p:sp>
      <p:sp>
        <p:nvSpPr>
          <p:cNvPr id="516" name="Shape 516"/>
          <p:cNvSpPr>
            <a:spLocks noGrp="1"/>
          </p:cNvSpPr>
          <p:nvPr>
            <p:ph type="body" sz="quarter" idx="19"/>
          </p:nvPr>
        </p:nvSpPr>
        <p:spPr>
          <a:xfrm>
            <a:off x="1143000" y="2206928"/>
            <a:ext cx="17966749" cy="9398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t>showcase 2/3 images of most popular Tweets. </a:t>
            </a:r>
          </a:p>
          <a:p>
            <a: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pPr>
            <a:r>
              <a:t>These normally contain photos or videos.</a:t>
            </a:r>
          </a:p>
        </p:txBody>
      </p:sp>
      <p:sp>
        <p:nvSpPr>
          <p:cNvPr id="517" name="Shape 517"/>
          <p:cNvSpPr>
            <a:spLocks noGrp="1"/>
          </p:cNvSpPr>
          <p:nvPr>
            <p:ph type="body" sz="quarter" idx="20"/>
          </p:nvPr>
        </p:nvSpPr>
        <p:spPr>
          <a:xfrm>
            <a:off x="20473287" y="12867402"/>
            <a:ext cx="3015870" cy="37592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defTabSz="762000">
              <a:lnSpc>
                <a:spcPct val="90000"/>
              </a:lnSpc>
              <a:spcBef>
                <a:spcPts val="0"/>
              </a:spcBef>
              <a:buSzTx/>
              <a:buNone/>
              <a:defRPr sz="2200" b="1" cap="all" spc="44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CONFIDENTIAL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2"/>
          </p:nvPr>
        </p:nvSpPr>
        <p:spPr>
          <a:xfrm>
            <a:off x="23464775" y="13081000"/>
            <a:ext cx="454153" cy="40894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2400" b="0" spc="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pic>
        <p:nvPicPr>
          <p:cNvPr id="526" name="d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933450" y="1257300"/>
            <a:ext cx="20897850" cy="1039317"/>
          </a:xfrm>
          <a:prstGeom prst="rect">
            <a:avLst/>
          </a:prstGeom>
        </p:spPr>
        <p:txBody>
          <a:bodyPr lIns="76200" tIns="76200" rIns="76200" bIns="76200" anchor="t"/>
          <a:lstStyle>
            <a:lvl1pPr algn="l" defTabSz="685800">
              <a:lnSpc>
                <a:spcPct val="100000"/>
              </a:lnSpc>
              <a:tabLst>
                <a:tab pos="533400" algn="l"/>
                <a:tab pos="1066800" algn="l"/>
                <a:tab pos="1600200" algn="l"/>
                <a:tab pos="2133600" algn="l"/>
                <a:tab pos="2667000" algn="l"/>
                <a:tab pos="3200400" algn="l"/>
                <a:tab pos="3733800" algn="l"/>
                <a:tab pos="4267200" algn="l"/>
                <a:tab pos="4800600" algn="l"/>
                <a:tab pos="5334000" algn="l"/>
                <a:tab pos="5867400" algn="l"/>
                <a:tab pos="6400800" algn="l"/>
              </a:tabLst>
              <a:defRPr sz="6000" cap="all" spc="66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Title Text</a:t>
            </a:r>
          </a:p>
        </p:txBody>
      </p:sp>
      <p:pic>
        <p:nvPicPr>
          <p:cNvPr id="528" name="gsc_keynoteElements_1a_Banner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450" y="-4105275"/>
            <a:ext cx="4476750" cy="3543300"/>
          </a:xfrm>
          <a:prstGeom prst="rect">
            <a:avLst/>
          </a:prstGeom>
          <a:ln w="3175">
            <a:miter lim="400000"/>
          </a:ln>
          <a:effectLst>
            <a:outerShdw blurRad="50800" dist="1524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xfrm>
            <a:off x="12179300" y="13030200"/>
            <a:ext cx="457709" cy="508000"/>
          </a:xfrm>
          <a:prstGeom prst="rect">
            <a:avLst/>
          </a:prstGeom>
        </p:spPr>
        <p:txBody>
          <a:bodyPr lIns="76200" tIns="76200" rIns="76200" bIns="76200" anchor="t"/>
          <a:lstStyle>
            <a:lvl1pPr algn="l" defTabSz="819150">
              <a:lnSpc>
                <a:spcPct val="90000"/>
              </a:lnSpc>
              <a:defRPr sz="2400" b="0" spc="-48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19435601" y="12724804"/>
            <a:ext cx="3129109" cy="22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algn="r" defTabSz="819150">
              <a:lnSpc>
                <a:spcPct val="100000"/>
              </a:lnSpc>
              <a:defRPr sz="1400" spc="0">
                <a:solidFill>
                  <a:srgbClr val="606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@TwitterAds   |   Confidential</a:t>
            </a:r>
          </a:p>
        </p:txBody>
      </p:sp>
      <p:pic>
        <p:nvPicPr>
          <p:cNvPr id="53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77750"/>
            <a:ext cx="899697" cy="732235"/>
          </a:xfrm>
          <a:prstGeom prst="rect">
            <a:avLst/>
          </a:prstGeom>
          <a:ln w="3175">
            <a:miter lim="400000"/>
          </a:ln>
        </p:spPr>
      </p:pic>
      <p:sp>
        <p:nvSpPr>
          <p:cNvPr id="538" name="Shape 538"/>
          <p:cNvSpPr>
            <a:spLocks noGrp="1"/>
          </p:cNvSpPr>
          <p:nvPr>
            <p:ph type="body" sz="quarter" idx="13"/>
          </p:nvPr>
        </p:nvSpPr>
        <p:spPr>
          <a:xfrm>
            <a:off x="609600" y="2095500"/>
            <a:ext cx="22860000" cy="5455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1" indent="0" algn="l" defTabSz="819150">
              <a:lnSpc>
                <a:spcPct val="90000"/>
              </a:lnSpc>
              <a:spcBef>
                <a:spcPts val="1300"/>
              </a:spcBef>
              <a:buSzTx/>
              <a:buNone/>
              <a:defRPr sz="3600" spc="-72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</a:t>
            </a:r>
          </a:p>
        </p:txBody>
      </p:sp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xfrm>
            <a:off x="609600" y="1143000"/>
            <a:ext cx="22860000" cy="895350"/>
          </a:xfrm>
          <a:prstGeom prst="rect">
            <a:avLst/>
          </a:prstGeom>
        </p:spPr>
        <p:txBody>
          <a:bodyPr lIns="0" tIns="0" rIns="0" bIns="0" anchor="t"/>
          <a:lstStyle>
            <a:lvl1pPr algn="l" defTabSz="819150">
              <a:spcBef>
                <a:spcPts val="1300"/>
              </a:spcBef>
              <a:defRPr sz="5600" spc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540" name="Shape 540"/>
          <p:cNvSpPr>
            <a:spLocks noGrp="1"/>
          </p:cNvSpPr>
          <p:nvPr>
            <p:ph type="body" idx="1"/>
          </p:nvPr>
        </p:nvSpPr>
        <p:spPr>
          <a:xfrm>
            <a:off x="609600" y="3048000"/>
            <a:ext cx="22860000" cy="89344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819150">
              <a:lnSpc>
                <a:spcPct val="100000"/>
              </a:lnSpc>
              <a:spcBef>
                <a:spcPts val="1300"/>
              </a:spcBef>
              <a:buSzTx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algn="l" defTabSz="819150">
              <a:lnSpc>
                <a:spcPct val="100000"/>
              </a:lnSpc>
              <a:spcBef>
                <a:spcPts val="1300"/>
              </a:spcBef>
              <a:buSzTx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0" indent="-381000" algn="l" defTabSz="819150">
              <a:lnSpc>
                <a:spcPct val="100000"/>
              </a:lnSpc>
              <a:spcBef>
                <a:spcPts val="1300"/>
              </a:spcBef>
              <a:buSzPct val="35000"/>
              <a:buBlip>
                <a:blip r:embed="rId3"/>
              </a:buBlip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algn="l" defTabSz="819150">
              <a:lnSpc>
                <a:spcPct val="100000"/>
              </a:lnSpc>
              <a:spcBef>
                <a:spcPts val="1300"/>
              </a:spcBef>
              <a:buSzTx/>
              <a:buNone/>
              <a:defRPr b="1">
                <a:solidFill>
                  <a:srgbClr val="00BB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l" defTabSz="819150">
              <a:lnSpc>
                <a:spcPct val="100000"/>
              </a:lnSpc>
              <a:spcBef>
                <a:spcPts val="1300"/>
              </a:spcBef>
              <a:buSzTx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1" name="Shape 541"/>
          <p:cNvSpPr>
            <a:spLocks noGrp="1"/>
          </p:cNvSpPr>
          <p:nvPr>
            <p:ph type="sldNum" sz="quarter" idx="2"/>
          </p:nvPr>
        </p:nvSpPr>
        <p:spPr>
          <a:xfrm>
            <a:off x="23208411" y="12611100"/>
            <a:ext cx="419304" cy="437870"/>
          </a:xfrm>
          <a:prstGeom prst="rect">
            <a:avLst/>
          </a:prstGeom>
        </p:spPr>
        <p:txBody>
          <a:bodyPr lIns="76200" tIns="76200" rIns="76200" bIns="76200" anchor="t"/>
          <a:lstStyle>
            <a:lvl1pPr defTabSz="819150">
              <a:lnSpc>
                <a:spcPct val="100000"/>
              </a:lnSpc>
              <a:defRPr sz="1800" spc="0">
                <a:solidFill>
                  <a:srgbClr val="606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defTabSz="876300">
              <a:lnSpc>
                <a:spcPct val="100000"/>
              </a:lnSpc>
              <a:defRPr sz="11000" b="0" spc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592666" indent="-592666" algn="l" defTabSz="876300">
              <a:lnSpc>
                <a:spcPct val="100000"/>
              </a:lnSpc>
              <a:spcBef>
                <a:spcPts val="630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37166" indent="-592666" algn="l" defTabSz="876300">
              <a:lnSpc>
                <a:spcPct val="100000"/>
              </a:lnSpc>
              <a:spcBef>
                <a:spcPts val="630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481666" indent="-592666" algn="l" defTabSz="876300">
              <a:lnSpc>
                <a:spcPct val="100000"/>
              </a:lnSpc>
              <a:spcBef>
                <a:spcPts val="630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26166" indent="-592666" algn="l" defTabSz="876300">
              <a:lnSpc>
                <a:spcPct val="100000"/>
              </a:lnSpc>
              <a:spcBef>
                <a:spcPts val="630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70666" indent="-592666" algn="l" defTabSz="876300">
              <a:lnSpc>
                <a:spcPct val="100000"/>
              </a:lnSpc>
              <a:spcBef>
                <a:spcPts val="630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hape 550"/>
          <p:cNvSpPr>
            <a:spLocks noGrp="1"/>
          </p:cNvSpPr>
          <p:nvPr>
            <p:ph type="pic" sz="quarter" idx="13"/>
          </p:nvPr>
        </p:nvSpPr>
        <p:spPr>
          <a:xfrm>
            <a:off x="738291" y="12197676"/>
            <a:ext cx="947512" cy="7703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76300">
              <a:lnSpc>
                <a:spcPct val="100000"/>
              </a:lnSpc>
              <a:defRPr sz="2400" b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image background mobile 3">
    <p:bg>
      <p:bgPr>
        <a:solidFill>
          <a:srgbClr val="292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pic" idx="13"/>
          </p:nvPr>
        </p:nvSpPr>
        <p:spPr>
          <a:xfrm>
            <a:off x="-218840" y="-107166"/>
            <a:ext cx="24675971" cy="141138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59" name="Shape 559"/>
          <p:cNvSpPr>
            <a:spLocks noGrp="1"/>
          </p:cNvSpPr>
          <p:nvPr>
            <p:ph type="body" sz="quarter" idx="14"/>
          </p:nvPr>
        </p:nvSpPr>
        <p:spPr>
          <a:xfrm>
            <a:off x="1245246" y="5170748"/>
            <a:ext cx="6937171" cy="28777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2.5x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15"/>
          </p:nvPr>
        </p:nvSpPr>
        <p:spPr>
          <a:xfrm>
            <a:off x="9092834" y="5170527"/>
            <a:ext cx="6693631" cy="2604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2.8x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sz="quarter" idx="16"/>
          </p:nvPr>
        </p:nvSpPr>
        <p:spPr>
          <a:xfrm>
            <a:off x="17068862" y="5140253"/>
            <a:ext cx="6693630" cy="26646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876300">
              <a:lnSpc>
                <a:spcPct val="80000"/>
              </a:lnSpc>
              <a:spcBef>
                <a:spcPts val="0"/>
              </a:spcBef>
              <a:buSzTx/>
              <a:buNone/>
              <a:defRPr sz="21000" b="1">
                <a:solidFill>
                  <a:srgbClr val="55ACEE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1.9x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7"/>
          </p:nvPr>
        </p:nvSpPr>
        <p:spPr>
          <a:xfrm>
            <a:off x="1417623" y="7865341"/>
            <a:ext cx="5605530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replies</a:t>
            </a:r>
          </a:p>
        </p:txBody>
      </p:sp>
      <p:sp>
        <p:nvSpPr>
          <p:cNvPr id="563" name="Shape 563"/>
          <p:cNvSpPr>
            <a:spLocks noGrp="1"/>
          </p:cNvSpPr>
          <p:nvPr>
            <p:ph type="body" sz="quarter" idx="18"/>
          </p:nvPr>
        </p:nvSpPr>
        <p:spPr>
          <a:xfrm>
            <a:off x="9243243" y="7865341"/>
            <a:ext cx="5605530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retweets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sz="quarter" idx="19"/>
          </p:nvPr>
        </p:nvSpPr>
        <p:spPr>
          <a:xfrm>
            <a:off x="17584867" y="7914449"/>
            <a:ext cx="4630136" cy="482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76300">
              <a:lnSpc>
                <a:spcPct val="100000"/>
              </a:lnSpc>
              <a:spcBef>
                <a:spcPts val="0"/>
              </a:spcBef>
              <a:buSzTx/>
              <a:buNone/>
              <a:defRPr cap="all" spc="30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t>favourites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sz="quarter" idx="20"/>
          </p:nvPr>
        </p:nvSpPr>
        <p:spPr>
          <a:xfrm>
            <a:off x="20473287" y="12867402"/>
            <a:ext cx="3015870" cy="37592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defTabSz="762000">
              <a:lnSpc>
                <a:spcPct val="90000"/>
              </a:lnSpc>
              <a:spcBef>
                <a:spcPts val="0"/>
              </a:spcBef>
              <a:buSzTx/>
              <a:buNone/>
              <a:defRPr sz="2200" b="1" cap="all" spc="44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CONFIDENTIAL</a:t>
            </a:r>
          </a:p>
        </p:txBody>
      </p:sp>
      <p:sp>
        <p:nvSpPr>
          <p:cNvPr id="566" name="Shape 566"/>
          <p:cNvSpPr>
            <a:spLocks noGrp="1"/>
          </p:cNvSpPr>
          <p:nvPr>
            <p:ph type="pic" sz="quarter" idx="21"/>
          </p:nvPr>
        </p:nvSpPr>
        <p:spPr>
          <a:xfrm>
            <a:off x="464650" y="12692701"/>
            <a:ext cx="762001" cy="619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23464775" y="13081000"/>
            <a:ext cx="454153" cy="40894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2400" b="0" spc="0"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">
    <p:bg>
      <p:bgPr>
        <a:solidFill>
          <a:srgbClr val="64B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pic" sz="quarter" idx="13"/>
          </p:nvPr>
        </p:nvSpPr>
        <p:spPr>
          <a:xfrm>
            <a:off x="457200" y="12687300"/>
            <a:ext cx="762000" cy="6195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5" name="Shape 575"/>
          <p:cNvSpPr>
            <a:spLocks noGrp="1"/>
          </p:cNvSpPr>
          <p:nvPr>
            <p:ph type="body" sz="quarter" idx="14"/>
          </p:nvPr>
        </p:nvSpPr>
        <p:spPr>
          <a:xfrm>
            <a:off x="12192000" y="12814062"/>
            <a:ext cx="5068317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762000">
              <a:lnSpc>
                <a:spcPct val="90000"/>
              </a:lnSpc>
              <a:spcBef>
                <a:spcPts val="0"/>
              </a:spcBef>
              <a:buSzTx/>
              <a:buNone/>
              <a:defRPr b="1" cap="all" spc="60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@twitterhandle</a:t>
            </a:r>
          </a:p>
        </p:txBody>
      </p:sp>
      <p:sp>
        <p:nvSpPr>
          <p:cNvPr id="576" name="Shape 576"/>
          <p:cNvSpPr>
            <a:spLocks noGrp="1"/>
          </p:cNvSpPr>
          <p:nvPr>
            <p:ph type="body" sz="quarter" idx="15"/>
          </p:nvPr>
        </p:nvSpPr>
        <p:spPr>
          <a:xfrm>
            <a:off x="12192000" y="6584143"/>
            <a:ext cx="20184015" cy="114935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762000">
              <a:lnSpc>
                <a:spcPct val="90000"/>
              </a:lnSpc>
              <a:spcBef>
                <a:spcPts val="0"/>
              </a:spcBef>
              <a:buSzTx/>
              <a:buNone/>
              <a:defRPr sz="8200" b="1" cap="all" spc="164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title your presentation</a:t>
            </a:r>
          </a:p>
        </p:txBody>
      </p:sp>
      <p:sp>
        <p:nvSpPr>
          <p:cNvPr id="577" name="Shape 577"/>
          <p:cNvSpPr>
            <a:spLocks noGrp="1"/>
          </p:cNvSpPr>
          <p:nvPr>
            <p:ph type="sldNum" sz="quarter" idx="2"/>
          </p:nvPr>
        </p:nvSpPr>
        <p:spPr>
          <a:xfrm>
            <a:off x="23806151" y="12890500"/>
            <a:ext cx="395479" cy="355600"/>
          </a:xfrm>
          <a:prstGeom prst="rect">
            <a:avLst/>
          </a:prstGeom>
        </p:spPr>
        <p:txBody>
          <a:bodyPr anchor="t"/>
          <a:lstStyle>
            <a:lvl1pPr algn="l" defTabSz="762000">
              <a:lnSpc>
                <a:spcPct val="90000"/>
              </a:lnSpc>
              <a:defRPr sz="2000" spc="-39">
                <a:solidFill>
                  <a:srgbClr val="53585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— White —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712826" y="7868663"/>
            <a:ext cx="6958349" cy="1107453"/>
          </a:xfrm>
          <a:prstGeom prst="rect">
            <a:avLst/>
          </a:prstGeom>
        </p:spPr>
        <p:txBody>
          <a:bodyPr wrap="none" lIns="94877" tIns="94877" rIns="94877" bIns="94877"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 goes here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4"/>
          </p:nvPr>
        </p:nvSpPr>
        <p:spPr>
          <a:xfrm>
            <a:off x="761999" y="4811146"/>
            <a:ext cx="22860001" cy="31114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0000" b="1" spc="-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Section title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-4368956" y="-13465014"/>
            <a:ext cx="26671079" cy="21675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71C9F8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sldNum" sz="quarter" idx="2"/>
          </p:nvPr>
        </p:nvSpPr>
        <p:spPr>
          <a:xfrm>
            <a:off x="23307258" y="12674699"/>
            <a:ext cx="386667" cy="406401"/>
          </a:xfrm>
          <a:prstGeom prst="rect">
            <a:avLst/>
          </a:prstGeom>
        </p:spPr>
        <p:txBody>
          <a:bodyPr/>
          <a:lstStyle>
            <a:lvl1pPr>
              <a:defRPr sz="2000" spc="-3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4368955" y="-13465014"/>
            <a:ext cx="26671079" cy="2167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71C9F8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">
    <p:bg>
      <p:bgPr>
        <a:solidFill>
          <a:srgbClr val="17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8139094" y="424649"/>
            <a:ext cx="28766654" cy="23378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68E090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8139094" y="424649"/>
            <a:ext cx="28766654" cy="23378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71C9F8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">
    <p:bg>
      <p:bgPr>
        <a:solidFill>
          <a:srgbClr val="794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275862" y="-2606971"/>
            <a:ext cx="37061074" cy="30119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A37CED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— Supergraphic — Center">
    <p:bg>
      <p:bgPr>
        <a:solidFill>
          <a:srgbClr val="FFD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6520872" y="-4272994"/>
            <a:ext cx="28766654" cy="2337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AD1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2794000"/>
            <a:ext cx="22860000" cy="8128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099" y="3238500"/>
            <a:ext cx="21005803" cy="920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280022" y="12649299"/>
            <a:ext cx="413903" cy="431801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1238250">
              <a:lnSpc>
                <a:spcPct val="110000"/>
              </a:lnSpc>
              <a:defRPr sz="2200" b="1" spc="-4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transition spd="med"/>
  <p:txStyles>
    <p:titleStyle>
      <a:lvl1pPr marL="0" marR="0" indent="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123825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-40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66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1001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1636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2271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2906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3541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4176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4811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5446346" marR="0" indent="-366346" algn="ctr" defTabSz="1238250" latinLnBrk="0">
        <a:lnSpc>
          <a:spcPct val="110000"/>
        </a:lnSpc>
        <a:spcBef>
          <a:spcPts val="78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123825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-44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eg"/><Relationship Id="rId18" Type="http://schemas.openxmlformats.org/officeDocument/2006/relationships/image" Target="../media/image34.jpg"/><Relationship Id="rId3" Type="http://schemas.openxmlformats.org/officeDocument/2006/relationships/image" Target="../media/image19.jpe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image" Target="../media/image17.pn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e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-8139094" y="424649"/>
            <a:ext cx="28766654" cy="23378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71C9F8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223612" y="8390580"/>
            <a:ext cx="10257616" cy="19492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762000">
              <a:lnSpc>
                <a:spcPct val="80000"/>
              </a:lnSpc>
              <a:defRPr sz="15000" b="1" spc="-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Twitter App</a:t>
            </a:r>
            <a:endParaRPr dirty="0"/>
          </a:p>
        </p:txBody>
      </p:sp>
      <p:sp>
        <p:nvSpPr>
          <p:cNvPr id="614" name="Shape 614"/>
          <p:cNvSpPr/>
          <p:nvPr/>
        </p:nvSpPr>
        <p:spPr>
          <a:xfrm>
            <a:off x="1454419" y="10881587"/>
            <a:ext cx="8059386" cy="6196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762000">
              <a:lnSpc>
                <a:spcPct val="80000"/>
              </a:lnSpc>
              <a:defRPr sz="4200" b="1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Karun Kesavadas , Rishi Jatania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B85E-1C1B-4CE3-AD88-7CB4BC69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53" y="3810000"/>
            <a:ext cx="15609094" cy="8840392"/>
          </a:xfrm>
        </p:spPr>
        <p:txBody>
          <a:bodyPr>
            <a:normAutofit/>
          </a:bodyPr>
          <a:lstStyle/>
          <a:p>
            <a:r>
              <a:rPr lang="en-US" dirty="0"/>
              <a:t>Sign up and then sign in to the application</a:t>
            </a:r>
          </a:p>
          <a:p>
            <a:r>
              <a:rPr lang="en-US" dirty="0"/>
              <a:t>Edit profile</a:t>
            </a:r>
          </a:p>
          <a:p>
            <a:r>
              <a:rPr lang="en-US" dirty="0"/>
              <a:t>Post tweets with hash tags and images</a:t>
            </a:r>
          </a:p>
          <a:p>
            <a:r>
              <a:rPr lang="en-US" dirty="0"/>
              <a:t>Search for tweets by text or hash tags</a:t>
            </a:r>
          </a:p>
          <a:p>
            <a:r>
              <a:rPr lang="en-US" dirty="0"/>
              <a:t>Follow other users</a:t>
            </a:r>
          </a:p>
          <a:p>
            <a:r>
              <a:rPr lang="en-US" dirty="0"/>
              <a:t>Comment and Like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601C9-F9E8-4F37-A8F5-6250879D8CE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Cluster Creation</a:t>
            </a:r>
          </a:p>
        </p:txBody>
      </p:sp>
    </p:spTree>
    <p:extLst>
      <p:ext uri="{BB962C8B-B14F-4D97-AF65-F5344CB8AC3E}">
        <p14:creationId xmlns:p14="http://schemas.microsoft.com/office/powerpoint/2010/main" val="107727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B85E-1C1B-4CE3-AD88-7CB4BC69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53" y="3810000"/>
            <a:ext cx="15609094" cy="88403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actions creates new Docker images and pushes it to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  <a:p>
            <a:r>
              <a:rPr lang="en-US" dirty="0"/>
              <a:t>Terraform was used to bring up an EKS cluster and worker nodes.</a:t>
            </a:r>
          </a:p>
          <a:p>
            <a:r>
              <a:rPr lang="en-US" dirty="0"/>
              <a:t>Create deployment and services for each microservice.</a:t>
            </a:r>
          </a:p>
          <a:p>
            <a:r>
              <a:rPr lang="en-US" dirty="0"/>
              <a:t>Deployed Prometheus and Grafana for metrics collection and visualization.</a:t>
            </a:r>
          </a:p>
          <a:p>
            <a:r>
              <a:rPr lang="en-US" dirty="0"/>
              <a:t> The complete deployment process has been automated using bash scripts.</a:t>
            </a:r>
          </a:p>
        </p:txBody>
      </p:sp>
    </p:spTree>
    <p:extLst>
      <p:ext uri="{BB962C8B-B14F-4D97-AF65-F5344CB8AC3E}">
        <p14:creationId xmlns:p14="http://schemas.microsoft.com/office/powerpoint/2010/main" val="18341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/>
        </p:nvSpPr>
        <p:spPr>
          <a:xfrm>
            <a:off x="6520872" y="-4272994"/>
            <a:ext cx="28766654" cy="2337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68E090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761999" y="4811146"/>
            <a:ext cx="22860001" cy="31114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238250">
              <a:lnSpc>
                <a:spcPct val="80000"/>
              </a:lnSpc>
              <a:defRPr sz="19800" b="1" spc="-39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896743" y="5180428"/>
            <a:ext cx="15495429" cy="4830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62000" indent="-762000" defTabSz="762000">
              <a:lnSpc>
                <a:spcPct val="150000"/>
              </a:lnSpc>
              <a:buSzPct val="100000"/>
              <a:buAutoNum type="arabicPeriod"/>
              <a:defRPr sz="4200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Architecture</a:t>
            </a:r>
            <a:endParaRPr dirty="0"/>
          </a:p>
          <a:p>
            <a:pPr marL="762000" indent="-762000" defTabSz="762000">
              <a:lnSpc>
                <a:spcPct val="150000"/>
              </a:lnSpc>
              <a:buSzPct val="100000"/>
              <a:buAutoNum type="arabicPeriod"/>
              <a:defRPr sz="4200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Technology Stack</a:t>
            </a:r>
            <a:endParaRPr dirty="0"/>
          </a:p>
          <a:p>
            <a:pPr marL="762000" indent="-762000" defTabSz="762000">
              <a:lnSpc>
                <a:spcPct val="150000"/>
              </a:lnSpc>
              <a:buSzPct val="100000"/>
              <a:buAutoNum type="arabicPeriod"/>
              <a:defRPr sz="4200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User Actions</a:t>
            </a:r>
            <a:endParaRPr dirty="0"/>
          </a:p>
          <a:p>
            <a:pPr marL="762000" indent="-762000" defTabSz="762000">
              <a:lnSpc>
                <a:spcPct val="150000"/>
              </a:lnSpc>
              <a:buSzPct val="100000"/>
              <a:buAutoNum type="arabicPeriod"/>
              <a:defRPr sz="4200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Cluster Creation</a:t>
            </a:r>
          </a:p>
          <a:p>
            <a:pPr marL="762000" indent="-762000" defTabSz="762000">
              <a:lnSpc>
                <a:spcPct val="150000"/>
              </a:lnSpc>
              <a:buSzPct val="100000"/>
              <a:buAutoNum type="arabicPeriod"/>
              <a:defRPr sz="4200" spc="-8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Monitoring and Alerting</a:t>
            </a:r>
            <a:endParaRPr dirty="0"/>
          </a:p>
        </p:txBody>
      </p:sp>
      <p:sp>
        <p:nvSpPr>
          <p:cNvPr id="618" name="Shape 618"/>
          <p:cNvSpPr/>
          <p:nvPr/>
        </p:nvSpPr>
        <p:spPr>
          <a:xfrm>
            <a:off x="1896743" y="3041341"/>
            <a:ext cx="15388368" cy="16377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1238250">
              <a:lnSpc>
                <a:spcPct val="80000"/>
              </a:lnSpc>
              <a:defRPr sz="10000" b="1" spc="-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A</a:t>
            </a:r>
            <a:r>
              <a:rPr lang="en-US" dirty="0"/>
              <a:t>g</a:t>
            </a:r>
            <a:r>
              <a:rPr dirty="0"/>
              <a:t>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6553200" y="-4267200"/>
            <a:ext cx="28766654" cy="2337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AD1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761999" y="4811146"/>
            <a:ext cx="22860001" cy="31114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238250">
              <a:lnSpc>
                <a:spcPct val="80000"/>
              </a:lnSpc>
              <a:defRPr sz="19800" b="1" spc="-395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Architecture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B85E-1C1B-4CE3-AD88-7CB4BC69D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application helps users to share tweets containing tags and images with their followers.</a:t>
            </a:r>
          </a:p>
          <a:p>
            <a:r>
              <a:rPr lang="en-US" dirty="0"/>
              <a:t>The application comprises of a front-end, middleware, Redis queue and two back-ends.</a:t>
            </a:r>
          </a:p>
          <a:p>
            <a:r>
              <a:rPr lang="en-US" dirty="0"/>
              <a:t>All requests made by the front-end are handled by the middleware which then communicates with the Redis queue and the two back-ends.</a:t>
            </a:r>
          </a:p>
          <a:p>
            <a:r>
              <a:rPr lang="en-US" dirty="0"/>
              <a:t>The first back-end handles all the requests for user profile and authentication.</a:t>
            </a:r>
          </a:p>
          <a:p>
            <a:r>
              <a:rPr lang="en-US" dirty="0"/>
              <a:t>The second back-end handles all requests for tweets.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F56C0DE-3DFD-4EE1-BD79-76FD8663C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971800"/>
            <a:ext cx="12725400" cy="93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0" y="-4433440"/>
            <a:ext cx="15240001" cy="21767983"/>
          </a:xfrm>
          <a:prstGeom prst="rect">
            <a:avLst/>
          </a:prstGeom>
          <a:ln w="3175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22879473" y="762433"/>
            <a:ext cx="762001" cy="61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4200" spc="-84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body" sz="half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Technology Stack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B85E-1C1B-4CE3-AD88-7CB4BC69D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React and Material UI in the front-end.</a:t>
            </a:r>
          </a:p>
          <a:p>
            <a:r>
              <a:rPr lang="en-US" dirty="0"/>
              <a:t>The middleware consisted of a Python application and Redis JSON queue. Rapid API was used for profanity detection.</a:t>
            </a:r>
          </a:p>
          <a:p>
            <a:r>
              <a:rPr lang="en-US" dirty="0"/>
              <a:t>Back-ends used Spring boot, Spring Security, Spring Data JPA and AWS Java SDK.</a:t>
            </a:r>
          </a:p>
          <a:p>
            <a:r>
              <a:rPr lang="en-US" dirty="0"/>
              <a:t>All the user and tweet data is stored in MongoDB Atlas.</a:t>
            </a:r>
          </a:p>
          <a:p>
            <a:r>
              <a:rPr lang="en-US" dirty="0"/>
              <a:t>All the user profile and tweet images are stored in an s3 Bucket.</a:t>
            </a:r>
          </a:p>
        </p:txBody>
      </p:sp>
    </p:spTree>
    <p:extLst>
      <p:ext uri="{BB962C8B-B14F-4D97-AF65-F5344CB8AC3E}">
        <p14:creationId xmlns:p14="http://schemas.microsoft.com/office/powerpoint/2010/main" val="21253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473" y="762433"/>
            <a:ext cx="762001" cy="619287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1334-8CA6-44C0-AB7E-85B881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F16B3CC-553B-440F-90DE-301F952DC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84321"/>
            <a:ext cx="1562100" cy="1883818"/>
          </a:xfrm>
          <a:prstGeom prst="rect">
            <a:avLst/>
          </a:prstGeom>
        </p:spPr>
      </p:pic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8C630EC0-D12C-442A-9B17-CBF972578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0" y="5973791"/>
            <a:ext cx="1858740" cy="18587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B6972EA-8C66-4449-BC0B-86F56238A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7" y="3604050"/>
            <a:ext cx="6477000" cy="1966232"/>
          </a:xfrm>
          <a:prstGeom prst="rect">
            <a:avLst/>
          </a:prstGeom>
        </p:spPr>
      </p:pic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F1AB6C-74FA-45A8-A6D7-341D0DAD4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5" y="3530173"/>
            <a:ext cx="5702073" cy="1966232"/>
          </a:xfrm>
          <a:prstGeom prst="rect">
            <a:avLst/>
          </a:prstGeom>
        </p:spPr>
      </p:pic>
      <p:pic>
        <p:nvPicPr>
          <p:cNvPr id="44" name="Picture 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1BCFC7-C73D-4EF4-9E6D-696963190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92" y="5877286"/>
            <a:ext cx="5869608" cy="1961428"/>
          </a:xfrm>
          <a:prstGeom prst="rect">
            <a:avLst/>
          </a:prstGeom>
        </p:spPr>
      </p:pic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70850C-4D73-4077-84A2-A50A70BC2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5877287"/>
            <a:ext cx="9067800" cy="19552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800D79-8AAF-4D6F-BA9C-C40E014B64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133393"/>
            <a:ext cx="3962400" cy="1602188"/>
          </a:xfrm>
          <a:prstGeom prst="rect">
            <a:avLst/>
          </a:prstGeom>
        </p:spPr>
      </p:pic>
      <p:pic>
        <p:nvPicPr>
          <p:cNvPr id="50" name="Picture 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169DEA-A8DC-4F57-8B07-8E7E14AD21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8106539"/>
            <a:ext cx="4195763" cy="1717772"/>
          </a:xfrm>
          <a:prstGeom prst="rect">
            <a:avLst/>
          </a:prstGeom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F75BE7FE-5185-4F5F-8026-B3D5E1CAE9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75" y="10074447"/>
            <a:ext cx="7620000" cy="2052638"/>
          </a:xfrm>
          <a:prstGeom prst="rect">
            <a:avLst/>
          </a:prstGeom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BA6583CD-719F-4CD3-94FA-C53FB71C1F9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824311"/>
            <a:ext cx="2819400" cy="2604880"/>
          </a:xfrm>
          <a:prstGeom prst="rect">
            <a:avLst/>
          </a:prstGeom>
        </p:spPr>
      </p:pic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F22478A4-4F6A-4589-8466-963B40E0780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15" y="8111901"/>
            <a:ext cx="1614486" cy="1612105"/>
          </a:xfrm>
          <a:prstGeom prst="rect">
            <a:avLst/>
          </a:prstGeom>
        </p:spPr>
      </p:pic>
      <p:pic>
        <p:nvPicPr>
          <p:cNvPr id="58" name="Picture 57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550336DC-F0E7-4AA4-B0A8-69BBED0307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599" y="8106538"/>
            <a:ext cx="1496955" cy="161210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908D704-A145-4D41-BDBF-6D74C78CE38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8" y="3625038"/>
            <a:ext cx="1943101" cy="1943101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DD078E3D-1245-4ED5-9528-EBA2EDAE53B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035" y="10123144"/>
            <a:ext cx="1520203" cy="1955244"/>
          </a:xfrm>
          <a:prstGeom prst="rect">
            <a:avLst/>
          </a:prstGeom>
        </p:spPr>
      </p:pic>
      <p:pic>
        <p:nvPicPr>
          <p:cNvPr id="576" name="Picture 57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9DF926-DDCE-4FC1-8AEB-D52FC08D82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032" y="10744200"/>
            <a:ext cx="6115028" cy="1334188"/>
          </a:xfrm>
          <a:prstGeom prst="rect">
            <a:avLst/>
          </a:prstGeom>
        </p:spPr>
      </p:pic>
      <p:pic>
        <p:nvPicPr>
          <p:cNvPr id="578" name="Picture 577" descr="Logo, company name&#10;&#10;Description automatically generated">
            <a:extLst>
              <a:ext uri="{FF2B5EF4-FFF2-40B4-BE49-F238E27FC236}">
                <a16:creationId xmlns:a16="http://schemas.microsoft.com/office/drawing/2014/main" id="{035BBCD1-A073-4C9E-869C-FF2A4C318B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394" y="8115595"/>
            <a:ext cx="5261360" cy="1604715"/>
          </a:xfrm>
          <a:prstGeom prst="rect">
            <a:avLst/>
          </a:prstGeom>
        </p:spPr>
      </p:pic>
      <p:pic>
        <p:nvPicPr>
          <p:cNvPr id="580" name="Picture 5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6904AF-5CD2-4AA3-BD7C-F023782A97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140" y="3906002"/>
            <a:ext cx="3342334" cy="14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44">
            <a:extLst>
              <a:ext uri="{FF2B5EF4-FFF2-40B4-BE49-F238E27FC236}">
                <a16:creationId xmlns:a16="http://schemas.microsoft.com/office/drawing/2014/main" id="{EA33E5C2-D50A-445C-9B61-055CC1E7E1C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62000" y="4811713"/>
            <a:ext cx="22860000" cy="3111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User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2040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DA1F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-7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4877" tIns="94877" rIns="94877" bIns="94877" numCol="1" spcCol="38100" rtlCol="0" anchor="t">
        <a:spAutoFit/>
      </a:bodyPr>
      <a:lstStyle>
        <a:defPPr marL="0" marR="0" indent="0" algn="l" defTabSz="8763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-72" normalizeH="0" baseline="0">
            <a:ln>
              <a:noFill/>
            </a:ln>
            <a:solidFill>
              <a:srgbClr val="FFFFFF"/>
            </a:solidFill>
            <a:effectLst/>
            <a:uFillTx/>
            <a:latin typeface="Gotham"/>
            <a:ea typeface="Gotham"/>
            <a:cs typeface="Gotham"/>
            <a:sym typeface="Gotha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DA1F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-7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94877" tIns="94877" rIns="94877" bIns="94877" numCol="1" spcCol="38100" rtlCol="0" anchor="t">
        <a:spAutoFit/>
      </a:bodyPr>
      <a:lstStyle>
        <a:defPPr marL="0" marR="0" indent="0" algn="l" defTabSz="8763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-72" normalizeH="0" baseline="0">
            <a:ln>
              <a:noFill/>
            </a:ln>
            <a:solidFill>
              <a:srgbClr val="FFFFFF"/>
            </a:solidFill>
            <a:effectLst/>
            <a:uFillTx/>
            <a:latin typeface="Gotham"/>
            <a:ea typeface="Gotham"/>
            <a:cs typeface="Gotham"/>
            <a:sym typeface="Gotha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274</Words>
  <Application>Microsoft Macintosh PowerPoint</Application>
  <PresentationFormat>Custom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Gill Sans</vt:lpstr>
      <vt:lpstr>Gotham</vt:lpstr>
      <vt:lpstr>Gotham Medium</vt:lpstr>
      <vt:lpstr>Helvetica</vt:lpstr>
      <vt:lpstr>Helvetica Light</vt:lpstr>
      <vt:lpstr>Helvetica Neue</vt:lpstr>
      <vt:lpstr>Helvetica Neue Light</vt:lpstr>
      <vt:lpstr>White</vt:lpstr>
      <vt:lpstr>PowerPoint Presentation</vt:lpstr>
      <vt:lpstr>PowerPoint Presentation</vt:lpstr>
      <vt:lpstr>PowerPoint Presentation</vt:lpstr>
      <vt:lpstr>Architecture</vt:lpstr>
      <vt:lpstr>Architecture</vt:lpstr>
      <vt:lpstr>PowerPoint Presentation</vt:lpstr>
      <vt:lpstr>Technology Stack</vt:lpstr>
      <vt:lpstr>Technology Stack</vt:lpstr>
      <vt:lpstr>PowerPoint Presentation</vt:lpstr>
      <vt:lpstr>User Actions</vt:lpstr>
      <vt:lpstr>PowerPoint Presentation</vt:lpstr>
      <vt:lpstr>Application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 Kesavadas</dc:creator>
  <cp:lastModifiedBy>Rishi Jatania</cp:lastModifiedBy>
  <cp:revision>16</cp:revision>
  <dcterms:created xsi:type="dcterms:W3CDTF">2020-12-14T16:57:55Z</dcterms:created>
  <dcterms:modified xsi:type="dcterms:W3CDTF">2020-12-14T19:39:29Z</dcterms:modified>
</cp:coreProperties>
</file>