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B054B9-0352-4543-9BB8-6C45BF6ED59E}">
  <a:tblStyle styleId="{5AB054B9-0352-4543-9BB8-6C45BF6ED5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b1ee3987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b1ee3987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b1ee3987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1dd38ba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b1dd38ba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1dd38ba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b1dd38ba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b1dd38ba5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1ee399c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b1ee399c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1ee399c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3b1ee399c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1dd38ba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b1dd38ba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1dd38ba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b1dd38ba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b1dd38ba5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b1dd38ba5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1dd38ba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b1dd38ba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b1ee399c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b1ee399c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1ee3987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1ee3987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b1ee39874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1ee399c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3b1ee399c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1dd38ba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b1dd38ba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1dd38ba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22222"/>
                </a:solidFill>
                <a:highlight>
                  <a:srgbClr val="FFFFFF"/>
                </a:highlight>
              </a:rPr>
              <a:t>Let’s say while watching a video you remember the previous scene or while reading a book you know what happened in the earlier chapter. Similarly RNNs work, they remember the previous information and use it for processing the current input.</a:t>
            </a:r>
            <a:endParaRPr/>
          </a:p>
        </p:txBody>
      </p:sp>
      <p:sp>
        <p:nvSpPr>
          <p:cNvPr id="111" name="Google Shape;111;g13b1dd38ba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1ee3987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b1ee3987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604122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chart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iversity at Buffalo, The State University of New York logo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>
            <p:ph idx="2" type="pic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9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9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understanding-lstm-and-its-quick-implementation-in-keras-for-sentiment-analysis-af410fd85b47" TargetMode="External"/><Relationship Id="rId4" Type="http://schemas.openxmlformats.org/officeDocument/2006/relationships/hyperlink" Target="https://colah.github.io/posts/2015-08-Understanding-LSTMs/" TargetMode="External"/><Relationship Id="rId9" Type="http://schemas.openxmlformats.org/officeDocument/2006/relationships/hyperlink" Target="https://arxiv.org/abs/1706.03762" TargetMode="External"/><Relationship Id="rId5" Type="http://schemas.openxmlformats.org/officeDocument/2006/relationships/hyperlink" Target="https://neptune.ai/blog/how-to-code-bert-using-pytorch-tutorial" TargetMode="External"/><Relationship Id="rId6" Type="http://schemas.openxmlformats.org/officeDocument/2006/relationships/hyperlink" Target="https://mccormickml.com/2019/07/22/BERT-fine-tuning/#4-train-our-classification-model" TargetMode="External"/><Relationship Id="rId7" Type="http://schemas.openxmlformats.org/officeDocument/2006/relationships/hyperlink" Target="http://ieeexplore.ieee.org/document/1556215/?reload=true&amp;arnumber=1556215" TargetMode="External"/><Relationship Id="rId8" Type="http://schemas.openxmlformats.org/officeDocument/2006/relationships/hyperlink" Target="https://www.youtube.com/watch?v=TQQlZhbC5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bhatti/financial-sentiment-analysi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58375" y="1663725"/>
            <a:ext cx="7843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Transformers For NLP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58375" y="2897375"/>
            <a:ext cx="6638400" cy="3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2300"/>
              <a:t>CSE 705 - Recent Advances in Deep Learning and Reinforcement Learning</a:t>
            </a:r>
            <a:endParaRPr sz="2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2300"/>
              <a:t>Instructor: -</a:t>
            </a:r>
            <a:r>
              <a:rPr lang="en-US" sz="2300"/>
              <a:t> Prof. Alina </a:t>
            </a:r>
            <a:r>
              <a:rPr lang="en-US" sz="2300"/>
              <a:t>Vereshchaka</a:t>
            </a:r>
            <a:endParaRPr sz="2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2300"/>
              <a:t>Presented by: -  Rishi Joshi, Aastha Sood</a:t>
            </a:r>
            <a:endParaRPr sz="2300"/>
          </a:p>
          <a:p>
            <a:pPr indent="-410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60"/>
              <a:buChar char="●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66928" y="1096191"/>
            <a:ext cx="6951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Architecture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25" y="1869825"/>
            <a:ext cx="11229376" cy="465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282800" y="2484500"/>
            <a:ext cx="71205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LSTM</a:t>
            </a:r>
            <a:r>
              <a:rPr lang="en-US" sz="3900"/>
              <a:t> - Long Short Term memory 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66928" y="1096191"/>
            <a:ext cx="6951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</a:t>
            </a:r>
            <a:r>
              <a:rPr lang="en-US"/>
              <a:t> Architecture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9591"/>
            <a:ext cx="11887200" cy="467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783600" y="2719500"/>
            <a:ext cx="66615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BERT Results</a:t>
            </a:r>
            <a:endParaRPr sz="3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66925" y="1096200"/>
            <a:ext cx="10884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Training Loss / Accuracy vs Testing Loss / Accuracy</a:t>
            </a:r>
            <a:endParaRPr/>
          </a:p>
        </p:txBody>
      </p:sp>
      <p:sp>
        <p:nvSpPr>
          <p:cNvPr id="150" name="Google Shape;150;p27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" y="2113350"/>
            <a:ext cx="5971125" cy="39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700" y="2113350"/>
            <a:ext cx="5971125" cy="42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566925" y="1096200"/>
            <a:ext cx="10884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25" y="1751475"/>
            <a:ext cx="6277125" cy="45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783600" y="2719500"/>
            <a:ext cx="66615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LSTM Results</a:t>
            </a:r>
            <a:endParaRPr sz="3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566925" y="1096200"/>
            <a:ext cx="10884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Training Loss / Accuracy vs Testing Loss / Accuracy</a:t>
            </a:r>
            <a:endParaRPr/>
          </a:p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5" y="1919650"/>
            <a:ext cx="5940249" cy="42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251" y="1839600"/>
            <a:ext cx="6052209" cy="4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580852" y="1120893"/>
            <a:ext cx="106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Contribution Summary</a:t>
            </a:r>
            <a:endParaRPr sz="3600">
              <a:solidFill>
                <a:srgbClr val="005BB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1133738" y="240262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{5AB054B9-0352-4543-9BB8-6C45BF6ED59E}</a:tableStyleId>
              </a:tblPr>
              <a:tblGrid>
                <a:gridCol w="3184025"/>
                <a:gridCol w="3482525"/>
                <a:gridCol w="2896575"/>
              </a:tblGrid>
              <a:tr h="1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Member</a:t>
                      </a:r>
                      <a:endParaRPr sz="2000"/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Presentation / Project Part</a:t>
                      </a:r>
                      <a:endParaRPr sz="2000"/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Contribution (%)</a:t>
                      </a:r>
                      <a:endParaRPr sz="2000"/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Rishi Joshi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Aastha Sood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BERT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LSTM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450" marB="57450" marR="57450" marL="57450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83600" y="2719500"/>
            <a:ext cx="66615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References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644450" y="3346942"/>
            <a:ext cx="6638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What is a transformer?</a:t>
            </a:r>
            <a:endParaRPr sz="3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687778" y="1109091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0" name="Google Shape;190;p33"/>
          <p:cNvSpPr txBox="1"/>
          <p:nvPr>
            <p:ph idx="11" type="ftr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687771" y="1809827"/>
            <a:ext cx="107637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6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https://towardsdatascience.com/understanding-lstm-and-its-quick-implementation-in-keras-for-sentiment-analysis-af410fd85b47</a:t>
            </a:r>
            <a:endParaRPr sz="1900"/>
          </a:p>
          <a:p>
            <a:pPr indent="-3721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6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endParaRPr sz="19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https://neptune.ai/blog/how-to-code-bert-using-pytorch-tutorial</a:t>
            </a:r>
            <a:endParaRPr sz="1900"/>
          </a:p>
          <a:p>
            <a:pPr indent="-431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6"/>
              </a:rPr>
              <a:t>https://mccormickml.com/2019/07/22/BERT-fine-tuning/#4-train-our-classification-model</a:t>
            </a:r>
            <a:endParaRPr sz="32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</a:rPr>
              <a:t>Alex Graves, et al., </a:t>
            </a:r>
            <a:r>
              <a:rPr lang="en-US" sz="1900">
                <a:solidFill>
                  <a:srgbClr val="428BCA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Framewise Phoneme Classification with Bidirectional LSTM and Other Neural Network Architectures</a:t>
            </a: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</a:rPr>
              <a:t>, 2005.</a:t>
            </a:r>
            <a:endParaRPr sz="1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900"/>
              <a:buChar char="•"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</a:rPr>
              <a:t>CodeEmporium - Transformer Neural Networks - EXPLAINED! (Attention is all you need) - </a:t>
            </a:r>
            <a:r>
              <a:rPr lang="en-US" sz="19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https://www.youtube.com/watch?v=TQQlZhbC5ps</a:t>
            </a:r>
            <a:endParaRPr sz="1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900"/>
              <a:buChar char="•"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</a:rPr>
              <a:t>Ashish Vaswani, Noam Shazeer, Niki Parmar, Jakob Uszkoreit, Llion Jones, Aidan N. Gomez, Lukasz Kaiser, Illia Polosukhin, et al., </a:t>
            </a:r>
            <a:r>
              <a:rPr lang="en-US" sz="19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Attention Is All You Need</a:t>
            </a: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</a:rPr>
              <a:t>, 2017</a:t>
            </a:r>
            <a:endParaRPr sz="1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ctrTitle"/>
          </p:nvPr>
        </p:nvSpPr>
        <p:spPr>
          <a:xfrm>
            <a:off x="2035575" y="2649950"/>
            <a:ext cx="66615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lang="en-US" sz="6700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b="0" sz="6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87778" y="1109091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What is a </a:t>
            </a:r>
            <a:r>
              <a:rPr lang="en-US"/>
              <a:t>transformer</a:t>
            </a:r>
            <a:r>
              <a:rPr lang="en-US"/>
              <a:t>?</a:t>
            </a:r>
            <a:endParaRPr/>
          </a:p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87771" y="1809827"/>
            <a:ext cx="107637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C</a:t>
            </a:r>
            <a:r>
              <a:rPr lang="en-US" sz="2400"/>
              <a:t>onsists</a:t>
            </a:r>
            <a:r>
              <a:rPr lang="en-US" sz="2400"/>
              <a:t> of an encoder and a decoder that can process words simultaneously.</a:t>
            </a:r>
            <a:endParaRPr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Consists of an a</a:t>
            </a:r>
            <a:r>
              <a:rPr lang="en-US" sz="2400"/>
              <a:t>ttention mechanism without using RNNs.</a:t>
            </a:r>
            <a:endParaRPr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Unlike RNNs, transformers process the entire </a:t>
            </a:r>
            <a:r>
              <a:rPr lang="en-US" sz="2400"/>
              <a:t>input</a:t>
            </a:r>
            <a:r>
              <a:rPr lang="en-US" sz="2400"/>
              <a:t> at once.</a:t>
            </a:r>
            <a:endParaRPr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Introduced in 2017 by a team at Google Brain.</a:t>
            </a:r>
            <a:endParaRPr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Quickly replacing LSTMs and RNNs which are much slower to train.</a:t>
            </a:r>
            <a:endParaRPr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Led to the development of pre-trained models like BERT and GPT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03950" y="-986275"/>
            <a:ext cx="5731250" cy="96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94100" y="2637475"/>
            <a:ext cx="66615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NLP Task and Dataset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66928" y="1165766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NLP Task and Dataset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92125" y="1865475"/>
            <a:ext cx="103905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1" lang="en-US" sz="2400"/>
              <a:t>NLP Task: -</a:t>
            </a:r>
            <a:endParaRPr b="1" sz="2400"/>
          </a:p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/>
              <a:t>Perform s</a:t>
            </a:r>
            <a:r>
              <a:rPr lang="en-US" sz="2400"/>
              <a:t>entiment analysis on tweets using the BERT transformer and compare the results with LSTM.</a:t>
            </a:r>
            <a:endParaRPr sz="2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Dataset: -</a:t>
            </a:r>
            <a:endParaRPr b="1"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Financial Tweets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Contains 5322 unique tweets divided into positive, negative and neutral.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644450" y="3346942"/>
            <a:ext cx="6638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What is LSTM?</a:t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87778" y="1109091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What is LSTM?</a:t>
            </a:r>
            <a:endParaRPr/>
          </a:p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87771" y="1809827"/>
            <a:ext cx="107637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They are a type of RNN, capable of learning long-term dependencies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They are explicitly designed to avoid the long-term dependency problem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LSTMs have a chain like structure, but the repeating module has a different structure. 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Instead of having a single neural network layer, there are four, interacting in a very special way.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282800" y="2484500"/>
            <a:ext cx="71205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900"/>
              <a:t>BERT - Bidirectional Encoder Representations from Transformers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