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FFAA87-44C7-4253-9E9B-BA7597E553DE}">
  <a:tblStyle styleId="{6BFFAA87-44C7-4253-9E9B-BA7597E553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d88e8866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d88e8866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d8a9cb49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d8a9cb49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d88e8866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d88e8866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d88e8866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d88e8866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d88e8866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d88e8866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d88e8866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d88e8866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ed88e8866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d88e8866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d88e8866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d88e8866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d88e8866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d88e8866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d88e8866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d88e8866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d88e8866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d88e8866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d88e8866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d88e8866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965f595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8965f595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460025"/>
            <a:ext cx="7596600" cy="157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Fraud</a:t>
            </a:r>
            <a:r>
              <a:rPr lang="en"/>
              <a:t>Watch: A Comparative Study on Fraud Detection Techniques</a:t>
            </a:r>
            <a:endParaRPr/>
          </a:p>
        </p:txBody>
      </p:sp>
      <p:sp>
        <p:nvSpPr>
          <p:cNvPr id="63" name="Google Shape;63;p13"/>
          <p:cNvSpPr txBox="1"/>
          <p:nvPr/>
        </p:nvSpPr>
        <p:spPr>
          <a:xfrm>
            <a:off x="6148025" y="3472825"/>
            <a:ext cx="2422800" cy="11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Economica"/>
                <a:ea typeface="Economica"/>
                <a:cs typeface="Economica"/>
                <a:sym typeface="Economica"/>
              </a:rPr>
              <a:t>Team :</a:t>
            </a:r>
            <a:endParaRPr sz="1700">
              <a:solidFill>
                <a:schemeClr val="dk1"/>
              </a:solidFill>
              <a:latin typeface="Economica"/>
              <a:ea typeface="Economica"/>
              <a:cs typeface="Economica"/>
              <a:sym typeface="Economica"/>
            </a:endParaRPr>
          </a:p>
          <a:p>
            <a:pPr indent="0" lvl="0" marL="0" rtl="0" algn="l">
              <a:spcBef>
                <a:spcPts val="0"/>
              </a:spcBef>
              <a:spcAft>
                <a:spcPts val="0"/>
              </a:spcAft>
              <a:buNone/>
            </a:pPr>
            <a:r>
              <a:rPr lang="en" sz="1700">
                <a:solidFill>
                  <a:schemeClr val="dk1"/>
                </a:solidFill>
                <a:latin typeface="Economica"/>
                <a:ea typeface="Economica"/>
                <a:cs typeface="Economica"/>
                <a:sym typeface="Economica"/>
              </a:rPr>
              <a:t>Prashanth Aripirala(PA500)</a:t>
            </a:r>
            <a:endParaRPr sz="1700">
              <a:solidFill>
                <a:schemeClr val="dk1"/>
              </a:solidFill>
              <a:latin typeface="Economica"/>
              <a:ea typeface="Economica"/>
              <a:cs typeface="Economica"/>
              <a:sym typeface="Economica"/>
            </a:endParaRPr>
          </a:p>
          <a:p>
            <a:pPr indent="0" lvl="0" marL="0" rtl="0" algn="l">
              <a:spcBef>
                <a:spcPts val="0"/>
              </a:spcBef>
              <a:spcAft>
                <a:spcPts val="0"/>
              </a:spcAft>
              <a:buNone/>
            </a:pPr>
            <a:r>
              <a:rPr lang="en" sz="1700">
                <a:solidFill>
                  <a:schemeClr val="dk1"/>
                </a:solidFill>
                <a:latin typeface="Economica"/>
                <a:ea typeface="Economica"/>
                <a:cs typeface="Economica"/>
                <a:sym typeface="Economica"/>
              </a:rPr>
              <a:t>Rishik Shekar Salver(RS2116)</a:t>
            </a:r>
            <a:endParaRPr sz="17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of Anomaly Detection Models</a:t>
            </a:r>
            <a:endParaRPr/>
          </a:p>
        </p:txBody>
      </p:sp>
      <p:sp>
        <p:nvSpPr>
          <p:cNvPr id="123" name="Google Shape;123;p22"/>
          <p:cNvSpPr txBox="1"/>
          <p:nvPr>
            <p:ph idx="1" type="body"/>
          </p:nvPr>
        </p:nvSpPr>
        <p:spPr>
          <a:xfrm>
            <a:off x="311700" y="1216450"/>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Implemented two anomaly detection models: Isolation Forest, One-Class SVM</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Utilized key evaluation metrics to assess model performance:</a:t>
            </a:r>
            <a:endParaRPr sz="1900">
              <a:latin typeface="Economica"/>
              <a:ea typeface="Economica"/>
              <a:cs typeface="Economica"/>
              <a:sym typeface="Economica"/>
            </a:endParaRPr>
          </a:p>
          <a:p>
            <a:pPr indent="-349250" lvl="1" marL="914400" rtl="0" algn="l">
              <a:spcBef>
                <a:spcPts val="0"/>
              </a:spcBef>
              <a:spcAft>
                <a:spcPts val="0"/>
              </a:spcAft>
              <a:buSzPts val="1900"/>
              <a:buFont typeface="Economica"/>
              <a:buChar char="○"/>
            </a:pPr>
            <a:r>
              <a:rPr lang="en" sz="1900">
                <a:latin typeface="Economica"/>
                <a:ea typeface="Economica"/>
                <a:cs typeface="Economica"/>
                <a:sym typeface="Economica"/>
              </a:rPr>
              <a:t>Accuracy, Precision, F1 Score, Confusion Matrix</a:t>
            </a:r>
            <a:endParaRPr sz="1900">
              <a:latin typeface="Economica"/>
              <a:ea typeface="Economica"/>
              <a:cs typeface="Economica"/>
              <a:sym typeface="Economica"/>
            </a:endParaRPr>
          </a:p>
          <a:p>
            <a:pPr indent="0" lvl="0" marL="0" rtl="0" algn="l">
              <a:spcBef>
                <a:spcPts val="1200"/>
              </a:spcBef>
              <a:spcAft>
                <a:spcPts val="1200"/>
              </a:spcAft>
              <a:buNone/>
            </a:pPr>
            <a:r>
              <a:t/>
            </a:r>
            <a:endParaRPr sz="1900">
              <a:latin typeface="Economica"/>
              <a:ea typeface="Economica"/>
              <a:cs typeface="Economica"/>
              <a:sym typeface="Economica"/>
            </a:endParaRPr>
          </a:p>
        </p:txBody>
      </p:sp>
      <p:graphicFrame>
        <p:nvGraphicFramePr>
          <p:cNvPr id="124" name="Google Shape;124;p22"/>
          <p:cNvGraphicFramePr/>
          <p:nvPr/>
        </p:nvGraphicFramePr>
        <p:xfrm>
          <a:off x="908150" y="2748725"/>
          <a:ext cx="3000000" cy="3000000"/>
        </p:xfrm>
        <a:graphic>
          <a:graphicData uri="http://schemas.openxmlformats.org/drawingml/2006/table">
            <a:tbl>
              <a:tblPr>
                <a:noFill/>
                <a:tableStyleId>{6BFFAA87-44C7-4253-9E9B-BA7597E553DE}</a:tableStyleId>
              </a:tblPr>
              <a:tblGrid>
                <a:gridCol w="1809750"/>
                <a:gridCol w="1809750"/>
                <a:gridCol w="1809750"/>
                <a:gridCol w="1809750"/>
              </a:tblGrid>
              <a:tr h="355425">
                <a:tc>
                  <a:txBody>
                    <a:bodyPr/>
                    <a:lstStyle/>
                    <a:p>
                      <a:pPr indent="0" lvl="0" marL="0" rtl="0" algn="l">
                        <a:spcBef>
                          <a:spcPts val="0"/>
                        </a:spcBef>
                        <a:spcAft>
                          <a:spcPts val="0"/>
                        </a:spcAft>
                        <a:buNone/>
                      </a:pPr>
                      <a:r>
                        <a:rPr b="1" lang="en" sz="1600">
                          <a:latin typeface="Economica"/>
                          <a:ea typeface="Economica"/>
                          <a:cs typeface="Economica"/>
                          <a:sym typeface="Economica"/>
                        </a:rPr>
                        <a:t>Model/Metric</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Accuracy</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Precision</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F1-Score</a:t>
                      </a:r>
                      <a:endParaRPr b="1" sz="1600">
                        <a:latin typeface="Economica"/>
                        <a:ea typeface="Economica"/>
                        <a:cs typeface="Economica"/>
                        <a:sym typeface="Economica"/>
                      </a:endParaRPr>
                    </a:p>
                  </a:txBody>
                  <a:tcPr marT="91425" marB="91425" marR="91425" marL="91425"/>
                </a:tc>
              </a:tr>
              <a:tr h="351100">
                <a:tc>
                  <a:txBody>
                    <a:bodyPr/>
                    <a:lstStyle/>
                    <a:p>
                      <a:pPr indent="0" lvl="0" marL="0" rtl="0" algn="l">
                        <a:spcBef>
                          <a:spcPts val="0"/>
                        </a:spcBef>
                        <a:spcAft>
                          <a:spcPts val="0"/>
                        </a:spcAft>
                        <a:buNone/>
                      </a:pPr>
                      <a:r>
                        <a:rPr lang="en" sz="1600">
                          <a:latin typeface="Economica"/>
                          <a:ea typeface="Economica"/>
                          <a:cs typeface="Economica"/>
                          <a:sym typeface="Economica"/>
                        </a:rPr>
                        <a:t>Isolation Forest</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0.913</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0.919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0.912</a:t>
                      </a:r>
                      <a:endParaRPr sz="1600">
                        <a:latin typeface="Economica"/>
                        <a:ea typeface="Economica"/>
                        <a:cs typeface="Economica"/>
                        <a:sym typeface="Economica"/>
                      </a:endParaRPr>
                    </a:p>
                  </a:txBody>
                  <a:tcPr marT="91425" marB="91425" marR="91425" marL="91425"/>
                </a:tc>
              </a:tr>
              <a:tr h="100000">
                <a:tc>
                  <a:txBody>
                    <a:bodyPr/>
                    <a:lstStyle/>
                    <a:p>
                      <a:pPr indent="0" lvl="0" marL="0" rtl="0" algn="l">
                        <a:spcBef>
                          <a:spcPts val="0"/>
                        </a:spcBef>
                        <a:spcAft>
                          <a:spcPts val="0"/>
                        </a:spcAft>
                        <a:buNone/>
                      </a:pPr>
                      <a:r>
                        <a:rPr lang="en" sz="1600">
                          <a:latin typeface="Economica"/>
                          <a:ea typeface="Economica"/>
                          <a:cs typeface="Economica"/>
                          <a:sym typeface="Economica"/>
                        </a:rPr>
                        <a:t>One-Class SVM</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0.919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0.946</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0.916</a:t>
                      </a:r>
                      <a:endParaRPr sz="1600">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Hybrid Model</a:t>
            </a:r>
            <a:endParaRPr/>
          </a:p>
        </p:txBody>
      </p:sp>
      <p:sp>
        <p:nvSpPr>
          <p:cNvPr id="130" name="Google Shape;130;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Passed our train data to fit a Random Forest Classifier.</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Obtained the predicted probabilities for both train and test data.</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Fed classifier probabilities into anomaly detection model, OneSVM.</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Utilized anomaly scores to identify potential fraudulent transactions.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Contrary to expectations, the hybrid model exhibited weaker performance compared to standalone models.</a:t>
            </a:r>
            <a:endParaRPr sz="1900">
              <a:latin typeface="Economica"/>
              <a:ea typeface="Economica"/>
              <a:cs typeface="Economica"/>
              <a:sym typeface="Economica"/>
            </a:endParaRPr>
          </a:p>
          <a:p>
            <a:pPr indent="0" lvl="0" marL="457200" rtl="0" algn="l">
              <a:spcBef>
                <a:spcPts val="1200"/>
              </a:spcBef>
              <a:spcAft>
                <a:spcPts val="1200"/>
              </a:spcAft>
              <a:buNone/>
            </a:pPr>
            <a:r>
              <a:t/>
            </a:r>
            <a:endParaRPr sz="1900">
              <a:latin typeface="Economica"/>
              <a:ea typeface="Economica"/>
              <a:cs typeface="Economica"/>
              <a:sym typeface="Economica"/>
            </a:endParaRPr>
          </a:p>
        </p:txBody>
      </p:sp>
      <p:graphicFrame>
        <p:nvGraphicFramePr>
          <p:cNvPr id="131" name="Google Shape;131;p23"/>
          <p:cNvGraphicFramePr/>
          <p:nvPr/>
        </p:nvGraphicFramePr>
        <p:xfrm>
          <a:off x="891050" y="3419575"/>
          <a:ext cx="3000000" cy="3000000"/>
        </p:xfrm>
        <a:graphic>
          <a:graphicData uri="http://schemas.openxmlformats.org/drawingml/2006/table">
            <a:tbl>
              <a:tblPr>
                <a:noFill/>
                <a:tableStyleId>{6BFFAA87-44C7-4253-9E9B-BA7597E553DE}</a:tableStyleId>
              </a:tblPr>
              <a:tblGrid>
                <a:gridCol w="2413000"/>
                <a:gridCol w="2413000"/>
                <a:gridCol w="2413000"/>
              </a:tblGrid>
              <a:tr h="381000">
                <a:tc>
                  <a:txBody>
                    <a:bodyPr/>
                    <a:lstStyle/>
                    <a:p>
                      <a:pPr indent="0" lvl="0" marL="0" rtl="0" algn="l">
                        <a:spcBef>
                          <a:spcPts val="0"/>
                        </a:spcBef>
                        <a:spcAft>
                          <a:spcPts val="0"/>
                        </a:spcAft>
                        <a:buNone/>
                      </a:pPr>
                      <a:r>
                        <a:rPr b="1" lang="en">
                          <a:latin typeface="Economica"/>
                          <a:ea typeface="Economica"/>
                          <a:cs typeface="Economica"/>
                          <a:sym typeface="Economica"/>
                        </a:rPr>
                        <a:t>Accuracy</a:t>
                      </a:r>
                      <a:endParaRPr b="1">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a:latin typeface="Economica"/>
                          <a:ea typeface="Economica"/>
                          <a:cs typeface="Economica"/>
                          <a:sym typeface="Economica"/>
                        </a:rPr>
                        <a:t>Precision</a:t>
                      </a:r>
                      <a:endParaRPr b="1">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a:latin typeface="Economica"/>
                          <a:ea typeface="Economica"/>
                          <a:cs typeface="Economica"/>
                          <a:sym typeface="Economica"/>
                        </a:rPr>
                        <a:t>F1-Score</a:t>
                      </a:r>
                      <a:endParaRPr b="1">
                        <a:latin typeface="Economica"/>
                        <a:ea typeface="Economica"/>
                        <a:cs typeface="Economica"/>
                        <a:sym typeface="Economica"/>
                      </a:endParaRPr>
                    </a:p>
                  </a:txBody>
                  <a:tcPr marT="91425" marB="91425" marR="91425" marL="91425"/>
                </a:tc>
              </a:tr>
              <a:tr h="381000">
                <a:tc>
                  <a:txBody>
                    <a:bodyPr/>
                    <a:lstStyle/>
                    <a:p>
                      <a:pPr indent="0" lvl="0" marL="0" rtl="0" algn="l">
                        <a:spcBef>
                          <a:spcPts val="0"/>
                        </a:spcBef>
                        <a:spcAft>
                          <a:spcPts val="0"/>
                        </a:spcAft>
                        <a:buNone/>
                      </a:pPr>
                      <a:r>
                        <a:rPr lang="en">
                          <a:latin typeface="Economica"/>
                          <a:ea typeface="Economica"/>
                          <a:cs typeface="Economica"/>
                          <a:sym typeface="Economica"/>
                        </a:rPr>
                        <a:t>0.54</a:t>
                      </a:r>
                      <a:endParaRPr>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a:latin typeface="Economica"/>
                          <a:ea typeface="Economica"/>
                          <a:cs typeface="Economica"/>
                          <a:sym typeface="Economica"/>
                        </a:rPr>
                        <a:t>0.57</a:t>
                      </a:r>
                      <a:endParaRPr>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a:latin typeface="Economica"/>
                          <a:ea typeface="Economica"/>
                          <a:cs typeface="Economica"/>
                          <a:sym typeface="Economica"/>
                        </a:rPr>
                        <a:t>0.54</a:t>
                      </a:r>
                      <a:endParaRPr>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and Future Scope</a:t>
            </a:r>
            <a:endParaRPr/>
          </a:p>
        </p:txBody>
      </p:sp>
      <p:sp>
        <p:nvSpPr>
          <p:cNvPr id="137" name="Google Shape;137;p24"/>
          <p:cNvSpPr txBox="1"/>
          <p:nvPr>
            <p:ph idx="1" type="body"/>
          </p:nvPr>
        </p:nvSpPr>
        <p:spPr>
          <a:xfrm>
            <a:off x="311700" y="1225225"/>
            <a:ext cx="8520600" cy="3177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Tree-based feature selection provided a focused set of features, contributing to the robust performance of standalone models.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Principal Component Analysis (PCA) yielded limited improvements, and the feature selection dataset outperformed the PCA-transformed dataset.</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hybrid architecture faced challenges, resulting in weaker performance compared to standalone models, highlighting the need for further refinement.</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Investigate additional feature engineering techniques to enhance the information captured by the models.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Explore alternative hybrid architectures to address challenges in decision boundary alignment and threshold tuning.</a:t>
            </a:r>
            <a:endParaRPr sz="1900">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180"/>
              <a:t>Thank You!!</a:t>
            </a:r>
            <a:endParaRPr sz="4180"/>
          </a:p>
          <a:p>
            <a:pPr indent="0" lvl="0" marL="0" rtl="0" algn="ctr">
              <a:spcBef>
                <a:spcPts val="0"/>
              </a:spcBef>
              <a:spcAft>
                <a:spcPts val="0"/>
              </a:spcAft>
              <a:buSzPts val="990"/>
              <a:buNone/>
            </a:pPr>
            <a:r>
              <a:t/>
            </a:r>
            <a:endParaRPr sz="4180"/>
          </a:p>
          <a:p>
            <a:pPr indent="0" lvl="0" marL="0" rtl="0" algn="ctr">
              <a:spcBef>
                <a:spcPts val="0"/>
              </a:spcBef>
              <a:spcAft>
                <a:spcPts val="0"/>
              </a:spcAft>
              <a:buSzPts val="990"/>
              <a:buNone/>
            </a:pPr>
            <a:r>
              <a:t/>
            </a:r>
            <a:endParaRPr sz="4180"/>
          </a:p>
          <a:p>
            <a:pPr indent="0" lvl="0" marL="0" rtl="0" algn="ctr">
              <a:spcBef>
                <a:spcPts val="0"/>
              </a:spcBef>
              <a:spcAft>
                <a:spcPts val="0"/>
              </a:spcAft>
              <a:buSzPts val="990"/>
              <a:buNone/>
            </a:pPr>
            <a:r>
              <a:rPr lang="en" sz="4180"/>
              <a:t>Any Questions?</a:t>
            </a:r>
            <a:endParaRPr sz="41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636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Credit card fraud is a persistent threat affecting both financial institutions and individuals.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In 2022 alone, the global losses due to credit card fraud exceeded $34 billion, underscoring the urgency of robust detection methods.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We aim to implement standalone models, and an innovative hybrid model, to enhance credit transaction fraud detection.</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By combining machine learning classifiers and anomaly                                                                          detection techniques,we aim to stay ahead of evolving fraud                                                                     tactics.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As fraudsters continually adapt, traditional methods alone are                                                                                                no longer sufficient for robust fraud detection.</a:t>
            </a:r>
            <a:endParaRPr sz="1900">
              <a:latin typeface="Economica"/>
              <a:ea typeface="Economica"/>
              <a:cs typeface="Economica"/>
              <a:sym typeface="Economica"/>
            </a:endParaRPr>
          </a:p>
        </p:txBody>
      </p:sp>
      <p:pic>
        <p:nvPicPr>
          <p:cNvPr id="70" name="Google Shape;70;p14"/>
          <p:cNvPicPr preferRelativeResize="0"/>
          <p:nvPr/>
        </p:nvPicPr>
        <p:blipFill>
          <a:blip r:embed="rId3">
            <a:alphaModFix/>
          </a:blip>
          <a:stretch>
            <a:fillRect/>
          </a:stretch>
        </p:blipFill>
        <p:spPr>
          <a:xfrm>
            <a:off x="5488125" y="2881650"/>
            <a:ext cx="3247600" cy="160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Set Overview</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dataset comprises features v1-v28, representing various aspects of credit transactions.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Additional features include the transaction amount and a binary class indicating fraud or non-fraud transactions.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dataset consists of 568,630 records, offering a comprehensive view of credit transactions.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class distribution is crucial for context:</a:t>
            </a:r>
            <a:endParaRPr sz="19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Fraudulent transactions: 50% of the dataset.</a:t>
            </a:r>
            <a:endParaRPr sz="16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Non-fraudulent transactions: 50% of the dataset. </a:t>
            </a:r>
            <a:endParaRPr sz="16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Implemented two dimensionality reduction techniques</a:t>
            </a:r>
            <a:endParaRPr sz="19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Feature Selection</a:t>
            </a:r>
            <a:endParaRPr sz="16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Principal Component Analysis</a:t>
            </a:r>
            <a:endParaRPr sz="1600">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5407975" y="2673000"/>
            <a:ext cx="3048474" cy="2285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Dimensionality Reduction -  </a:t>
            </a:r>
            <a:r>
              <a:rPr lang="en" sz="4000"/>
              <a:t>Feature Selection</a:t>
            </a:r>
            <a:endParaRPr sz="4000"/>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900">
                <a:latin typeface="Economica"/>
                <a:ea typeface="Economica"/>
                <a:cs typeface="Economica"/>
                <a:sym typeface="Economica"/>
              </a:rPr>
              <a:t>A quick correlation check highlighted that there is a lot of correlation between the variables. So it was necessary to optimize the feature space.</a:t>
            </a:r>
            <a:r>
              <a:rPr lang="en"/>
              <a:t> </a:t>
            </a:r>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Built a tree based model to perform feature selection, and plotted an elbow plot of feature importances.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plot demonstrated diminishing returns after the top 10 features,                                                  guiding our final selection.</a:t>
            </a:r>
            <a:endParaRPr sz="1900">
              <a:latin typeface="Economica"/>
              <a:ea typeface="Economica"/>
              <a:cs typeface="Economica"/>
              <a:sym typeface="Economica"/>
            </a:endParaRPr>
          </a:p>
          <a:p>
            <a:pPr indent="-311150" lvl="0" marL="457200" rtl="0" algn="l">
              <a:spcBef>
                <a:spcPts val="0"/>
              </a:spcBef>
              <a:spcAft>
                <a:spcPts val="0"/>
              </a:spcAft>
              <a:buSzPts val="1300"/>
              <a:buFont typeface="Economica"/>
              <a:buChar char="●"/>
            </a:pPr>
            <a:r>
              <a:rPr lang="en" sz="1900">
                <a:latin typeface="Economica"/>
                <a:ea typeface="Economica"/>
                <a:cs typeface="Economica"/>
                <a:sym typeface="Economica"/>
              </a:rPr>
              <a:t>['V2', 'V3', 'V4', 'V7', 'V10', 'V11', 'V12', 'V14', 'V16', 'V17']                                                                           are the final set of features.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The focus on the top 10 features allows for improved interpretability                                                             and model performance.</a:t>
            </a:r>
            <a:endParaRPr sz="1900">
              <a:latin typeface="Economica"/>
              <a:ea typeface="Economica"/>
              <a:cs typeface="Economica"/>
              <a:sym typeface="Economica"/>
            </a:endParaRPr>
          </a:p>
        </p:txBody>
      </p:sp>
      <p:pic>
        <p:nvPicPr>
          <p:cNvPr id="84" name="Google Shape;84;p16"/>
          <p:cNvPicPr preferRelativeResize="0"/>
          <p:nvPr/>
        </p:nvPicPr>
        <p:blipFill>
          <a:blip r:embed="rId3">
            <a:alphaModFix/>
          </a:blip>
          <a:stretch>
            <a:fillRect/>
          </a:stretch>
        </p:blipFill>
        <p:spPr>
          <a:xfrm>
            <a:off x="5972474" y="2465200"/>
            <a:ext cx="2918877" cy="211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Dimensionality Reduction - </a:t>
            </a:r>
            <a:r>
              <a:rPr lang="en" sz="4000"/>
              <a:t>PCA</a:t>
            </a:r>
            <a:endParaRPr sz="4000"/>
          </a:p>
        </p:txBody>
      </p:sp>
      <p:sp>
        <p:nvSpPr>
          <p:cNvPr id="90" name="Google Shape;90;p17"/>
          <p:cNvSpPr txBox="1"/>
          <p:nvPr>
            <p:ph idx="1" type="body"/>
          </p:nvPr>
        </p:nvSpPr>
        <p:spPr>
          <a:xfrm>
            <a:off x="311700" y="1225225"/>
            <a:ext cx="8520600" cy="3575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Implemented Principal Component Analysis (PCA) to reduce dimensionality.</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Original features v1-v28 and amount were transformed into a set of principal components.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Plotted the variance explained by each principal component.</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Identified the optimal number of components to be 17,                                                                              that contribute to 90% of the total variance.</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Conducted a thorough performance comparison between the                                                     </a:t>
            </a:r>
            <a:r>
              <a:rPr lang="en" sz="1900">
                <a:latin typeface="Economica"/>
                <a:ea typeface="Economica"/>
                <a:cs typeface="Economica"/>
                <a:sym typeface="Economica"/>
              </a:rPr>
              <a:t>PCA-transformed dataset and the feature selection dataset.</a:t>
            </a:r>
            <a:r>
              <a:rPr lang="en" sz="1900">
                <a:latin typeface="Economica"/>
                <a:ea typeface="Economica"/>
                <a:cs typeface="Economica"/>
                <a:sym typeface="Economica"/>
              </a:rPr>
              <a:t>                                                                                                                                                                                       </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Despite the effectiveness of PCA, the decision to proceed with                                                                             the feature selection dataset was based on                                                                                         comparable model performance.</a:t>
            </a:r>
            <a:endParaRPr sz="1900">
              <a:latin typeface="Economica"/>
              <a:ea typeface="Economica"/>
              <a:cs typeface="Economica"/>
              <a:sym typeface="Economica"/>
            </a:endParaRPr>
          </a:p>
        </p:txBody>
      </p:sp>
      <p:pic>
        <p:nvPicPr>
          <p:cNvPr id="91" name="Google Shape;91;p17"/>
          <p:cNvPicPr preferRelativeResize="0"/>
          <p:nvPr/>
        </p:nvPicPr>
        <p:blipFill>
          <a:blip r:embed="rId3">
            <a:alphaModFix/>
          </a:blip>
          <a:stretch>
            <a:fillRect/>
          </a:stretch>
        </p:blipFill>
        <p:spPr>
          <a:xfrm>
            <a:off x="5463425" y="2404200"/>
            <a:ext cx="3475524" cy="227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Testing - Amount </a:t>
            </a:r>
            <a:endParaRPr/>
          </a:p>
        </p:txBody>
      </p:sp>
      <p:sp>
        <p:nvSpPr>
          <p:cNvPr id="97" name="Google Shape;97;p18"/>
          <p:cNvSpPr txBox="1"/>
          <p:nvPr>
            <p:ph idx="1" type="body"/>
          </p:nvPr>
        </p:nvSpPr>
        <p:spPr>
          <a:xfrm>
            <a:off x="311700" y="1225225"/>
            <a:ext cx="8520600" cy="3724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A surprising discovery: The feature selection dataset did not include the "Amount" column. To assess its significance, we conducted hypothesis testing.</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Hypothesis</a:t>
            </a:r>
            <a:endParaRPr sz="19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Null : There is no significant difference between fraud amounts and non-fraud amounts.</a:t>
            </a:r>
            <a:endParaRPr sz="1600">
              <a:latin typeface="Economica"/>
              <a:ea typeface="Economica"/>
              <a:cs typeface="Economica"/>
              <a:sym typeface="Economica"/>
            </a:endParaRPr>
          </a:p>
          <a:p>
            <a:pPr indent="-330200" lvl="1" marL="914400" rtl="0" algn="l">
              <a:spcBef>
                <a:spcPts val="0"/>
              </a:spcBef>
              <a:spcAft>
                <a:spcPts val="0"/>
              </a:spcAft>
              <a:buSzPts val="1600"/>
              <a:buFont typeface="Economica"/>
              <a:buChar char="○"/>
            </a:pPr>
            <a:r>
              <a:rPr lang="en" sz="1600">
                <a:latin typeface="Economica"/>
                <a:ea typeface="Economica"/>
                <a:cs typeface="Economica"/>
                <a:sym typeface="Economica"/>
              </a:rPr>
              <a:t>Alternate : There is a significant difference between fraud amounts and non-fraud amounts.</a:t>
            </a:r>
            <a:endParaRPr sz="16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Extracted amounts for both fraud and non-fraud transactions to compare their distributions.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Utilized the </a:t>
            </a:r>
            <a:r>
              <a:rPr b="1" lang="en" sz="1900">
                <a:latin typeface="Economica"/>
                <a:ea typeface="Economica"/>
                <a:cs typeface="Economica"/>
                <a:sym typeface="Economica"/>
              </a:rPr>
              <a:t>Mann-Whitney</a:t>
            </a:r>
            <a:r>
              <a:rPr lang="en" sz="1900">
                <a:latin typeface="Economica"/>
                <a:ea typeface="Economica"/>
                <a:cs typeface="Economica"/>
                <a:sym typeface="Economica"/>
              </a:rPr>
              <a:t> test to compare distributions.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Obtained a p-value of 0.08 for a significance level alpha of 0.05 suggesting that there is no significant difference between fraud amounts and non-fraud amounts.</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While surprising, this finding informs our understanding of the importance of the "amount" variable in fraud detection.</a:t>
            </a:r>
            <a:endParaRPr sz="19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of Classification Models</a:t>
            </a:r>
            <a:endParaRPr/>
          </a:p>
        </p:txBody>
      </p:sp>
      <p:sp>
        <p:nvSpPr>
          <p:cNvPr id="103" name="Google Shape;103;p19"/>
          <p:cNvSpPr txBox="1"/>
          <p:nvPr>
            <p:ph idx="1" type="body"/>
          </p:nvPr>
        </p:nvSpPr>
        <p:spPr>
          <a:xfrm>
            <a:off x="311700" y="1216450"/>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Implemented three classification models: Logistic Regression, K-Nearest Neighbors (KNN), and Random Forest.</a:t>
            </a:r>
            <a:endParaRPr sz="1900">
              <a:latin typeface="Economica"/>
              <a:ea typeface="Economica"/>
              <a:cs typeface="Economica"/>
              <a:sym typeface="Economica"/>
            </a:endParaRPr>
          </a:p>
          <a:p>
            <a:pPr indent="-349250" lvl="0" marL="457200" rtl="0" algn="l">
              <a:spcBef>
                <a:spcPts val="0"/>
              </a:spcBef>
              <a:spcAft>
                <a:spcPts val="0"/>
              </a:spcAft>
              <a:buSzPts val="1900"/>
              <a:buFont typeface="Economica"/>
              <a:buChar char="●"/>
            </a:pPr>
            <a:r>
              <a:rPr lang="en" sz="1900">
                <a:latin typeface="Economica"/>
                <a:ea typeface="Economica"/>
                <a:cs typeface="Economica"/>
                <a:sym typeface="Economica"/>
              </a:rPr>
              <a:t>Utilized key evaluation metrics to assess model performance:</a:t>
            </a:r>
            <a:endParaRPr sz="1900">
              <a:latin typeface="Economica"/>
              <a:ea typeface="Economica"/>
              <a:cs typeface="Economica"/>
              <a:sym typeface="Economica"/>
            </a:endParaRPr>
          </a:p>
          <a:p>
            <a:pPr indent="-349250" lvl="1" marL="914400" rtl="0" algn="l">
              <a:spcBef>
                <a:spcPts val="0"/>
              </a:spcBef>
              <a:spcAft>
                <a:spcPts val="0"/>
              </a:spcAft>
              <a:buSzPts val="1900"/>
              <a:buFont typeface="Economica"/>
              <a:buChar char="○"/>
            </a:pPr>
            <a:r>
              <a:rPr lang="en" sz="1900">
                <a:latin typeface="Economica"/>
                <a:ea typeface="Economica"/>
                <a:cs typeface="Economica"/>
                <a:sym typeface="Economica"/>
              </a:rPr>
              <a:t>Accuracy, Precision, F1 Score, Confusion Matrix</a:t>
            </a:r>
            <a:endParaRPr sz="1900">
              <a:latin typeface="Economica"/>
              <a:ea typeface="Economica"/>
              <a:cs typeface="Economica"/>
              <a:sym typeface="Economica"/>
            </a:endParaRPr>
          </a:p>
          <a:p>
            <a:pPr indent="0" lvl="0" marL="0" rtl="0" algn="l">
              <a:spcBef>
                <a:spcPts val="1200"/>
              </a:spcBef>
              <a:spcAft>
                <a:spcPts val="1200"/>
              </a:spcAft>
              <a:buNone/>
            </a:pPr>
            <a:r>
              <a:t/>
            </a:r>
            <a:endParaRPr sz="1900">
              <a:latin typeface="Economica"/>
              <a:ea typeface="Economica"/>
              <a:cs typeface="Economica"/>
              <a:sym typeface="Economica"/>
            </a:endParaRPr>
          </a:p>
        </p:txBody>
      </p:sp>
      <p:graphicFrame>
        <p:nvGraphicFramePr>
          <p:cNvPr id="104" name="Google Shape;104;p19"/>
          <p:cNvGraphicFramePr/>
          <p:nvPr/>
        </p:nvGraphicFramePr>
        <p:xfrm>
          <a:off x="952500" y="2800450"/>
          <a:ext cx="3000000" cy="3000000"/>
        </p:xfrm>
        <a:graphic>
          <a:graphicData uri="http://schemas.openxmlformats.org/drawingml/2006/table">
            <a:tbl>
              <a:tblPr>
                <a:noFill/>
                <a:tableStyleId>{6BFFAA87-44C7-4253-9E9B-BA7597E553DE}</a:tableStyleId>
              </a:tblPr>
              <a:tblGrid>
                <a:gridCol w="1809750"/>
                <a:gridCol w="1809750"/>
                <a:gridCol w="1809750"/>
                <a:gridCol w="1809750"/>
              </a:tblGrid>
              <a:tr h="355425">
                <a:tc>
                  <a:txBody>
                    <a:bodyPr/>
                    <a:lstStyle/>
                    <a:p>
                      <a:pPr indent="0" lvl="0" marL="0" rtl="0" algn="l">
                        <a:spcBef>
                          <a:spcPts val="0"/>
                        </a:spcBef>
                        <a:spcAft>
                          <a:spcPts val="0"/>
                        </a:spcAft>
                        <a:buNone/>
                      </a:pPr>
                      <a:r>
                        <a:rPr b="1" lang="en" sz="1600">
                          <a:latin typeface="Economica"/>
                          <a:ea typeface="Economica"/>
                          <a:cs typeface="Economica"/>
                          <a:sym typeface="Economica"/>
                        </a:rPr>
                        <a:t>Model/Metric</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Accuracy</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Precision</a:t>
                      </a:r>
                      <a:endParaRPr b="1"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b="1" lang="en" sz="1600">
                          <a:latin typeface="Economica"/>
                          <a:ea typeface="Economica"/>
                          <a:cs typeface="Economica"/>
                          <a:sym typeface="Economica"/>
                        </a:rPr>
                        <a:t>F1-Score</a:t>
                      </a:r>
                      <a:endParaRPr b="1" sz="1600">
                        <a:latin typeface="Economica"/>
                        <a:ea typeface="Economica"/>
                        <a:cs typeface="Economica"/>
                        <a:sym typeface="Economica"/>
                      </a:endParaRPr>
                    </a:p>
                  </a:txBody>
                  <a:tcPr marT="91425" marB="91425" marR="91425" marL="91425"/>
                </a:tc>
              </a:tr>
              <a:tr h="351100">
                <a:tc>
                  <a:txBody>
                    <a:bodyPr/>
                    <a:lstStyle/>
                    <a:p>
                      <a:pPr indent="0" lvl="0" marL="0" rtl="0" algn="l">
                        <a:spcBef>
                          <a:spcPts val="0"/>
                        </a:spcBef>
                        <a:spcAft>
                          <a:spcPts val="0"/>
                        </a:spcAft>
                        <a:buNone/>
                      </a:pPr>
                      <a:r>
                        <a:rPr lang="en" sz="1600">
                          <a:latin typeface="Economica"/>
                          <a:ea typeface="Economica"/>
                          <a:cs typeface="Economica"/>
                          <a:sym typeface="Economica"/>
                        </a:rPr>
                        <a:t>Logistic</a:t>
                      </a:r>
                      <a:r>
                        <a:rPr lang="en" sz="1600">
                          <a:latin typeface="Economica"/>
                          <a:ea typeface="Economica"/>
                          <a:cs typeface="Economica"/>
                          <a:sym typeface="Economica"/>
                        </a:rPr>
                        <a:t> Regression</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0.95</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0.97</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0.95</a:t>
                      </a:r>
                      <a:endParaRPr sz="1600">
                        <a:latin typeface="Economica"/>
                        <a:ea typeface="Economica"/>
                        <a:cs typeface="Economica"/>
                        <a:sym typeface="Economica"/>
                      </a:endParaRPr>
                    </a:p>
                  </a:txBody>
                  <a:tcPr marT="91425" marB="91425" marR="91425" marL="91425"/>
                </a:tc>
              </a:tr>
              <a:tr h="351100">
                <a:tc>
                  <a:txBody>
                    <a:bodyPr/>
                    <a:lstStyle/>
                    <a:p>
                      <a:pPr indent="0" lvl="0" marL="0" rtl="0" algn="l">
                        <a:spcBef>
                          <a:spcPts val="0"/>
                        </a:spcBef>
                        <a:spcAft>
                          <a:spcPts val="0"/>
                        </a:spcAft>
                        <a:buNone/>
                      </a:pPr>
                      <a:r>
                        <a:rPr lang="en" sz="1600">
                          <a:latin typeface="Economica"/>
                          <a:ea typeface="Economica"/>
                          <a:cs typeface="Economica"/>
                          <a:sym typeface="Economica"/>
                        </a:rPr>
                        <a:t>KNN</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r>
              <a:tr h="351100">
                <a:tc>
                  <a:txBody>
                    <a:bodyPr/>
                    <a:lstStyle/>
                    <a:p>
                      <a:pPr indent="0" lvl="0" marL="0" rtl="0" algn="l">
                        <a:spcBef>
                          <a:spcPts val="0"/>
                        </a:spcBef>
                        <a:spcAft>
                          <a:spcPts val="0"/>
                        </a:spcAft>
                        <a:buNone/>
                      </a:pPr>
                      <a:r>
                        <a:rPr lang="en" sz="1600">
                          <a:latin typeface="Economica"/>
                          <a:ea typeface="Economica"/>
                          <a:cs typeface="Economica"/>
                          <a:sym typeface="Economica"/>
                        </a:rPr>
                        <a:t>Random Forest Classifier</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c>
                  <a:txBody>
                    <a:bodyPr/>
                    <a:lstStyle/>
                    <a:p>
                      <a:pPr indent="0" lvl="0" marL="0" rtl="0" algn="l">
                        <a:spcBef>
                          <a:spcPts val="0"/>
                        </a:spcBef>
                        <a:spcAft>
                          <a:spcPts val="0"/>
                        </a:spcAft>
                        <a:buNone/>
                      </a:pPr>
                      <a:r>
                        <a:rPr lang="en" sz="1600">
                          <a:latin typeface="Economica"/>
                          <a:ea typeface="Economica"/>
                          <a:cs typeface="Economica"/>
                          <a:sym typeface="Economica"/>
                        </a:rPr>
                        <a:t>0.99</a:t>
                      </a:r>
                      <a:endParaRPr sz="1600">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Anomaly Detection</a:t>
            </a:r>
            <a:endParaRPr/>
          </a:p>
        </p:txBody>
      </p:sp>
      <p:sp>
        <p:nvSpPr>
          <p:cNvPr id="110" name="Google Shape;110;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Anomaly detection is a technique that identifies patterns or instances that deviate significantly from the norm in a dataset.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Anomaly detection plays a crucial role in identifying unusual patterns in credit card transactions, allowing for early detection of potential fraudulent activities.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Anomaly detection systems adapt to evolving fraud tactics, providing a dynamic defense against new and emerging patterns without requiring explicit training.</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Timely detection of anomalies safeguards customers from unauthorized transactions and financial losses, reinforcing trust in financial institutions.</a:t>
            </a:r>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Anomaly Detection Approaches </a:t>
            </a:r>
            <a:endParaRPr/>
          </a:p>
        </p:txBody>
      </p:sp>
      <p:sp>
        <p:nvSpPr>
          <p:cNvPr id="116" name="Google Shape;116;p21"/>
          <p:cNvSpPr txBox="1"/>
          <p:nvPr>
            <p:ph idx="1" type="body"/>
          </p:nvPr>
        </p:nvSpPr>
        <p:spPr>
          <a:xfrm>
            <a:off x="311700" y="1225225"/>
            <a:ext cx="3837600" cy="3354000"/>
          </a:xfrm>
          <a:prstGeom prst="rect">
            <a:avLst/>
          </a:prstGeom>
        </p:spPr>
        <p:txBody>
          <a:bodyPr anchorCtr="0" anchor="t" bIns="91425" lIns="91425" spcFirstLastPara="1" rIns="91425" wrap="square" tIns="91425">
            <a:normAutofit fontScale="62500" lnSpcReduction="10000"/>
          </a:bodyPr>
          <a:lstStyle/>
          <a:p>
            <a:pPr indent="457200" lvl="0" marL="914400" rtl="0" algn="l">
              <a:spcBef>
                <a:spcPts val="0"/>
              </a:spcBef>
              <a:spcAft>
                <a:spcPts val="0"/>
              </a:spcAft>
              <a:buNone/>
            </a:pPr>
            <a:r>
              <a:rPr lang="en" sz="3500">
                <a:latin typeface="Economica"/>
                <a:ea typeface="Economica"/>
                <a:cs typeface="Economica"/>
                <a:sym typeface="Economica"/>
              </a:rPr>
              <a:t>Isolation Forest</a:t>
            </a:r>
            <a:endParaRPr sz="3500">
              <a:latin typeface="Economica"/>
              <a:ea typeface="Economica"/>
              <a:cs typeface="Economica"/>
              <a:sym typeface="Economica"/>
            </a:endParaRPr>
          </a:p>
          <a:p>
            <a:pPr indent="-331485" lvl="0" marL="457200" rtl="0" algn="l">
              <a:spcBef>
                <a:spcPts val="1200"/>
              </a:spcBef>
              <a:spcAft>
                <a:spcPts val="0"/>
              </a:spcAft>
              <a:buSzPct val="100000"/>
              <a:buFont typeface="Economica"/>
              <a:buChar char="●"/>
            </a:pPr>
            <a:r>
              <a:rPr lang="en" sz="2592">
                <a:latin typeface="Economica"/>
                <a:ea typeface="Economica"/>
                <a:cs typeface="Economica"/>
                <a:sym typeface="Economica"/>
              </a:rPr>
              <a:t>Isolation Forest, an unsupervised anomaly detection algorithm, efficiently isolates anomalies in high-dimensional datasets, like credit card transactions. During training, it randomly selects features, swiftly splitting data points. Anomalies, with fewer splits than normal instances, are identified, ensuring quick and effective detection of fraudulent transactions deviating from the majority.</a:t>
            </a:r>
            <a:endParaRPr sz="2592">
              <a:latin typeface="Economica"/>
              <a:ea typeface="Economica"/>
              <a:cs typeface="Economica"/>
              <a:sym typeface="Economica"/>
            </a:endParaRPr>
          </a:p>
          <a:p>
            <a:pPr indent="0" lvl="0" marL="914400" rtl="0" algn="l">
              <a:spcBef>
                <a:spcPts val="1200"/>
              </a:spcBef>
              <a:spcAft>
                <a:spcPts val="1200"/>
              </a:spcAft>
              <a:buNone/>
            </a:pPr>
            <a:r>
              <a:t/>
            </a:r>
            <a:endParaRPr>
              <a:latin typeface="Economica"/>
              <a:ea typeface="Economica"/>
              <a:cs typeface="Economica"/>
              <a:sym typeface="Economica"/>
            </a:endParaRPr>
          </a:p>
        </p:txBody>
      </p:sp>
      <p:sp>
        <p:nvSpPr>
          <p:cNvPr id="117" name="Google Shape;117;p21"/>
          <p:cNvSpPr txBox="1"/>
          <p:nvPr>
            <p:ph idx="1" type="body"/>
          </p:nvPr>
        </p:nvSpPr>
        <p:spPr>
          <a:xfrm>
            <a:off x="4572000" y="1225225"/>
            <a:ext cx="3837600" cy="3354000"/>
          </a:xfrm>
          <a:prstGeom prst="rect">
            <a:avLst/>
          </a:prstGeom>
        </p:spPr>
        <p:txBody>
          <a:bodyPr anchorCtr="0" anchor="t" bIns="91425" lIns="91425" spcFirstLastPara="1" rIns="91425" wrap="square" tIns="91425">
            <a:normAutofit fontScale="92500" lnSpcReduction="10000"/>
          </a:bodyPr>
          <a:lstStyle/>
          <a:p>
            <a:pPr indent="457200" lvl="0" marL="914400" rtl="0" algn="l">
              <a:spcBef>
                <a:spcPts val="0"/>
              </a:spcBef>
              <a:spcAft>
                <a:spcPts val="0"/>
              </a:spcAft>
              <a:buNone/>
            </a:pPr>
            <a:r>
              <a:rPr lang="en" sz="2232">
                <a:latin typeface="Economica"/>
                <a:ea typeface="Economica"/>
                <a:cs typeface="Economica"/>
                <a:sym typeface="Economica"/>
              </a:rPr>
              <a:t>One-Class SVM</a:t>
            </a:r>
            <a:endParaRPr>
              <a:latin typeface="Economica"/>
              <a:ea typeface="Economica"/>
              <a:cs typeface="Economica"/>
              <a:sym typeface="Economica"/>
            </a:endParaRPr>
          </a:p>
          <a:p>
            <a:pPr indent="-334327" lvl="0" marL="457200" rtl="0" algn="l">
              <a:spcBef>
                <a:spcPts val="1200"/>
              </a:spcBef>
              <a:spcAft>
                <a:spcPts val="0"/>
              </a:spcAft>
              <a:buSzPct val="100000"/>
              <a:buFont typeface="Economica"/>
              <a:buChar char="●"/>
            </a:pPr>
            <a:r>
              <a:rPr lang="en">
                <a:latin typeface="Economica"/>
                <a:ea typeface="Economica"/>
                <a:cs typeface="Economica"/>
                <a:sym typeface="Economica"/>
              </a:rPr>
              <a:t>One-Class SVM, a specialized support vector machine, learns normal instances' representation during training, capturing characteristics of normal transactions. It classifies new instances by measuring their similarity to this learned representation. Anomalies, deviating from this learned representation, are efficiently identified. Valuable for datasets like credit card transactions, One-Class SVM flags transactions with unusual patterns, indicating potential fraud.</a:t>
            </a:r>
            <a:endParaRPr>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