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3" r:id="rId8"/>
    <p:sldId id="262" r:id="rId9"/>
    <p:sldId id="266" r:id="rId10"/>
    <p:sldId id="268" r:id="rId11"/>
    <p:sldId id="270" r:id="rId12"/>
    <p:sldId id="265" r:id="rId13"/>
    <p:sldId id="264" r:id="rId14"/>
    <p:sldId id="271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72"/>
    <p:restoredTop sz="96121"/>
  </p:normalViewPr>
  <p:slideViewPr>
    <p:cSldViewPr snapToGrid="0">
      <p:cViewPr varScale="1">
        <p:scale>
          <a:sx n="118" d="100"/>
          <a:sy n="118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4/24/23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8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9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0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0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7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389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979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4/24/23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7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1961D-6EDB-D77D-A5C7-F365F6334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1596" y="317499"/>
            <a:ext cx="6637105" cy="22649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4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WRANGLING AND HUSBANDRY</a:t>
            </a:r>
            <a:br>
              <a:rPr lang="en-US" sz="34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PROJECT</a:t>
            </a:r>
            <a:br>
              <a:rPr lang="en-US" sz="34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TOPIC: EDA ON NYC EMS INCIDENT DISPATCH DATA</a:t>
            </a:r>
            <a:br>
              <a:rPr lang="en-US" sz="28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800" kern="1200" cap="all" spc="12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1FB2D-A751-0EAE-663E-EB25A9633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8" r="5981" b="-3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9CC8459-9B80-DB42-81DE-4AF066C81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5029" y="3143891"/>
            <a:ext cx="5793358" cy="30378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2800" dirty="0">
                <a:solidFill>
                  <a:schemeClr val="tx1"/>
                </a:solidFill>
              </a:rPr>
              <a:t>Team Members:</a:t>
            </a:r>
          </a:p>
          <a:p>
            <a:pPr algn="l">
              <a:lnSpc>
                <a:spcPct val="91000"/>
              </a:lnSpc>
            </a:pPr>
            <a:r>
              <a:rPr lang="en-US" sz="2800" dirty="0">
                <a:solidFill>
                  <a:schemeClr val="tx1"/>
                </a:solidFill>
              </a:rPr>
              <a:t>Anirudh Gaur (216007356)</a:t>
            </a:r>
          </a:p>
          <a:p>
            <a:pPr algn="l">
              <a:lnSpc>
                <a:spcPct val="91000"/>
              </a:lnSpc>
            </a:pPr>
            <a:r>
              <a:rPr lang="en-US" sz="2800" dirty="0">
                <a:solidFill>
                  <a:schemeClr val="tx1"/>
                </a:solidFill>
              </a:rPr>
              <a:t>Prashanth </a:t>
            </a:r>
            <a:r>
              <a:rPr lang="en-US" sz="2800" dirty="0" err="1">
                <a:solidFill>
                  <a:schemeClr val="tx1"/>
                </a:solidFill>
              </a:rPr>
              <a:t>Aripirala</a:t>
            </a:r>
            <a:r>
              <a:rPr lang="en-US" sz="2800" dirty="0">
                <a:solidFill>
                  <a:schemeClr val="tx1"/>
                </a:solidFill>
              </a:rPr>
              <a:t> (219000924)</a:t>
            </a:r>
          </a:p>
          <a:p>
            <a:pPr algn="l">
              <a:lnSpc>
                <a:spcPct val="91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Rishik</a:t>
            </a:r>
            <a:r>
              <a:rPr lang="en-US" sz="2800" dirty="0">
                <a:solidFill>
                  <a:schemeClr val="tx1"/>
                </a:solidFill>
              </a:rPr>
              <a:t> Salver (217001710)</a:t>
            </a:r>
          </a:p>
          <a:p>
            <a:pPr algn="l">
              <a:lnSpc>
                <a:spcPct val="91000"/>
              </a:lnSpc>
            </a:pPr>
            <a:r>
              <a:rPr lang="en-US" sz="2800" dirty="0">
                <a:solidFill>
                  <a:schemeClr val="tx1"/>
                </a:solidFill>
              </a:rPr>
              <a:t>Rohit </a:t>
            </a:r>
            <a:r>
              <a:rPr lang="en-US" sz="2800" dirty="0" err="1">
                <a:solidFill>
                  <a:schemeClr val="tx1"/>
                </a:solidFill>
              </a:rPr>
              <a:t>Macherla</a:t>
            </a:r>
            <a:r>
              <a:rPr lang="en-US" sz="2800" dirty="0">
                <a:solidFill>
                  <a:schemeClr val="tx1"/>
                </a:solidFill>
              </a:rPr>
              <a:t> (219008045)</a:t>
            </a:r>
          </a:p>
        </p:txBody>
      </p:sp>
    </p:spTree>
    <p:extLst>
      <p:ext uri="{BB962C8B-B14F-4D97-AF65-F5344CB8AC3E}">
        <p14:creationId xmlns:p14="http://schemas.microsoft.com/office/powerpoint/2010/main" val="168320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5408B2B-36C7-C846-0FBA-E823ADE5FCC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066199" y="1185070"/>
            <a:ext cx="4321684" cy="2670217"/>
          </a:xfrm>
          <a:prstGeom prst="rect">
            <a:avLst/>
          </a:prstGeom>
        </p:spPr>
      </p:pic>
      <p:pic>
        <p:nvPicPr>
          <p:cNvPr id="7" name="Picture 6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BECBFDCC-2905-4F26-864A-1C14E20F5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992" y="4001896"/>
            <a:ext cx="4323966" cy="267004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C6C0A22-D3A5-F156-4029-62E5671B9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39" y="1185070"/>
            <a:ext cx="4419601" cy="27291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EC83C9-018C-E925-A69C-7B9AA7DC4099}"/>
              </a:ext>
            </a:extLst>
          </p:cNvPr>
          <p:cNvSpPr/>
          <p:nvPr/>
        </p:nvSpPr>
        <p:spPr>
          <a:xfrm>
            <a:off x="0" y="9335"/>
            <a:ext cx="12192000" cy="9760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68C9286-8E12-D4D0-E4DC-3E2D47EE23A6}"/>
              </a:ext>
            </a:extLst>
          </p:cNvPr>
          <p:cNvSpPr txBox="1">
            <a:spLocks/>
          </p:cNvSpPr>
          <p:nvPr/>
        </p:nvSpPr>
        <p:spPr>
          <a:xfrm>
            <a:off x="994859" y="265957"/>
            <a:ext cx="9899664" cy="97604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EXPLORING THE REASONS BEHIND EMS CALLS</a:t>
            </a:r>
          </a:p>
        </p:txBody>
      </p:sp>
    </p:spTree>
    <p:extLst>
      <p:ext uri="{BB962C8B-B14F-4D97-AF65-F5344CB8AC3E}">
        <p14:creationId xmlns:p14="http://schemas.microsoft.com/office/powerpoint/2010/main" val="394003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DD285-A006-3770-F256-0A6F1195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sz="4100"/>
              <a:t>EMS CALLS: FINAL REASONS DIFFER FROM INITIAL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112E-67DD-B488-B684-C3C9A393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18" y="2834640"/>
            <a:ext cx="4659957" cy="3346704"/>
          </a:xfrm>
        </p:spPr>
        <p:txBody>
          <a:bodyPr anchor="t">
            <a:normAutofit lnSpcReduction="10000"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Approximately 300k incidents which have different initial and final call reasons.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This analysis will assist in improving the accuracy of emergency response times by helping dispatchers and EMS workers anticipate the most likely final reasons for a given type of initial call.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CE5F77A-4382-E325-1268-0ABC3CAE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65" y="349500"/>
            <a:ext cx="4495091" cy="277571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2D50638-A9B2-60D0-9A93-71CAF70B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372" y="3391281"/>
            <a:ext cx="4518319" cy="27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2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B1C74-3FC0-7DE0-DB70-CC822E5D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 dirty="0"/>
              <a:t>DISTRIBUTION OF INCIDENT DISPOSITION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D374-3EE7-98CF-232F-3B1746AD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32" y="2468290"/>
            <a:ext cx="5917558" cy="3946365"/>
          </a:xfrm>
        </p:spPr>
        <p:txBody>
          <a:bodyPr anchor="t">
            <a:no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These are the codes assigned </a:t>
            </a:r>
            <a:r>
              <a:rPr lang="en-US" sz="2000" b="1" dirty="0">
                <a:latin typeface="Söhne"/>
              </a:rPr>
              <a:t>while closing the</a:t>
            </a:r>
            <a:r>
              <a:rPr lang="en-US" sz="2000" b="1" i="0" dirty="0">
                <a:effectLst/>
                <a:latin typeface="Söhne"/>
              </a:rPr>
              <a:t> incident by the </a:t>
            </a:r>
            <a:r>
              <a:rPr lang="en-US" sz="2000" b="1" dirty="0">
                <a:latin typeface="Söhne"/>
              </a:rPr>
              <a:t>EMS</a:t>
            </a:r>
            <a:r>
              <a:rPr lang="en-US" sz="2000" b="1" i="0" dirty="0">
                <a:effectLst/>
                <a:latin typeface="Söhne"/>
              </a:rPr>
              <a:t> operator, indicating the response by the emergency services.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The pie chart shows the distribution of incident disposition codes, indicating which types of incidents were most frequent and </a:t>
            </a:r>
            <a:r>
              <a:rPr lang="en-US" sz="2000" b="1" dirty="0">
                <a:latin typeface="Söhne"/>
              </a:rPr>
              <a:t>the kind of </a:t>
            </a:r>
            <a:r>
              <a:rPr lang="en-US" sz="2000" b="1" i="0" dirty="0">
                <a:effectLst/>
                <a:latin typeface="Söhne"/>
              </a:rPr>
              <a:t>response by emergency services.</a:t>
            </a:r>
            <a:endParaRPr lang="en-US" sz="2000" b="1" dirty="0">
              <a:latin typeface="Söhne"/>
            </a:endParaRP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This information can be useful for identifying patterns and trends in emergency incidents and for informing resource allocation and training for emergency services personnel.</a:t>
            </a:r>
            <a:endParaRPr lang="en-US" sz="2000" b="1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E2D412E-5258-DBD3-BF62-F0894F3C3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2468290"/>
            <a:ext cx="5917558" cy="37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92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27EC8-8686-65FB-ADFB-AB3ACEA5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029200"/>
            <a:ext cx="10268712" cy="1327554"/>
          </a:xfrm>
        </p:spPr>
        <p:txBody>
          <a:bodyPr>
            <a:normAutofit/>
          </a:bodyPr>
          <a:lstStyle/>
          <a:p>
            <a:r>
              <a:rPr lang="en-US" sz="4100" b="1" i="0" dirty="0">
                <a:effectLst/>
                <a:latin typeface="Söhne"/>
              </a:rPr>
              <a:t>Geographical Distribution of AREAS with the Most Incidents</a:t>
            </a:r>
            <a:endParaRPr lang="en-US" sz="4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10E2-064B-78CF-C7E7-DF6CC5759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08" y="535587"/>
            <a:ext cx="4983479" cy="3652377"/>
          </a:xfrm>
        </p:spPr>
        <p:txBody>
          <a:bodyPr anchor="ctr">
            <a:normAutofit lnSpcReduction="10000"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In this, we are first calculating the number of incidents per zip code. </a:t>
            </a:r>
            <a:r>
              <a:rPr lang="en-US" sz="2000" b="1" i="0" dirty="0">
                <a:effectLst/>
                <a:latin typeface="Söhne"/>
              </a:rPr>
              <a:t>The top 10 zip codes with the highest incident counts are </a:t>
            </a:r>
            <a:r>
              <a:rPr lang="en-US" sz="2000" b="1" dirty="0">
                <a:latin typeface="Söhne"/>
              </a:rPr>
              <a:t>considered</a:t>
            </a:r>
            <a:r>
              <a:rPr lang="en-US" sz="2000" b="1" i="0" dirty="0">
                <a:effectLst/>
                <a:latin typeface="Söhne"/>
              </a:rPr>
              <a:t>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We used </a:t>
            </a:r>
            <a:r>
              <a:rPr lang="en-US" sz="2000" b="1" dirty="0">
                <a:latin typeface="Söhne"/>
              </a:rPr>
              <a:t>the maps API from Google Cloud to generate</a:t>
            </a:r>
            <a:r>
              <a:rPr lang="en-US" sz="2000" b="1" i="0" dirty="0">
                <a:effectLst/>
                <a:latin typeface="Söhne"/>
              </a:rPr>
              <a:t> </a:t>
            </a:r>
            <a:r>
              <a:rPr lang="en-US" sz="2000" b="1" dirty="0">
                <a:latin typeface="Söhne"/>
              </a:rPr>
              <a:t>an</a:t>
            </a:r>
            <a:r>
              <a:rPr lang="en-US" sz="2000" b="1" i="0" dirty="0">
                <a:effectLst/>
                <a:latin typeface="Söhne"/>
              </a:rPr>
              <a:t> NYC map. </a:t>
            </a:r>
            <a:r>
              <a:rPr lang="en-US" sz="2000" b="1" dirty="0">
                <a:latin typeface="Söhne"/>
              </a:rPr>
              <a:t>Z</a:t>
            </a:r>
            <a:r>
              <a:rPr lang="en-US" sz="2000" b="1" i="0" dirty="0">
                <a:effectLst/>
                <a:latin typeface="Söhne"/>
              </a:rPr>
              <a:t>ip codes </a:t>
            </a:r>
            <a:r>
              <a:rPr lang="en-US" sz="2000" b="1" dirty="0">
                <a:latin typeface="Söhne"/>
              </a:rPr>
              <a:t>have been plotted on</a:t>
            </a:r>
            <a:r>
              <a:rPr lang="en-US" sz="2000" b="1" i="0" dirty="0">
                <a:effectLst/>
                <a:latin typeface="Söhne"/>
              </a:rPr>
              <a:t> the map as circles proportional to their incident counts.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This plot could help the department to stock in additional resources for the areas which are more prone.</a:t>
            </a:r>
          </a:p>
          <a:p>
            <a:pPr>
              <a:lnSpc>
                <a:spcPct val="91000"/>
              </a:lnSpc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9B363-86CD-FA1D-3811-65CC4D8B15D6}"/>
              </a:ext>
            </a:extLst>
          </p:cNvPr>
          <p:cNvSpPr txBox="1"/>
          <p:nvPr/>
        </p:nvSpPr>
        <p:spPr>
          <a:xfrm>
            <a:off x="5943600" y="1662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5D59AE41-89B1-EAE6-CA11-2A3D6B1D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055" y="0"/>
            <a:ext cx="6835945" cy="45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2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F78CD-5B2D-F481-9A2C-9ADAC128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Hotspot response times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DA72A7C-A2F8-5C29-BE2B-8267C34A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041" y="2340608"/>
            <a:ext cx="6773917" cy="45215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6F95-4A48-E1B0-529D-0D41EB37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81" y="2554112"/>
            <a:ext cx="11651671" cy="874888"/>
          </a:xfrm>
        </p:spPr>
        <p:txBody>
          <a:bodyPr anchor="t">
            <a:normAutofit/>
          </a:bodyPr>
          <a:lstStyle/>
          <a:p>
            <a:r>
              <a:rPr lang="en-US" sz="2300" dirty="0"/>
              <a:t>Although many hotspot zones have effectively managed to cope with the higher incident count, there are still some areas where improvements could be made.</a:t>
            </a:r>
          </a:p>
        </p:txBody>
      </p:sp>
    </p:spTree>
    <p:extLst>
      <p:ext uri="{BB962C8B-B14F-4D97-AF65-F5344CB8AC3E}">
        <p14:creationId xmlns:p14="http://schemas.microsoft.com/office/powerpoint/2010/main" val="59455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27EC8-8686-65FB-ADFB-AB3ACEA5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b="1" i="0">
                <a:effectLst/>
              </a:rPr>
              <a:t>Geographical Distribution of AREAS with the HIGHEST RESPONSE TIME</a:t>
            </a:r>
            <a:endParaRPr lang="en-US" sz="3400" b="1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33952612-0647-3882-F273-5ADE9C618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7" b="11333"/>
          <a:stretch/>
        </p:blipFill>
        <p:spPr>
          <a:xfrm>
            <a:off x="2427617" y="125379"/>
            <a:ext cx="7031965" cy="3955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9B363-86CD-FA1D-3811-65CC4D8B15D6}"/>
              </a:ext>
            </a:extLst>
          </p:cNvPr>
          <p:cNvSpPr txBox="1"/>
          <p:nvPr/>
        </p:nvSpPr>
        <p:spPr>
          <a:xfrm>
            <a:off x="5943600" y="1662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65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0C699-6802-533D-9557-1B65250A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C791883C-9627-2B26-B8F7-9DD587EC3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99" y="2835777"/>
            <a:ext cx="3307372" cy="33073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F8FD-3ACD-7387-3CD0-7C9798F7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918" y="2582804"/>
            <a:ext cx="6369976" cy="3957382"/>
          </a:xfrm>
        </p:spPr>
        <p:txBody>
          <a:bodyPr anchor="ctr">
            <a:no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Overall, our analysis has revealed some key insights into the NYC EMS response system.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Through our examination of call volume, hotspot zones, etc. we were able to </a:t>
            </a:r>
            <a:r>
              <a:rPr lang="en-US" sz="2000" b="1" dirty="0">
                <a:latin typeface="Söhne"/>
              </a:rPr>
              <a:t>identify key trends and patterns which can be helpful for the department.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Overall, these findings suggest that there may be opportunities for improving the efficiency and effectiveness of the </a:t>
            </a:r>
            <a:r>
              <a:rPr lang="en-US" sz="2000" b="1" dirty="0">
                <a:latin typeface="Söhne"/>
              </a:rPr>
              <a:t>EMS</a:t>
            </a:r>
            <a:r>
              <a:rPr lang="en-US" sz="2000" b="1" i="0" dirty="0">
                <a:effectLst/>
                <a:latin typeface="Söhne"/>
              </a:rPr>
              <a:t> response system in NYC through targeted resource allocation and strategic planning.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64859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F25A2-7448-0A09-9641-35D23AD5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dirty="0"/>
              <a:t>About the dataset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78D4D23-E36A-F108-20CA-5AC5DD4C26AA}"/>
              </a:ext>
            </a:extLst>
          </p:cNvPr>
          <p:cNvSpPr/>
          <p:nvPr/>
        </p:nvSpPr>
        <p:spPr>
          <a:xfrm>
            <a:off x="5411638" y="4837103"/>
            <a:ext cx="5816750" cy="1376445"/>
          </a:xfrm>
          <a:custGeom>
            <a:avLst/>
            <a:gdLst>
              <a:gd name="connsiteX0" fmla="*/ 0 w 5816750"/>
              <a:gd name="connsiteY0" fmla="*/ 0 h 1376445"/>
              <a:gd name="connsiteX1" fmla="*/ 5816750 w 5816750"/>
              <a:gd name="connsiteY1" fmla="*/ 0 h 1376445"/>
              <a:gd name="connsiteX2" fmla="*/ 5816750 w 5816750"/>
              <a:gd name="connsiteY2" fmla="*/ 1376445 h 1376445"/>
              <a:gd name="connsiteX3" fmla="*/ 0 w 5816750"/>
              <a:gd name="connsiteY3" fmla="*/ 1376445 h 1376445"/>
              <a:gd name="connsiteX4" fmla="*/ 0 w 5816750"/>
              <a:gd name="connsiteY4" fmla="*/ 0 h 137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6750" h="1376445">
                <a:moveTo>
                  <a:pt x="0" y="0"/>
                </a:moveTo>
                <a:lnTo>
                  <a:pt x="5816750" y="0"/>
                </a:lnTo>
                <a:lnTo>
                  <a:pt x="5816750" y="1376445"/>
                </a:lnTo>
                <a:lnTo>
                  <a:pt x="0" y="13764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0" kern="1200"/>
              <a:t>The dataset includes a variety of fields such as the type of emergency, location, time of day, and response times by FDNY.</a:t>
            </a:r>
            <a:endParaRPr lang="en-US" sz="2000" kern="120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92EF9C3-7C18-6DE6-91EE-EE5651BAF36E}"/>
              </a:ext>
            </a:extLst>
          </p:cNvPr>
          <p:cNvSpPr/>
          <p:nvPr/>
        </p:nvSpPr>
        <p:spPr>
          <a:xfrm>
            <a:off x="5411638" y="2740776"/>
            <a:ext cx="5816751" cy="2116973"/>
          </a:xfrm>
          <a:custGeom>
            <a:avLst/>
            <a:gdLst>
              <a:gd name="connsiteX0" fmla="*/ 0 w 5816750"/>
              <a:gd name="connsiteY0" fmla="*/ 741427 h 2116972"/>
              <a:gd name="connsiteX1" fmla="*/ 2643754 w 5816750"/>
              <a:gd name="connsiteY1" fmla="*/ 741427 h 2116972"/>
              <a:gd name="connsiteX2" fmla="*/ 2643754 w 5816750"/>
              <a:gd name="connsiteY2" fmla="*/ 529243 h 2116972"/>
              <a:gd name="connsiteX3" fmla="*/ 2379132 w 5816750"/>
              <a:gd name="connsiteY3" fmla="*/ 529243 h 2116972"/>
              <a:gd name="connsiteX4" fmla="*/ 2908375 w 5816750"/>
              <a:gd name="connsiteY4" fmla="*/ 0 h 2116972"/>
              <a:gd name="connsiteX5" fmla="*/ 3437618 w 5816750"/>
              <a:gd name="connsiteY5" fmla="*/ 529243 h 2116972"/>
              <a:gd name="connsiteX6" fmla="*/ 3172997 w 5816750"/>
              <a:gd name="connsiteY6" fmla="*/ 529243 h 2116972"/>
              <a:gd name="connsiteX7" fmla="*/ 3172997 w 5816750"/>
              <a:gd name="connsiteY7" fmla="*/ 741427 h 2116972"/>
              <a:gd name="connsiteX8" fmla="*/ 5816750 w 5816750"/>
              <a:gd name="connsiteY8" fmla="*/ 741427 h 2116972"/>
              <a:gd name="connsiteX9" fmla="*/ 5816750 w 5816750"/>
              <a:gd name="connsiteY9" fmla="*/ 2116972 h 2116972"/>
              <a:gd name="connsiteX10" fmla="*/ 0 w 5816750"/>
              <a:gd name="connsiteY10" fmla="*/ 2116972 h 2116972"/>
              <a:gd name="connsiteX11" fmla="*/ 0 w 5816750"/>
              <a:gd name="connsiteY11" fmla="*/ 741427 h 211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16750" h="2116972">
                <a:moveTo>
                  <a:pt x="5816750" y="1375545"/>
                </a:moveTo>
                <a:lnTo>
                  <a:pt x="3172996" y="1375545"/>
                </a:lnTo>
                <a:lnTo>
                  <a:pt x="3172996" y="1587729"/>
                </a:lnTo>
                <a:lnTo>
                  <a:pt x="3437618" y="1587729"/>
                </a:lnTo>
                <a:lnTo>
                  <a:pt x="2908375" y="2116971"/>
                </a:lnTo>
                <a:lnTo>
                  <a:pt x="2379132" y="1587729"/>
                </a:lnTo>
                <a:lnTo>
                  <a:pt x="2643753" y="1587729"/>
                </a:lnTo>
                <a:lnTo>
                  <a:pt x="2643753" y="1375545"/>
                </a:lnTo>
                <a:lnTo>
                  <a:pt x="0" y="1375545"/>
                </a:lnTo>
                <a:lnTo>
                  <a:pt x="0" y="1"/>
                </a:lnTo>
                <a:lnTo>
                  <a:pt x="5816750" y="1"/>
                </a:lnTo>
                <a:lnTo>
                  <a:pt x="5816750" y="13755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746346"/>
              <a:satOff val="-293"/>
              <a:lumOff val="3530"/>
              <a:alphaOff val="0"/>
            </a:schemeClr>
          </a:fillRef>
          <a:effectRef idx="0">
            <a:schemeClr val="accent2">
              <a:hueOff val="746346"/>
              <a:satOff val="-293"/>
              <a:lumOff val="353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1" rIns="142241" bIns="883667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0" kern="1200" dirty="0"/>
              <a:t>It contains information on over 2 million emergency </a:t>
            </a:r>
            <a:r>
              <a:rPr lang="en-US" sz="2000" b="1" dirty="0"/>
              <a:t>EMS</a:t>
            </a:r>
            <a:r>
              <a:rPr lang="en-US" sz="2000" b="1" i="0" kern="1200" dirty="0"/>
              <a:t> calls made to the New York City Fire Department (FDNY) between January 2019 and October 2021.</a:t>
            </a:r>
            <a:endParaRPr lang="en-US" sz="2000" kern="1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F5C822C-D60E-18D4-3CC3-5A32C74743A2}"/>
              </a:ext>
            </a:extLst>
          </p:cNvPr>
          <p:cNvSpPr/>
          <p:nvPr/>
        </p:nvSpPr>
        <p:spPr>
          <a:xfrm>
            <a:off x="5411638" y="644450"/>
            <a:ext cx="5816750" cy="2116974"/>
          </a:xfrm>
          <a:custGeom>
            <a:avLst/>
            <a:gdLst>
              <a:gd name="connsiteX0" fmla="*/ 0 w 5816750"/>
              <a:gd name="connsiteY0" fmla="*/ 741427 h 2116972"/>
              <a:gd name="connsiteX1" fmla="*/ 2643754 w 5816750"/>
              <a:gd name="connsiteY1" fmla="*/ 741427 h 2116972"/>
              <a:gd name="connsiteX2" fmla="*/ 2643754 w 5816750"/>
              <a:gd name="connsiteY2" fmla="*/ 529243 h 2116972"/>
              <a:gd name="connsiteX3" fmla="*/ 2379132 w 5816750"/>
              <a:gd name="connsiteY3" fmla="*/ 529243 h 2116972"/>
              <a:gd name="connsiteX4" fmla="*/ 2908375 w 5816750"/>
              <a:gd name="connsiteY4" fmla="*/ 0 h 2116972"/>
              <a:gd name="connsiteX5" fmla="*/ 3437618 w 5816750"/>
              <a:gd name="connsiteY5" fmla="*/ 529243 h 2116972"/>
              <a:gd name="connsiteX6" fmla="*/ 3172997 w 5816750"/>
              <a:gd name="connsiteY6" fmla="*/ 529243 h 2116972"/>
              <a:gd name="connsiteX7" fmla="*/ 3172997 w 5816750"/>
              <a:gd name="connsiteY7" fmla="*/ 741427 h 2116972"/>
              <a:gd name="connsiteX8" fmla="*/ 5816750 w 5816750"/>
              <a:gd name="connsiteY8" fmla="*/ 741427 h 2116972"/>
              <a:gd name="connsiteX9" fmla="*/ 5816750 w 5816750"/>
              <a:gd name="connsiteY9" fmla="*/ 2116972 h 2116972"/>
              <a:gd name="connsiteX10" fmla="*/ 0 w 5816750"/>
              <a:gd name="connsiteY10" fmla="*/ 2116972 h 2116972"/>
              <a:gd name="connsiteX11" fmla="*/ 0 w 5816750"/>
              <a:gd name="connsiteY11" fmla="*/ 741427 h 211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16750" h="2116972">
                <a:moveTo>
                  <a:pt x="5816750" y="1375545"/>
                </a:moveTo>
                <a:lnTo>
                  <a:pt x="3172996" y="1375545"/>
                </a:lnTo>
                <a:lnTo>
                  <a:pt x="3172996" y="1587729"/>
                </a:lnTo>
                <a:lnTo>
                  <a:pt x="3437618" y="1587729"/>
                </a:lnTo>
                <a:lnTo>
                  <a:pt x="2908375" y="2116971"/>
                </a:lnTo>
                <a:lnTo>
                  <a:pt x="2379132" y="1587729"/>
                </a:lnTo>
                <a:lnTo>
                  <a:pt x="2643753" y="1587729"/>
                </a:lnTo>
                <a:lnTo>
                  <a:pt x="2643753" y="1375545"/>
                </a:lnTo>
                <a:lnTo>
                  <a:pt x="0" y="1375545"/>
                </a:lnTo>
                <a:lnTo>
                  <a:pt x="0" y="1"/>
                </a:lnTo>
                <a:lnTo>
                  <a:pt x="5816750" y="1"/>
                </a:lnTo>
                <a:lnTo>
                  <a:pt x="5816750" y="13755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1492692"/>
              <a:satOff val="-586"/>
              <a:lumOff val="7059"/>
              <a:alphaOff val="0"/>
            </a:schemeClr>
          </a:fillRef>
          <a:effectRef idx="0">
            <a:schemeClr val="accent2">
              <a:hueOff val="1492692"/>
              <a:satOff val="-586"/>
              <a:lumOff val="705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2241" rIns="142240" bIns="883668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/>
              <a:t>The dataset is sourced from the NYC Open Data API, which is a repository of public data sets provided by the City of New York.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3466754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2C59E-7336-FCF9-77AF-62E1608E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>
            <a:normAutofit/>
          </a:bodyPr>
          <a:lstStyle/>
          <a:p>
            <a:r>
              <a:rPr lang="en-US" sz="5100"/>
              <a:t>OBTAINING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8137-3380-90FD-569E-ABFF89DBA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90" y="2880755"/>
            <a:ext cx="5967434" cy="3463362"/>
          </a:xfrm>
        </p:spPr>
        <p:txBody>
          <a:bodyPr>
            <a:no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The URL provided is used to fetch the data from the NYC EMS Incident Dispatch Dataset.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The ‘</a:t>
            </a:r>
            <a:r>
              <a:rPr lang="en-US" sz="2200" b="1" i="0" dirty="0" err="1">
                <a:effectLst/>
                <a:latin typeface="Söhne"/>
              </a:rPr>
              <a:t>fromJSON</a:t>
            </a:r>
            <a:r>
              <a:rPr lang="en-US" sz="2200" b="1" i="0" dirty="0">
                <a:effectLst/>
                <a:latin typeface="Söhne"/>
              </a:rPr>
              <a:t>()’ function is used to convert the fetched data from JSON format to a usable R data frame.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The fetched data is limited to 2,300,000 records using the $limit parameter in the URL to prevent overload or excessive memory usage.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Söhne"/>
            </a:endParaRP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Söhne"/>
            </a:endParaRPr>
          </a:p>
          <a:p>
            <a:pPr>
              <a:lnSpc>
                <a:spcPct val="91000"/>
              </a:lnSpc>
            </a:pPr>
            <a:endParaRPr lang="en-US" sz="22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C9FA55-557B-6DB9-25E9-627C3E5C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088" y="828380"/>
            <a:ext cx="4750056" cy="112813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911C294-C35F-DDDF-EDA7-DB1DEFEE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702" y="1969431"/>
            <a:ext cx="4604496" cy="43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79AC3-FE16-6F9B-9A3B-80EBB6B6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>
            <a:normAutofit/>
          </a:bodyPr>
          <a:lstStyle/>
          <a:p>
            <a:r>
              <a:rPr lang="en-US" sz="5100" dirty="0"/>
              <a:t>PRE-Processing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7CE9-3F18-44BB-DE09-1231A7242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3071909"/>
            <a:ext cx="5454240" cy="2938926"/>
          </a:xfrm>
        </p:spPr>
        <p:txBody>
          <a:bodyPr>
            <a:no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We preprocessed the data by dropping unnecessary columns, renaming some of the columns, and converting data types to improve the quality of the data. 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To ensure data quality and accuracy, we removed rows with missing or NA values from the dataset.</a:t>
            </a:r>
          </a:p>
        </p:txBody>
      </p:sp>
      <p:pic>
        <p:nvPicPr>
          <p:cNvPr id="7" name="Picture 6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46A882DA-BBC9-8B6C-FFD8-EBA7F732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239" y="1677978"/>
            <a:ext cx="5655213" cy="350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3C3B18F-9F7E-4604-A061-A3434FB09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54EE86-C017-4724-9665-ED9AC4192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3152632"/>
            <a:ext cx="12190476" cy="3705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D5955-B8B5-56DC-2F51-F4DFA8F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3641834"/>
            <a:ext cx="5128260" cy="2486011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Addressing invalid and out of range values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20EC639-D252-6537-9F6E-8DA0C257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7" y="579255"/>
            <a:ext cx="5747228" cy="17415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72C6B-D073-DCD9-0614-C6686DC0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685" y="3328828"/>
            <a:ext cx="5128260" cy="2799018"/>
          </a:xfrm>
        </p:spPr>
        <p:txBody>
          <a:bodyPr anchor="ctr">
            <a:noAutofit/>
          </a:bodyPr>
          <a:lstStyle/>
          <a:p>
            <a:pPr marL="342900" indent="-3429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A regex pattern was defined for a valid US zip code. The pattern was applied to the zip code column in the to filter out the invalid zip code.</a:t>
            </a:r>
          </a:p>
          <a:p>
            <a:pPr marL="342900" indent="-3429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Söhne"/>
              </a:rPr>
              <a:t>The data set is processed  to consider values in a given subset and the rest of the rows are dropped. Another column is added to classify each value of dispatch code.</a:t>
            </a:r>
            <a:endParaRPr lang="en-US" sz="2000" b="1" i="0" dirty="0">
              <a:effectLst/>
              <a:latin typeface="Söhne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CFAC478-2534-1610-B790-0C0A80B7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65" y="526304"/>
            <a:ext cx="5001490" cy="18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16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FE271-260F-AF1F-9909-43A2B869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dirty="0"/>
              <a:t>Edge case detection</a:t>
            </a:r>
          </a:p>
        </p:txBody>
      </p:sp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A89A6F-0947-5C83-23CD-26616D4AA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472" y="544530"/>
            <a:ext cx="5099539" cy="2651760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B883C6-21E3-EDCF-C7EE-9756D58F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472" y="3429000"/>
            <a:ext cx="5208148" cy="24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50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C42EA-17DB-9D89-AF10-D8E09A2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04" y="990599"/>
            <a:ext cx="5152067" cy="1563989"/>
          </a:xfrm>
        </p:spPr>
        <p:txBody>
          <a:bodyPr>
            <a:noAutofit/>
          </a:bodyPr>
          <a:lstStyle/>
          <a:p>
            <a:r>
              <a:rPr lang="en-US" sz="4500" dirty="0"/>
              <a:t>Call time category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E5DF-1D26-A1C5-4517-D69CE520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033" y="2880755"/>
            <a:ext cx="5549567" cy="3644736"/>
          </a:xfrm>
        </p:spPr>
        <p:txBody>
          <a:bodyPr>
            <a:noAutofit/>
          </a:bodyPr>
          <a:lstStyle/>
          <a:p>
            <a:pPr marL="457200" indent="-457200">
              <a:lnSpc>
                <a:spcPct val="91000"/>
              </a:lnSpc>
              <a:buFont typeface="+mj-lt"/>
              <a:buAutoNum type="arabicPeriod"/>
            </a:pPr>
            <a:r>
              <a:rPr lang="en-US" sz="2200" b="1" i="0" dirty="0">
                <a:effectLst/>
                <a:latin typeface="Söhne"/>
              </a:rPr>
              <a:t>We created a new function </a:t>
            </a:r>
            <a:r>
              <a:rPr lang="en-US" sz="2200" b="1" dirty="0" err="1"/>
              <a:t>categorize_call_time</a:t>
            </a:r>
            <a:r>
              <a:rPr lang="en-US" sz="2200" b="1" i="0" dirty="0">
                <a:effectLst/>
                <a:latin typeface="Söhne"/>
              </a:rPr>
              <a:t> to categorize the call time into four categories: Morning, Noon, Evening, and Night based on the hour of the day.</a:t>
            </a:r>
          </a:p>
          <a:p>
            <a:pPr marL="457200" indent="-457200">
              <a:lnSpc>
                <a:spcPct val="91000"/>
              </a:lnSpc>
              <a:buFont typeface="+mj-lt"/>
              <a:buAutoNum type="arabicPeriod"/>
            </a:pPr>
            <a:r>
              <a:rPr lang="en-US" sz="2200" b="1" dirty="0">
                <a:latin typeface="Söhne"/>
              </a:rPr>
              <a:t>The Pie chart helps us to identify the patterns at which calls are made.</a:t>
            </a:r>
            <a:endParaRPr lang="en-US" sz="2200" b="1" i="0" dirty="0">
              <a:effectLst/>
              <a:latin typeface="Söhne"/>
            </a:endParaRPr>
          </a:p>
          <a:p>
            <a:pPr marL="457200" indent="-457200">
              <a:lnSpc>
                <a:spcPct val="91000"/>
              </a:lnSpc>
              <a:buFont typeface="+mj-lt"/>
              <a:buAutoNum type="arabicPeriod"/>
            </a:pPr>
            <a:r>
              <a:rPr lang="en-US" sz="2200" b="1" dirty="0">
                <a:latin typeface="Söhne"/>
              </a:rPr>
              <a:t>Useful for identifying which time of the day would require more resources and work force.</a:t>
            </a:r>
            <a:r>
              <a:rPr lang="en-US" sz="2200" b="1" i="0" dirty="0">
                <a:effectLst/>
                <a:latin typeface="Söhne"/>
              </a:rPr>
              <a:t> </a:t>
            </a:r>
            <a:endParaRPr lang="en-US" sz="2200" b="1" dirty="0"/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621B8138-74C7-4197-5D97-09867ADE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467" y="1549763"/>
            <a:ext cx="4749729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3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9DE39-D8F5-C006-7CAA-A8D0A99B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6267890" cy="1701800"/>
          </a:xfrm>
        </p:spPr>
        <p:txBody>
          <a:bodyPr>
            <a:normAutofit/>
          </a:bodyPr>
          <a:lstStyle/>
          <a:p>
            <a:r>
              <a:rPr lang="en-US" sz="5500"/>
              <a:t>Removing outliers</a:t>
            </a:r>
            <a:endParaRPr lang="en-US" sz="55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9C1F67A-794A-3DA7-DDA4-A493D143F579}"/>
              </a:ext>
            </a:extLst>
          </p:cNvPr>
          <p:cNvSpPr/>
          <p:nvPr/>
        </p:nvSpPr>
        <p:spPr>
          <a:xfrm>
            <a:off x="5300810" y="2588063"/>
            <a:ext cx="5927577" cy="10266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 descr="Stopwatch">
            <a:extLst>
              <a:ext uri="{FF2B5EF4-FFF2-40B4-BE49-F238E27FC236}">
                <a16:creationId xmlns:a16="http://schemas.microsoft.com/office/drawing/2014/main" id="{4C111014-3994-D8F9-421B-6013A31DC65A}"/>
              </a:ext>
            </a:extLst>
          </p:cNvPr>
          <p:cNvSpPr/>
          <p:nvPr/>
        </p:nvSpPr>
        <p:spPr>
          <a:xfrm>
            <a:off x="5611367" y="2819056"/>
            <a:ext cx="564649" cy="56464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4A64A4A-1945-90BB-3A40-9F56FC9588FB}"/>
              </a:ext>
            </a:extLst>
          </p:cNvPr>
          <p:cNvSpPr/>
          <p:nvPr/>
        </p:nvSpPr>
        <p:spPr>
          <a:xfrm>
            <a:off x="6486573" y="2588063"/>
            <a:ext cx="4741813" cy="1026635"/>
          </a:xfrm>
          <a:custGeom>
            <a:avLst/>
            <a:gdLst>
              <a:gd name="connsiteX0" fmla="*/ 0 w 4741813"/>
              <a:gd name="connsiteY0" fmla="*/ 0 h 1026635"/>
              <a:gd name="connsiteX1" fmla="*/ 4741813 w 4741813"/>
              <a:gd name="connsiteY1" fmla="*/ 0 h 1026635"/>
              <a:gd name="connsiteX2" fmla="*/ 4741813 w 4741813"/>
              <a:gd name="connsiteY2" fmla="*/ 1026635 h 1026635"/>
              <a:gd name="connsiteX3" fmla="*/ 0 w 4741813"/>
              <a:gd name="connsiteY3" fmla="*/ 1026635 h 1026635"/>
              <a:gd name="connsiteX4" fmla="*/ 0 w 4741813"/>
              <a:gd name="connsiteY4" fmla="*/ 0 h 102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813" h="1026635">
                <a:moveTo>
                  <a:pt x="0" y="0"/>
                </a:moveTo>
                <a:lnTo>
                  <a:pt x="4741813" y="0"/>
                </a:lnTo>
                <a:lnTo>
                  <a:pt x="4741813" y="1026635"/>
                </a:lnTo>
                <a:lnTo>
                  <a:pt x="0" y="10266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652" tIns="108652" rIns="108652" bIns="108652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/>
              <a:t>A boxplot was used to visualize the distribution of Time Incident Response across different Call Time Categories.</a:t>
            </a:r>
            <a:endParaRPr lang="en-US" sz="1400" kern="12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4DACAF-88CC-B8E6-E2DF-0B5CB7B70F60}"/>
              </a:ext>
            </a:extLst>
          </p:cNvPr>
          <p:cNvSpPr/>
          <p:nvPr/>
        </p:nvSpPr>
        <p:spPr>
          <a:xfrm>
            <a:off x="5300810" y="3871357"/>
            <a:ext cx="5927577" cy="10266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 descr="Call center">
            <a:extLst>
              <a:ext uri="{FF2B5EF4-FFF2-40B4-BE49-F238E27FC236}">
                <a16:creationId xmlns:a16="http://schemas.microsoft.com/office/drawing/2014/main" id="{F10FB150-631A-F8DE-2F9C-DBD6CAA34824}"/>
              </a:ext>
            </a:extLst>
          </p:cNvPr>
          <p:cNvSpPr/>
          <p:nvPr/>
        </p:nvSpPr>
        <p:spPr>
          <a:xfrm>
            <a:off x="5611367" y="4102350"/>
            <a:ext cx="564649" cy="5646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47CCF14-669B-CBD5-01C4-1BBE17818B2E}"/>
              </a:ext>
            </a:extLst>
          </p:cNvPr>
          <p:cNvSpPr/>
          <p:nvPr/>
        </p:nvSpPr>
        <p:spPr>
          <a:xfrm>
            <a:off x="6486573" y="3871357"/>
            <a:ext cx="4741813" cy="1026635"/>
          </a:xfrm>
          <a:custGeom>
            <a:avLst/>
            <a:gdLst>
              <a:gd name="connsiteX0" fmla="*/ 0 w 4741813"/>
              <a:gd name="connsiteY0" fmla="*/ 0 h 1026635"/>
              <a:gd name="connsiteX1" fmla="*/ 4741813 w 4741813"/>
              <a:gd name="connsiteY1" fmla="*/ 0 h 1026635"/>
              <a:gd name="connsiteX2" fmla="*/ 4741813 w 4741813"/>
              <a:gd name="connsiteY2" fmla="*/ 1026635 h 1026635"/>
              <a:gd name="connsiteX3" fmla="*/ 0 w 4741813"/>
              <a:gd name="connsiteY3" fmla="*/ 1026635 h 1026635"/>
              <a:gd name="connsiteX4" fmla="*/ 0 w 4741813"/>
              <a:gd name="connsiteY4" fmla="*/ 0 h 102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813" h="1026635">
                <a:moveTo>
                  <a:pt x="0" y="0"/>
                </a:moveTo>
                <a:lnTo>
                  <a:pt x="4741813" y="0"/>
                </a:lnTo>
                <a:lnTo>
                  <a:pt x="4741813" y="1026635"/>
                </a:lnTo>
                <a:lnTo>
                  <a:pt x="0" y="10266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652" tIns="108652" rIns="108652" bIns="108652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/>
              <a:t>The plot can help us understand how the Time Incident Response varies across different Call Time Categories.</a:t>
            </a:r>
            <a:endParaRPr lang="en-US" sz="1400" kern="120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6D9FD01-AE1B-2F23-D7B9-B30BF54D2C37}"/>
              </a:ext>
            </a:extLst>
          </p:cNvPr>
          <p:cNvSpPr/>
          <p:nvPr/>
        </p:nvSpPr>
        <p:spPr>
          <a:xfrm>
            <a:off x="5300810" y="5154651"/>
            <a:ext cx="5927577" cy="102663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 descr="Statistics">
            <a:extLst>
              <a:ext uri="{FF2B5EF4-FFF2-40B4-BE49-F238E27FC236}">
                <a16:creationId xmlns:a16="http://schemas.microsoft.com/office/drawing/2014/main" id="{8E5FF864-AE2A-ABDC-CF9C-F57FEE352B0A}"/>
              </a:ext>
            </a:extLst>
          </p:cNvPr>
          <p:cNvSpPr/>
          <p:nvPr/>
        </p:nvSpPr>
        <p:spPr>
          <a:xfrm>
            <a:off x="5611367" y="5385644"/>
            <a:ext cx="564649" cy="564649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85A30D-4225-2E41-A31C-62B192106F8C}"/>
              </a:ext>
            </a:extLst>
          </p:cNvPr>
          <p:cNvSpPr/>
          <p:nvPr/>
        </p:nvSpPr>
        <p:spPr>
          <a:xfrm>
            <a:off x="6486573" y="5154651"/>
            <a:ext cx="4741813" cy="1026635"/>
          </a:xfrm>
          <a:custGeom>
            <a:avLst/>
            <a:gdLst>
              <a:gd name="connsiteX0" fmla="*/ 0 w 4741813"/>
              <a:gd name="connsiteY0" fmla="*/ 0 h 1026635"/>
              <a:gd name="connsiteX1" fmla="*/ 4741813 w 4741813"/>
              <a:gd name="connsiteY1" fmla="*/ 0 h 1026635"/>
              <a:gd name="connsiteX2" fmla="*/ 4741813 w 4741813"/>
              <a:gd name="connsiteY2" fmla="*/ 1026635 h 1026635"/>
              <a:gd name="connsiteX3" fmla="*/ 0 w 4741813"/>
              <a:gd name="connsiteY3" fmla="*/ 1026635 h 1026635"/>
              <a:gd name="connsiteX4" fmla="*/ 0 w 4741813"/>
              <a:gd name="connsiteY4" fmla="*/ 0 h 102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813" h="1026635">
                <a:moveTo>
                  <a:pt x="0" y="0"/>
                </a:moveTo>
                <a:lnTo>
                  <a:pt x="4741813" y="0"/>
                </a:lnTo>
                <a:lnTo>
                  <a:pt x="4741813" y="1026635"/>
                </a:lnTo>
                <a:lnTo>
                  <a:pt x="0" y="10266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652" tIns="108652" rIns="108652" bIns="108652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/>
              <a:t>We defined a function called </a:t>
            </a:r>
            <a:r>
              <a:rPr lang="en-US" sz="1400" b="1" kern="1200"/>
              <a:t>remove_outliers</a:t>
            </a:r>
            <a:r>
              <a:rPr lang="en-US" sz="1400" b="1" i="0" kern="1200"/>
              <a:t> which takes </a:t>
            </a:r>
            <a:r>
              <a:rPr lang="en-US" sz="1400" b="1" kern="1200"/>
              <a:t>the data</a:t>
            </a:r>
            <a:r>
              <a:rPr lang="en-US" sz="1400" b="1" i="0" kern="1200"/>
              <a:t> and a variable as input and removes the outliers from that variable using the interquartile range (IQR) method.</a:t>
            </a:r>
            <a:endParaRPr lang="en-US" sz="1400" kern="120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A3A2442-0F00-01E4-FA5C-C74F814C8D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400" y="1628808"/>
            <a:ext cx="4356068" cy="360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35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05ADD-860A-9D75-FFF1-5D6B3A60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response &amp; assignment times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CBCEB44-8F65-67C2-21CA-EC54D789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4" y="2681555"/>
            <a:ext cx="5898388" cy="36717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957E-52EF-B354-317C-55B2716C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2852370"/>
            <a:ext cx="5932591" cy="3274183"/>
          </a:xfrm>
        </p:spPr>
        <p:txBody>
          <a:bodyPr anchor="ctr">
            <a:normAutofit lnSpcReduction="10000"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The graph shows the average assignment time for incidents, grouped by time category.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Söhne"/>
              </a:rPr>
              <a:t>It</a:t>
            </a:r>
            <a:r>
              <a:rPr lang="en-US" sz="2200" b="1" i="0" dirty="0">
                <a:effectLst/>
                <a:latin typeface="Söhne"/>
              </a:rPr>
              <a:t> can be used to analyze how well the department is equipped to handle the workload during different times of the day.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The data can be used to identify if additional resources are required to reduce the assignment time during certain periods.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1216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2F1B2F"/>
      </a:dk2>
      <a:lt2>
        <a:srgbClr val="F3F0F0"/>
      </a:lt2>
      <a:accent1>
        <a:srgbClr val="2CB3AF"/>
      </a:accent1>
      <a:accent2>
        <a:srgbClr val="2488C8"/>
      </a:accent2>
      <a:accent3>
        <a:srgbClr val="3656DA"/>
      </a:accent3>
      <a:accent4>
        <a:srgbClr val="5432CC"/>
      </a:accent4>
      <a:accent5>
        <a:srgbClr val="9F36DA"/>
      </a:accent5>
      <a:accent6>
        <a:srgbClr val="C824BF"/>
      </a:accent6>
      <a:hlink>
        <a:srgbClr val="BF3F43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1550</TotalTime>
  <Words>857</Words>
  <Application>Microsoft Macintosh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Franklin Gothic Demi Cond</vt:lpstr>
      <vt:lpstr>Franklin Gothic Medium</vt:lpstr>
      <vt:lpstr>Söhne</vt:lpstr>
      <vt:lpstr>Wingdings</vt:lpstr>
      <vt:lpstr>JuxtaposeVTI</vt:lpstr>
      <vt:lpstr>DATA WRANGLING AND HUSBANDRY COURSE PROJECT TOPIC: EDA ON NYC EMS INCIDENT DISPATCH DATA </vt:lpstr>
      <vt:lpstr>About the dataset</vt:lpstr>
      <vt:lpstr>OBTAINING THE DATASET</vt:lpstr>
      <vt:lpstr>PRE-Processing of dataset</vt:lpstr>
      <vt:lpstr>Addressing invalid and out of range values</vt:lpstr>
      <vt:lpstr>Edge case detection</vt:lpstr>
      <vt:lpstr>Call time category distribution</vt:lpstr>
      <vt:lpstr>Removing outliers</vt:lpstr>
      <vt:lpstr>Analyzing response &amp; assignment times</vt:lpstr>
      <vt:lpstr>PowerPoint Presentation</vt:lpstr>
      <vt:lpstr>EMS CALLS: FINAL REASONS DIFFER FROM INITIAL</vt:lpstr>
      <vt:lpstr>DISTRIBUTION OF INCIDENT DISPOSITION CODE</vt:lpstr>
      <vt:lpstr>Geographical Distribution of AREAS with the Most Incidents</vt:lpstr>
      <vt:lpstr>Hotspot response times</vt:lpstr>
      <vt:lpstr>Geographical Distribution of AREAS with the HIGHEST RESPONSE TIME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COURSE PROJECT TOPIC: EDA ON NYC EMS INCIDENT DISPATCH DATA </dc:title>
  <dc:creator>Ani Gaur</dc:creator>
  <cp:lastModifiedBy>Ani Gaur</cp:lastModifiedBy>
  <cp:revision>101</cp:revision>
  <dcterms:created xsi:type="dcterms:W3CDTF">2023-04-23T01:37:18Z</dcterms:created>
  <dcterms:modified xsi:type="dcterms:W3CDTF">2023-04-24T21:15:06Z</dcterms:modified>
</cp:coreProperties>
</file>