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58" r:id="rId4"/>
    <p:sldId id="259" r:id="rId5"/>
    <p:sldId id="265" r:id="rId6"/>
    <p:sldId id="266"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shika" initials="R" lastIdx="3" clrIdx="0">
    <p:extLst>
      <p:ext uri="{19B8F6BF-5375-455C-9EA6-DF929625EA0E}">
        <p15:presenceInfo xmlns:p15="http://schemas.microsoft.com/office/powerpoint/2012/main" userId="d535e239776697f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7" d="100"/>
          <a:sy n="97" d="100"/>
        </p:scale>
        <p:origin x="23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3BC4ED-B730-452C-B1D3-E92CD8310D85}" type="datetimeFigureOut">
              <a:rPr lang="en-US" smtClean="0"/>
              <a:t>11/22/2023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6EC7A3-AA30-4286-99D4-A394635667FF}" type="slidenum">
              <a:rPr lang="en-US" smtClean="0"/>
              <a:t>‹#›</a:t>
            </a:fld>
            <a:endParaRPr lang="en-US"/>
          </a:p>
        </p:txBody>
      </p:sp>
    </p:spTree>
    <p:extLst>
      <p:ext uri="{BB962C8B-B14F-4D97-AF65-F5344CB8AC3E}">
        <p14:creationId xmlns:p14="http://schemas.microsoft.com/office/powerpoint/2010/main" val="41011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6EC7A3-AA30-4286-99D4-A394635667FF}" type="slidenum">
              <a:rPr lang="en-US" smtClean="0"/>
              <a:t>4</a:t>
            </a:fld>
            <a:endParaRPr lang="en-US"/>
          </a:p>
        </p:txBody>
      </p:sp>
    </p:spTree>
    <p:extLst>
      <p:ext uri="{BB962C8B-B14F-4D97-AF65-F5344CB8AC3E}">
        <p14:creationId xmlns:p14="http://schemas.microsoft.com/office/powerpoint/2010/main" val="4184687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15D84A-D361-469E-8D89-D80871874BE9}"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8B756-B991-4165-8F12-0D038DDAC90F}" type="slidenum">
              <a:rPr lang="en-US" smtClean="0"/>
              <a:t>‹#›</a:t>
            </a:fld>
            <a:endParaRPr lang="en-US"/>
          </a:p>
        </p:txBody>
      </p:sp>
    </p:spTree>
    <p:extLst>
      <p:ext uri="{BB962C8B-B14F-4D97-AF65-F5344CB8AC3E}">
        <p14:creationId xmlns:p14="http://schemas.microsoft.com/office/powerpoint/2010/main" val="1363011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15D84A-D361-469E-8D89-D80871874BE9}"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8B756-B991-4165-8F12-0D038DDAC90F}" type="slidenum">
              <a:rPr lang="en-US" smtClean="0"/>
              <a:t>‹#›</a:t>
            </a:fld>
            <a:endParaRPr lang="en-US"/>
          </a:p>
        </p:txBody>
      </p:sp>
    </p:spTree>
    <p:extLst>
      <p:ext uri="{BB962C8B-B14F-4D97-AF65-F5344CB8AC3E}">
        <p14:creationId xmlns:p14="http://schemas.microsoft.com/office/powerpoint/2010/main" val="4154308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15D84A-D361-469E-8D89-D80871874BE9}"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8B756-B991-4165-8F12-0D038DDAC90F}" type="slidenum">
              <a:rPr lang="en-US" smtClean="0"/>
              <a:t>‹#›</a:t>
            </a:fld>
            <a:endParaRPr lang="en-US"/>
          </a:p>
        </p:txBody>
      </p:sp>
    </p:spTree>
    <p:extLst>
      <p:ext uri="{BB962C8B-B14F-4D97-AF65-F5344CB8AC3E}">
        <p14:creationId xmlns:p14="http://schemas.microsoft.com/office/powerpoint/2010/main" val="986348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15D84A-D361-469E-8D89-D80871874BE9}"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8B756-B991-4165-8F12-0D038DDAC90F}" type="slidenum">
              <a:rPr lang="en-US" smtClean="0"/>
              <a:t>‹#›</a:t>
            </a:fld>
            <a:endParaRPr lang="en-US"/>
          </a:p>
        </p:txBody>
      </p:sp>
    </p:spTree>
    <p:extLst>
      <p:ext uri="{BB962C8B-B14F-4D97-AF65-F5344CB8AC3E}">
        <p14:creationId xmlns:p14="http://schemas.microsoft.com/office/powerpoint/2010/main" val="3909997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15D84A-D361-469E-8D89-D80871874BE9}"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08B756-B991-4165-8F12-0D038DDAC90F}" type="slidenum">
              <a:rPr lang="en-US" smtClean="0"/>
              <a:t>‹#›</a:t>
            </a:fld>
            <a:endParaRPr lang="en-US"/>
          </a:p>
        </p:txBody>
      </p:sp>
    </p:spTree>
    <p:extLst>
      <p:ext uri="{BB962C8B-B14F-4D97-AF65-F5344CB8AC3E}">
        <p14:creationId xmlns:p14="http://schemas.microsoft.com/office/powerpoint/2010/main" val="4118314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15D84A-D361-469E-8D89-D80871874BE9}"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8B756-B991-4165-8F12-0D038DDAC90F}" type="slidenum">
              <a:rPr lang="en-US" smtClean="0"/>
              <a:t>‹#›</a:t>
            </a:fld>
            <a:endParaRPr lang="en-US"/>
          </a:p>
        </p:txBody>
      </p:sp>
    </p:spTree>
    <p:extLst>
      <p:ext uri="{BB962C8B-B14F-4D97-AF65-F5344CB8AC3E}">
        <p14:creationId xmlns:p14="http://schemas.microsoft.com/office/powerpoint/2010/main" val="147205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15D84A-D361-469E-8D89-D80871874BE9}" type="datetimeFigureOut">
              <a:rPr lang="en-US" smtClean="0"/>
              <a:t>11/22/2023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08B756-B991-4165-8F12-0D038DDAC90F}" type="slidenum">
              <a:rPr lang="en-US" smtClean="0"/>
              <a:t>‹#›</a:t>
            </a:fld>
            <a:endParaRPr lang="en-US"/>
          </a:p>
        </p:txBody>
      </p:sp>
    </p:spTree>
    <p:extLst>
      <p:ext uri="{BB962C8B-B14F-4D97-AF65-F5344CB8AC3E}">
        <p14:creationId xmlns:p14="http://schemas.microsoft.com/office/powerpoint/2010/main" val="861519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15D84A-D361-469E-8D89-D80871874BE9}" type="datetimeFigureOut">
              <a:rPr lang="en-US" smtClean="0"/>
              <a:t>11/22/2023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08B756-B991-4165-8F12-0D038DDAC90F}" type="slidenum">
              <a:rPr lang="en-US" smtClean="0"/>
              <a:t>‹#›</a:t>
            </a:fld>
            <a:endParaRPr lang="en-US"/>
          </a:p>
        </p:txBody>
      </p:sp>
    </p:spTree>
    <p:extLst>
      <p:ext uri="{BB962C8B-B14F-4D97-AF65-F5344CB8AC3E}">
        <p14:creationId xmlns:p14="http://schemas.microsoft.com/office/powerpoint/2010/main" val="1810712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15D84A-D361-469E-8D89-D80871874BE9}" type="datetimeFigureOut">
              <a:rPr lang="en-US" smtClean="0"/>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08B756-B991-4165-8F12-0D038DDAC90F}" type="slidenum">
              <a:rPr lang="en-US" smtClean="0"/>
              <a:t>‹#›</a:t>
            </a:fld>
            <a:endParaRPr lang="en-US"/>
          </a:p>
        </p:txBody>
      </p:sp>
    </p:spTree>
    <p:extLst>
      <p:ext uri="{BB962C8B-B14F-4D97-AF65-F5344CB8AC3E}">
        <p14:creationId xmlns:p14="http://schemas.microsoft.com/office/powerpoint/2010/main" val="2039981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15D84A-D361-469E-8D89-D80871874BE9}"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8B756-B991-4165-8F12-0D038DDAC90F}" type="slidenum">
              <a:rPr lang="en-US" smtClean="0"/>
              <a:t>‹#›</a:t>
            </a:fld>
            <a:endParaRPr lang="en-US"/>
          </a:p>
        </p:txBody>
      </p:sp>
    </p:spTree>
    <p:extLst>
      <p:ext uri="{BB962C8B-B14F-4D97-AF65-F5344CB8AC3E}">
        <p14:creationId xmlns:p14="http://schemas.microsoft.com/office/powerpoint/2010/main" val="2369543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15D84A-D361-469E-8D89-D80871874BE9}"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08B756-B991-4165-8F12-0D038DDAC90F}" type="slidenum">
              <a:rPr lang="en-US" smtClean="0"/>
              <a:t>‹#›</a:t>
            </a:fld>
            <a:endParaRPr lang="en-US"/>
          </a:p>
        </p:txBody>
      </p:sp>
    </p:spTree>
    <p:extLst>
      <p:ext uri="{BB962C8B-B14F-4D97-AF65-F5344CB8AC3E}">
        <p14:creationId xmlns:p14="http://schemas.microsoft.com/office/powerpoint/2010/main" val="3771120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15D84A-D361-469E-8D89-D80871874BE9}" type="datetimeFigureOut">
              <a:rPr lang="en-US" smtClean="0"/>
              <a:t>11/22/2023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08B756-B991-4165-8F12-0D038DDAC90F}" type="slidenum">
              <a:rPr lang="en-US" smtClean="0"/>
              <a:t>‹#›</a:t>
            </a:fld>
            <a:endParaRPr lang="en-US"/>
          </a:p>
        </p:txBody>
      </p:sp>
    </p:spTree>
    <p:extLst>
      <p:ext uri="{BB962C8B-B14F-4D97-AF65-F5344CB8AC3E}">
        <p14:creationId xmlns:p14="http://schemas.microsoft.com/office/powerpoint/2010/main" val="377008937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u="sng" dirty="0" smtClean="0">
                <a:solidFill>
                  <a:srgbClr val="7030A0"/>
                </a:solidFill>
                <a:latin typeface="Bahnschrift Condensed" panose="020B0502040204020203" pitchFamily="34" charset="0"/>
              </a:rPr>
              <a:t>TRAPPING RAINWATER: A SUSTAINABLE SOLUTION</a:t>
            </a:r>
            <a:endParaRPr lang="en-US" u="sng" dirty="0">
              <a:solidFill>
                <a:srgbClr val="7030A0"/>
              </a:solidFill>
              <a:latin typeface="Bahnschrift Condensed" panose="020B0502040204020203" pitchFamily="34" charset="0"/>
            </a:endParaRPr>
          </a:p>
        </p:txBody>
      </p:sp>
      <p:sp>
        <p:nvSpPr>
          <p:cNvPr id="3" name="Subtitle 2"/>
          <p:cNvSpPr>
            <a:spLocks noGrp="1"/>
          </p:cNvSpPr>
          <p:nvPr>
            <p:ph type="subTitle" idx="1"/>
          </p:nvPr>
        </p:nvSpPr>
        <p:spPr/>
        <p:txBody>
          <a:bodyPr anchor="ctr"/>
          <a:lstStyle/>
          <a:p>
            <a:r>
              <a:rPr lang="en-US" dirty="0" smtClean="0">
                <a:solidFill>
                  <a:schemeClr val="accent1">
                    <a:lumMod val="75000"/>
                  </a:schemeClr>
                </a:solidFill>
                <a:latin typeface="Bernard MT Condensed" panose="02050806060905020404" pitchFamily="18" charset="0"/>
              </a:rPr>
              <a:t>EXPLORING BENEFITS AND TECHNIQUES</a:t>
            </a:r>
          </a:p>
          <a:p>
            <a:r>
              <a:rPr lang="en-US" dirty="0" smtClean="0">
                <a:solidFill>
                  <a:schemeClr val="accent1">
                    <a:lumMod val="75000"/>
                  </a:schemeClr>
                </a:solidFill>
                <a:latin typeface="Bernard MT Condensed" panose="02050806060905020404" pitchFamily="18" charset="0"/>
              </a:rPr>
              <a:t>BY:CHAUDHARY RISHIKA DHARMATMA </a:t>
            </a:r>
          </a:p>
          <a:p>
            <a:r>
              <a:rPr lang="en-US" dirty="0" smtClean="0">
                <a:solidFill>
                  <a:schemeClr val="accent1">
                    <a:lumMod val="75000"/>
                  </a:schemeClr>
                </a:solidFill>
                <a:latin typeface="Bernard MT Condensed" panose="02050806060905020404" pitchFamily="18" charset="0"/>
              </a:rPr>
              <a:t>23TMK012 / 12</a:t>
            </a:r>
            <a:r>
              <a:rPr lang="en-US" baseline="30000" dirty="0" smtClean="0">
                <a:solidFill>
                  <a:schemeClr val="accent1">
                    <a:lumMod val="75000"/>
                  </a:schemeClr>
                </a:solidFill>
                <a:latin typeface="Bernard MT Condensed" panose="02050806060905020404" pitchFamily="18" charset="0"/>
              </a:rPr>
              <a:t>TH</a:t>
            </a:r>
            <a:r>
              <a:rPr lang="en-US" dirty="0" smtClean="0">
                <a:solidFill>
                  <a:schemeClr val="accent1">
                    <a:lumMod val="75000"/>
                  </a:schemeClr>
                </a:solidFill>
                <a:latin typeface="Bernard MT Condensed" panose="02050806060905020404" pitchFamily="18" charset="0"/>
              </a:rPr>
              <a:t> NOVEMBER</a:t>
            </a:r>
            <a:endParaRPr lang="en-US" dirty="0">
              <a:solidFill>
                <a:schemeClr val="accent1">
                  <a:lumMod val="75000"/>
                </a:schemeClr>
              </a:solidFill>
              <a:latin typeface="Bernard MT Condensed" panose="02050806060905020404" pitchFamily="18" charset="0"/>
            </a:endParaRPr>
          </a:p>
        </p:txBody>
      </p:sp>
    </p:spTree>
    <p:extLst>
      <p:ext uri="{BB962C8B-B14F-4D97-AF65-F5344CB8AC3E}">
        <p14:creationId xmlns:p14="http://schemas.microsoft.com/office/powerpoint/2010/main" val="178137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4">
                    <a:lumMod val="75000"/>
                  </a:schemeClr>
                </a:solidFill>
              </a:rPr>
              <a:t>*REAL WORLD PROBLEM*</a:t>
            </a:r>
            <a:endParaRPr lang="en-US" dirty="0">
              <a:solidFill>
                <a:schemeClr val="accent4">
                  <a:lumMod val="75000"/>
                </a:schemeClr>
              </a:solidFill>
            </a:endParaRPr>
          </a:p>
        </p:txBody>
      </p:sp>
      <p:sp>
        <p:nvSpPr>
          <p:cNvPr id="3" name="Content Placeholder 2"/>
          <p:cNvSpPr>
            <a:spLocks noGrp="1"/>
          </p:cNvSpPr>
          <p:nvPr>
            <p:ph idx="1"/>
          </p:nvPr>
        </p:nvSpPr>
        <p:spPr/>
        <p:txBody>
          <a:bodyPr>
            <a:normAutofit fontScale="85000" lnSpcReduction="20000"/>
          </a:bodyPr>
          <a:lstStyle/>
          <a:p>
            <a:r>
              <a:rPr lang="en-US" i="1" dirty="0">
                <a:solidFill>
                  <a:srgbClr val="FFFF00"/>
                </a:solidFill>
              </a:rPr>
              <a:t>Water scarcity is a global challenge, and within this context, the coding challenge of trapping rainwater emerges as a meaningful endeavor. Beyond its algorithmic intricacies, this challenge mirrors a real-world scenario where efficient water management is critical.</a:t>
            </a:r>
            <a:endParaRPr lang="en-US" dirty="0">
              <a:solidFill>
                <a:srgbClr val="FFFF00"/>
              </a:solidFill>
            </a:endParaRPr>
          </a:p>
          <a:p>
            <a:r>
              <a:rPr lang="en-US" i="1" dirty="0">
                <a:solidFill>
                  <a:srgbClr val="FFFF00"/>
                </a:solidFill>
              </a:rPr>
              <a:t>Picture a cityscape during a heavy rainstorm. As rainwater flows over rooftops and streets, the potential for efficient collection and storage becomes evident. In urban planning and environmental sustainability, the ability to trap rainwater not only addresses water scarcity issues but also mitigates flooding and soil erosion.</a:t>
            </a:r>
            <a:endParaRPr lang="en-US" dirty="0">
              <a:solidFill>
                <a:srgbClr val="FFFF00"/>
              </a:solidFill>
            </a:endParaRPr>
          </a:p>
          <a:p>
            <a:r>
              <a:rPr lang="en-US" i="1" dirty="0">
                <a:solidFill>
                  <a:srgbClr val="FFFF00"/>
                </a:solidFill>
              </a:rPr>
              <a:t>This coding challenge is not just an abstract problem; it resonates with the practicality of optimizing water usage in our communities. As we delve into the algorithmic solutions, keep in mind the tangible impact these optimizations can have on water conservation efforts and the resilience of urban ecosystems. Join us on this journey as we bridge the gap between code and real-world sustainability.</a:t>
            </a:r>
            <a:endParaRPr lang="en-US" dirty="0">
              <a:solidFill>
                <a:srgbClr val="FFFF00"/>
              </a:solidFill>
            </a:endParaRPr>
          </a:p>
          <a:p>
            <a:endParaRPr lang="en-US" dirty="0"/>
          </a:p>
        </p:txBody>
      </p:sp>
    </p:spTree>
    <p:extLst>
      <p:ext uri="{BB962C8B-B14F-4D97-AF65-F5344CB8AC3E}">
        <p14:creationId xmlns:p14="http://schemas.microsoft.com/office/powerpoint/2010/main" val="202951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0840"/>
            <a:ext cx="10515600" cy="609660"/>
          </a:xfrm>
        </p:spPr>
        <p:txBody>
          <a:bodyPr>
            <a:normAutofit/>
          </a:bodyPr>
          <a:lstStyle/>
          <a:p>
            <a:r>
              <a:rPr lang="en-US" sz="2800" dirty="0" smtClean="0">
                <a:solidFill>
                  <a:srgbClr val="92D050"/>
                </a:solidFill>
              </a:rPr>
              <a:t>*QUESTION PROBLEM AND SCENARIO+PREREQUISITES</a:t>
            </a:r>
            <a:endParaRPr lang="en-US" sz="2800" dirty="0">
              <a:solidFill>
                <a:srgbClr val="92D050"/>
              </a:solidFill>
            </a:endParaRPr>
          </a:p>
        </p:txBody>
      </p:sp>
      <p:sp>
        <p:nvSpPr>
          <p:cNvPr id="3" name="Content Placeholder 2"/>
          <p:cNvSpPr>
            <a:spLocks noGrp="1"/>
          </p:cNvSpPr>
          <p:nvPr>
            <p:ph idx="1"/>
          </p:nvPr>
        </p:nvSpPr>
        <p:spPr>
          <a:xfrm>
            <a:off x="838200" y="684304"/>
            <a:ext cx="10515600" cy="4399472"/>
          </a:xfrm>
        </p:spPr>
        <p:txBody>
          <a:bodyPr>
            <a:noAutofit/>
          </a:bodyPr>
          <a:lstStyle/>
          <a:p>
            <a:r>
              <a:rPr lang="en-US" sz="2200" i="1" dirty="0">
                <a:solidFill>
                  <a:schemeClr val="accent6">
                    <a:lumMod val="60000"/>
                    <a:lumOff val="40000"/>
                  </a:schemeClr>
                </a:solidFill>
              </a:rPr>
              <a:t>Alright, let's get into the </a:t>
            </a:r>
            <a:r>
              <a:rPr lang="en-US" sz="2200" i="1" dirty="0" smtClean="0">
                <a:solidFill>
                  <a:schemeClr val="accent6">
                    <a:lumMod val="60000"/>
                    <a:lumOff val="40000"/>
                  </a:schemeClr>
                </a:solidFill>
              </a:rPr>
              <a:t>depth </a:t>
            </a:r>
            <a:r>
              <a:rPr lang="en-US" sz="2200" i="1" dirty="0">
                <a:solidFill>
                  <a:schemeClr val="accent6">
                    <a:lumMod val="60000"/>
                    <a:lumOff val="40000"/>
                  </a:schemeClr>
                </a:solidFill>
              </a:rPr>
              <a:t>of our coding challenge. Imagine we have a row of buildings, and each building has a certain height. We're given this information in the form of an array. Now, here's the puzzle: when it rains, water gets trapped between these buildings. Our goal is to figure out how much water can be trapped.</a:t>
            </a:r>
            <a:endParaRPr lang="en-US" sz="2200" dirty="0">
              <a:solidFill>
                <a:schemeClr val="accent6">
                  <a:lumMod val="60000"/>
                  <a:lumOff val="40000"/>
                </a:schemeClr>
              </a:solidFill>
            </a:endParaRPr>
          </a:p>
          <a:p>
            <a:r>
              <a:rPr lang="en-US" sz="2200" i="1" dirty="0">
                <a:solidFill>
                  <a:schemeClr val="accent6">
                    <a:lumMod val="60000"/>
                    <a:lumOff val="40000"/>
                  </a:schemeClr>
                </a:solidFill>
              </a:rPr>
              <a:t>The array represents the heights of the buildings. It might look like this: </a:t>
            </a:r>
            <a:r>
              <a:rPr lang="en-US" sz="2200" i="1" dirty="0" smtClean="0">
                <a:solidFill>
                  <a:schemeClr val="accent6">
                    <a:lumMod val="60000"/>
                    <a:lumOff val="40000"/>
                  </a:schemeClr>
                </a:solidFill>
              </a:rPr>
              <a:t>[4,2,0,6,3,2,5].</a:t>
            </a:r>
            <a:r>
              <a:rPr lang="en-US" sz="2200" i="1" dirty="0">
                <a:solidFill>
                  <a:schemeClr val="accent6">
                    <a:lumMod val="60000"/>
                    <a:lumOff val="40000"/>
                  </a:schemeClr>
                </a:solidFill>
              </a:rPr>
              <a:t> HERE, 0 represents empty </a:t>
            </a:r>
            <a:r>
              <a:rPr lang="en-US" sz="2200" i="1" dirty="0" smtClean="0">
                <a:solidFill>
                  <a:schemeClr val="accent6">
                    <a:lumMod val="60000"/>
                    <a:lumOff val="40000"/>
                  </a:schemeClr>
                </a:solidFill>
              </a:rPr>
              <a:t>ground . Also </a:t>
            </a:r>
            <a:r>
              <a:rPr lang="en-US" sz="2200" i="1" dirty="0">
                <a:solidFill>
                  <a:schemeClr val="accent6">
                    <a:lumMod val="60000"/>
                    <a:lumOff val="40000"/>
                  </a:schemeClr>
                </a:solidFill>
              </a:rPr>
              <a:t>the width of the building in our case </a:t>
            </a:r>
            <a:r>
              <a:rPr lang="en-US" sz="2200" i="1" dirty="0" smtClean="0">
                <a:solidFill>
                  <a:schemeClr val="accent6">
                    <a:lumMod val="60000"/>
                    <a:lumOff val="40000"/>
                  </a:schemeClr>
                </a:solidFill>
              </a:rPr>
              <a:t> </a:t>
            </a:r>
            <a:r>
              <a:rPr lang="en-US" sz="2200" i="1" dirty="0">
                <a:solidFill>
                  <a:schemeClr val="accent6">
                    <a:lumMod val="60000"/>
                    <a:lumOff val="40000"/>
                  </a:schemeClr>
                </a:solidFill>
              </a:rPr>
              <a:t>will </a:t>
            </a:r>
            <a:r>
              <a:rPr lang="en-US" sz="2200" i="1" dirty="0" smtClean="0">
                <a:solidFill>
                  <a:schemeClr val="accent6">
                    <a:lumMod val="60000"/>
                    <a:lumOff val="40000"/>
                  </a:schemeClr>
                </a:solidFill>
              </a:rPr>
              <a:t>be considered as </a:t>
            </a:r>
            <a:r>
              <a:rPr lang="en-US" sz="2200" i="1" dirty="0">
                <a:solidFill>
                  <a:schemeClr val="accent6">
                    <a:lumMod val="60000"/>
                    <a:lumOff val="40000"/>
                  </a:schemeClr>
                </a:solidFill>
              </a:rPr>
              <a:t>1.</a:t>
            </a:r>
            <a:r>
              <a:rPr lang="en-US" sz="2200" i="1" dirty="0" smtClean="0">
                <a:solidFill>
                  <a:schemeClr val="accent6">
                    <a:lumMod val="60000"/>
                    <a:lumOff val="40000"/>
                  </a:schemeClr>
                </a:solidFill>
              </a:rPr>
              <a:t> </a:t>
            </a:r>
            <a:r>
              <a:rPr lang="en-US" sz="2200" i="1" dirty="0">
                <a:solidFill>
                  <a:schemeClr val="accent6">
                    <a:lumMod val="60000"/>
                    <a:lumOff val="40000"/>
                  </a:schemeClr>
                </a:solidFill>
              </a:rPr>
              <a:t>Each number is the height of a building at that position. So, how can we efficiently calculate the total amount of trapped rainwater between these buildings? Now, before we jump into the code, let's lay down the rules. We're dealing with a row of buildings represented by an array of heights. Each building's height is a non-negative integer because, you know, buildings can't have negative heights in our world!</a:t>
            </a:r>
            <a:endParaRPr lang="en-US" sz="2200" dirty="0">
              <a:solidFill>
                <a:schemeClr val="accent6">
                  <a:lumMod val="60000"/>
                  <a:lumOff val="40000"/>
                </a:schemeClr>
              </a:solidFill>
            </a:endParaRPr>
          </a:p>
          <a:p>
            <a:r>
              <a:rPr lang="en-US" sz="2200" i="1" dirty="0">
                <a:solidFill>
                  <a:schemeClr val="accent6">
                    <a:lumMod val="60000"/>
                    <a:lumOff val="40000"/>
                  </a:schemeClr>
                </a:solidFill>
              </a:rPr>
              <a:t>So, we might have an array like this: </a:t>
            </a:r>
            <a:r>
              <a:rPr lang="en-US" sz="2200" i="1" dirty="0" smtClean="0">
                <a:solidFill>
                  <a:schemeClr val="accent6">
                    <a:lumMod val="60000"/>
                    <a:lumOff val="40000"/>
                  </a:schemeClr>
                </a:solidFill>
              </a:rPr>
              <a:t>[4,2,0,6,3,2,5]. </a:t>
            </a:r>
            <a:r>
              <a:rPr lang="en-US" sz="2200" i="1" dirty="0">
                <a:solidFill>
                  <a:schemeClr val="accent6">
                    <a:lumMod val="60000"/>
                    <a:lumOff val="40000"/>
                  </a:schemeClr>
                </a:solidFill>
              </a:rPr>
              <a:t>These numbers are the heights of buildings in our cityscape. Now, when it rains, water can get trapped between these buildings. Our mission? Find out how much rainwater can be trapped efficiently.</a:t>
            </a:r>
            <a:endParaRPr lang="en-US" sz="2200" dirty="0">
              <a:solidFill>
                <a:schemeClr val="accent6">
                  <a:lumMod val="60000"/>
                  <a:lumOff val="40000"/>
                </a:schemeClr>
              </a:solidFill>
            </a:endParaRPr>
          </a:p>
          <a:p>
            <a:r>
              <a:rPr lang="en-US" sz="2200" i="1" dirty="0">
                <a:solidFill>
                  <a:schemeClr val="accent6">
                    <a:lumMod val="60000"/>
                    <a:lumOff val="40000"/>
                  </a:schemeClr>
                </a:solidFill>
              </a:rPr>
              <a:t>Remember, we're not dealing with negative heights here – only real-world buildings with heights you can count. </a:t>
            </a:r>
            <a:r>
              <a:rPr lang="en-US" sz="2200" i="1" dirty="0" smtClean="0">
                <a:solidFill>
                  <a:schemeClr val="accent6">
                    <a:lumMod val="60000"/>
                    <a:lumOff val="40000"/>
                  </a:schemeClr>
                </a:solidFill>
              </a:rPr>
              <a:t>That's </a:t>
            </a:r>
            <a:r>
              <a:rPr lang="en-US" sz="2200" i="1" dirty="0">
                <a:solidFill>
                  <a:schemeClr val="accent6">
                    <a:lumMod val="60000"/>
                    <a:lumOff val="40000"/>
                  </a:schemeClr>
                </a:solidFill>
              </a:rPr>
              <a:t>the challenge we're diving into, and spoiler alert, it involves some clever coding tricks! Let's explore the coding magic together.</a:t>
            </a:r>
            <a:endParaRPr lang="en-US" sz="2200" dirty="0">
              <a:solidFill>
                <a:schemeClr val="accent6">
                  <a:lumMod val="60000"/>
                  <a:lumOff val="40000"/>
                </a:schemeClr>
              </a:solidFill>
            </a:endParaRPr>
          </a:p>
          <a:p>
            <a:endParaRPr lang="en-US" sz="2200" dirty="0">
              <a:solidFill>
                <a:schemeClr val="accent6">
                  <a:lumMod val="60000"/>
                  <a:lumOff val="40000"/>
                </a:schemeClr>
              </a:solidFill>
            </a:endParaRPr>
          </a:p>
        </p:txBody>
      </p:sp>
    </p:spTree>
    <p:extLst>
      <p:ext uri="{BB962C8B-B14F-4D97-AF65-F5344CB8AC3E}">
        <p14:creationId xmlns:p14="http://schemas.microsoft.com/office/powerpoint/2010/main" val="186353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down)">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down)">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76" y="24454"/>
            <a:ext cx="10515600" cy="825320"/>
          </a:xfrm>
        </p:spPr>
        <p:txBody>
          <a:bodyPr>
            <a:normAutofit/>
          </a:bodyPr>
          <a:lstStyle/>
          <a:p>
            <a:r>
              <a:rPr lang="en-US" sz="3200" dirty="0" smtClean="0">
                <a:solidFill>
                  <a:schemeClr val="accent4">
                    <a:lumMod val="75000"/>
                  </a:schemeClr>
                </a:solidFill>
              </a:rPr>
              <a:t>DIAGRAMATIC REPRESENTATION AND SPECIAL SCENARIOS</a:t>
            </a:r>
            <a:endParaRPr lang="en-US" sz="3200" dirty="0">
              <a:solidFill>
                <a:schemeClr val="accent4">
                  <a:lumMod val="75000"/>
                </a:schemeClr>
              </a:solidFill>
            </a:endParaRPr>
          </a:p>
        </p:txBody>
      </p:sp>
      <p:sp>
        <p:nvSpPr>
          <p:cNvPr id="4" name="Rectangle 3"/>
          <p:cNvSpPr/>
          <p:nvPr/>
        </p:nvSpPr>
        <p:spPr>
          <a:xfrm>
            <a:off x="214941" y="1139176"/>
            <a:ext cx="415506"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40512" y="1751651"/>
            <a:ext cx="429883" cy="759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60330" y="2465057"/>
            <a:ext cx="54346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603794" y="678956"/>
            <a:ext cx="439948" cy="1831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43742" y="1389342"/>
            <a:ext cx="439947" cy="112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483689" y="1760278"/>
            <a:ext cx="439948" cy="750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923637" y="863130"/>
            <a:ext cx="457199" cy="1647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439016" y="756450"/>
            <a:ext cx="2786332" cy="1754326"/>
          </a:xfrm>
          <a:prstGeom prst="rect">
            <a:avLst/>
          </a:prstGeom>
          <a:noFill/>
        </p:spPr>
        <p:txBody>
          <a:bodyPr wrap="square" rtlCol="0">
            <a:spAutoFit/>
          </a:bodyPr>
          <a:lstStyle/>
          <a:p>
            <a:r>
              <a:rPr lang="en-US" dirty="0" smtClean="0">
                <a:solidFill>
                  <a:schemeClr val="accent3"/>
                </a:solidFill>
                <a:latin typeface="Bahnschrift" panose="020B0502040204020203" pitchFamily="34" charset="0"/>
              </a:rPr>
              <a:t>REPRESENTAION OF OUR GIVEN DATA.HERE IN OUR CASE WE WILL CONSIEDER THE WIDHT OF EACH BUILDING TO BE EQUAL TO 1.</a:t>
            </a:r>
            <a:endParaRPr lang="en-US" dirty="0">
              <a:solidFill>
                <a:schemeClr val="accent3"/>
              </a:solidFill>
              <a:latin typeface="Bahnschrift" panose="020B0502040204020203" pitchFamily="34" charset="0"/>
            </a:endParaRPr>
          </a:p>
        </p:txBody>
      </p:sp>
      <p:sp>
        <p:nvSpPr>
          <p:cNvPr id="22" name="Rectangle 21"/>
          <p:cNvSpPr/>
          <p:nvPr/>
        </p:nvSpPr>
        <p:spPr>
          <a:xfrm>
            <a:off x="1387294" y="2838633"/>
            <a:ext cx="345056" cy="10869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270063" y="2654459"/>
            <a:ext cx="370936" cy="1271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640999" y="3175064"/>
            <a:ext cx="362309" cy="750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70172" y="4571615"/>
            <a:ext cx="396815" cy="1218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66987" y="5064556"/>
            <a:ext cx="414068" cy="725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081055" y="5315509"/>
            <a:ext cx="370936" cy="475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883311" y="5315509"/>
            <a:ext cx="327804" cy="475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211115" y="4670203"/>
            <a:ext cx="379562" cy="1120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580613" y="4257925"/>
            <a:ext cx="422695" cy="1532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178712" y="2654459"/>
            <a:ext cx="7611276" cy="2862322"/>
          </a:xfrm>
          <a:prstGeom prst="rect">
            <a:avLst/>
          </a:prstGeom>
          <a:noFill/>
        </p:spPr>
        <p:txBody>
          <a:bodyPr wrap="square" rtlCol="0">
            <a:spAutoFit/>
          </a:bodyPr>
          <a:lstStyle/>
          <a:p>
            <a:r>
              <a:rPr lang="en-US" sz="2000" dirty="0" smtClean="0">
                <a:solidFill>
                  <a:srgbClr val="FFFF00"/>
                </a:solidFill>
                <a:latin typeface="Arial Narrow" panose="020B0606020202030204" pitchFamily="34" charset="0"/>
              </a:rPr>
              <a:t>BEOFRE WE UNLEASH OUR CODING SKILLS , LET’S ADDRESS SOME SPECIAL SCENARIOS , IF OUR ROW OF BUILDINGS JUST CONSISTED OF A SINGLE BUILDING , OR IF THE BUILDINGS WERE ARRANGED IN ASCENDING OR DESCENDING ORDER LIKE SHOWN IN THE DIAGRAM, GUESS WHAT? THERE WON’T BE ANY TRAPPED WATER . WHY? BECAUSE IN THESE  CASES THERE ARE NO BOUNDARIES BETWEEN BULDINGS FOR THE RAINWATER TO GET TRAPPED. IT’S HAVING A SOLO ACT OR PERFORMING A LINE-UP- NO SPACE FOR RAINWATER TO HANGOUT. KEEP THIS IN OUR MIND AS WE CARFT OUR SOLUTION.</a:t>
            </a:r>
            <a:endParaRPr lang="en-US" sz="2000" dirty="0">
              <a:solidFill>
                <a:srgbClr val="FFFF00"/>
              </a:solidFill>
              <a:latin typeface="Arial Narrow" panose="020B0606020202030204" pitchFamily="34" charset="0"/>
            </a:endParaRPr>
          </a:p>
        </p:txBody>
      </p:sp>
      <p:sp>
        <p:nvSpPr>
          <p:cNvPr id="48" name="Rectangle 47"/>
          <p:cNvSpPr/>
          <p:nvPr/>
        </p:nvSpPr>
        <p:spPr>
          <a:xfrm>
            <a:off x="79076" y="3391307"/>
            <a:ext cx="343618" cy="534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22694" y="3050344"/>
            <a:ext cx="415506" cy="875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848265" y="3267320"/>
            <a:ext cx="306359" cy="658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282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750" fill="hold"/>
                                        <p:tgtEl>
                                          <p:spTgt spid="21"/>
                                        </p:tgtEl>
                                        <p:attrNameLst>
                                          <p:attrName>ppt_x</p:attrName>
                                        </p:attrNameLst>
                                      </p:cBhvr>
                                      <p:tavLst>
                                        <p:tav tm="0">
                                          <p:val>
                                            <p:strVal val="#ppt_x"/>
                                          </p:val>
                                        </p:tav>
                                        <p:tav tm="100000">
                                          <p:val>
                                            <p:strVal val="#ppt_x"/>
                                          </p:val>
                                        </p:tav>
                                      </p:tavLst>
                                    </p:anim>
                                    <p:anim calcmode="lin" valueType="num">
                                      <p:cBhvr additive="base">
                                        <p:cTn id="13" dur="75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1000"/>
                                        <p:tgtEl>
                                          <p:spTgt spid="47"/>
                                        </p:tgtEl>
                                      </p:cBhvr>
                                    </p:animEffect>
                                    <p:anim calcmode="lin" valueType="num">
                                      <p:cBhvr>
                                        <p:cTn id="19" dur="1000" fill="hold"/>
                                        <p:tgtEl>
                                          <p:spTgt spid="47"/>
                                        </p:tgtEl>
                                        <p:attrNameLst>
                                          <p:attrName>ppt_x</p:attrName>
                                        </p:attrNameLst>
                                      </p:cBhvr>
                                      <p:tavLst>
                                        <p:tav tm="0">
                                          <p:val>
                                            <p:strVal val="#ppt_x"/>
                                          </p:val>
                                        </p:tav>
                                        <p:tav tm="100000">
                                          <p:val>
                                            <p:strVal val="#ppt_x"/>
                                          </p:val>
                                        </p:tav>
                                      </p:tavLst>
                                    </p:anim>
                                    <p:anim calcmode="lin" valueType="num">
                                      <p:cBhvr>
                                        <p:cTn id="2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400" dirty="0" smtClean="0">
                <a:solidFill>
                  <a:schemeClr val="accent1">
                    <a:lumMod val="60000"/>
                    <a:lumOff val="40000"/>
                  </a:schemeClr>
                </a:solidFill>
              </a:rPr>
              <a:t>APPROACH</a:t>
            </a:r>
            <a:br>
              <a:rPr lang="en-US" sz="1400" dirty="0" smtClean="0">
                <a:solidFill>
                  <a:schemeClr val="accent1">
                    <a:lumMod val="60000"/>
                    <a:lumOff val="40000"/>
                  </a:schemeClr>
                </a:solidFill>
              </a:rPr>
            </a:br>
            <a:r>
              <a:rPr lang="en-US" sz="1400" i="1" dirty="0">
                <a:solidFill>
                  <a:srgbClr val="00B0F0"/>
                </a:solidFill>
              </a:rPr>
              <a:t>I'm tapping into the power of functions and arrays to crack this coding puzzle. Functions help organize my code, making it readable and efficient. Arrays are my go-to for storing building heights. By combining these, I'm set to tackle the rainwater trapping challenge with precision. We're using a two-pointer approach, iterating from both ends. Left_max and right_max keep track of the highest building encountered from the left and right. This ensures precise calculation of trapped rainwater as we move through the buildings. THE WATER TRAPPED ON EACH BUILDING CAN BE GIVEN BY THE FORMULA (</a:t>
            </a:r>
            <a:r>
              <a:rPr lang="en-US" sz="1400" dirty="0"/>
              <a:t>WATERLEVEL-HEIGHT</a:t>
            </a:r>
            <a:r>
              <a:rPr lang="en-US" sz="1400" i="1" dirty="0">
                <a:solidFill>
                  <a:srgbClr val="00B0F0"/>
                </a:solidFill>
              </a:rPr>
              <a:t>)*WIDTH BUT HERE WIDTH IS 1.</a:t>
            </a:r>
            <a:br>
              <a:rPr lang="en-US" sz="1400" i="1" dirty="0">
                <a:solidFill>
                  <a:srgbClr val="00B0F0"/>
                </a:solidFill>
              </a:rPr>
            </a:br>
            <a:endParaRPr lang="en-US" sz="1400" dirty="0">
              <a:solidFill>
                <a:schemeClr val="accent1">
                  <a:lumMod val="60000"/>
                  <a:lumOff val="40000"/>
                </a:schemeClr>
              </a:solidFill>
            </a:endParaRPr>
          </a:p>
        </p:txBody>
      </p:sp>
      <p:pic>
        <p:nvPicPr>
          <p:cNvPr id="4" name="Content Placeholder 3"/>
          <p:cNvPicPr>
            <a:picLocks noGrp="1" noChangeAspect="1"/>
          </p:cNvPicPr>
          <p:nvPr>
            <p:ph idx="1"/>
          </p:nvPr>
        </p:nvPicPr>
        <p:blipFill>
          <a:blip r:embed="rId2"/>
          <a:stretch>
            <a:fillRect/>
          </a:stretch>
        </p:blipFill>
        <p:spPr>
          <a:xfrm>
            <a:off x="95284" y="1890792"/>
            <a:ext cx="3825787" cy="4819973"/>
          </a:xfrm>
          <a:prstGeom prst="rect">
            <a:avLst/>
          </a:prstGeom>
        </p:spPr>
      </p:pic>
      <p:pic>
        <p:nvPicPr>
          <p:cNvPr id="6" name="Picture 5"/>
          <p:cNvPicPr>
            <a:picLocks noChangeAspect="1"/>
          </p:cNvPicPr>
          <p:nvPr/>
        </p:nvPicPr>
        <p:blipFill>
          <a:blip r:embed="rId3"/>
          <a:stretch>
            <a:fillRect/>
          </a:stretch>
        </p:blipFill>
        <p:spPr>
          <a:xfrm>
            <a:off x="3990814" y="1544610"/>
            <a:ext cx="8051369" cy="5220400"/>
          </a:xfrm>
          <a:prstGeom prst="rect">
            <a:avLst/>
          </a:prstGeom>
        </p:spPr>
      </p:pic>
    </p:spTree>
    <p:extLst>
      <p:ext uri="{BB962C8B-B14F-4D97-AF65-F5344CB8AC3E}">
        <p14:creationId xmlns:p14="http://schemas.microsoft.com/office/powerpoint/2010/main" val="178180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3939" y="-2534764"/>
            <a:ext cx="10112644" cy="7485682"/>
          </a:xfrm>
          <a:prstGeom prst="rect">
            <a:avLst/>
          </a:prstGeom>
          <a:noFill/>
        </p:spPr>
        <p:txBody>
          <a:bodyPr wrap="square" rtlCol="0">
            <a:spAutoFit/>
          </a:bodyPr>
          <a:lstStyle/>
          <a:p>
            <a:endParaRPr lang="en-US" dirty="0"/>
          </a:p>
        </p:txBody>
      </p:sp>
      <p:sp>
        <p:nvSpPr>
          <p:cNvPr id="5" name="TextBox 4"/>
          <p:cNvSpPr txBox="1"/>
          <p:nvPr/>
        </p:nvSpPr>
        <p:spPr>
          <a:xfrm>
            <a:off x="263471" y="216976"/>
            <a:ext cx="11739966" cy="1200329"/>
          </a:xfrm>
          <a:prstGeom prst="rect">
            <a:avLst/>
          </a:prstGeom>
          <a:noFill/>
        </p:spPr>
        <p:txBody>
          <a:bodyPr wrap="square" rtlCol="0">
            <a:spAutoFit/>
          </a:bodyPr>
          <a:lstStyle/>
          <a:p>
            <a:r>
              <a:rPr lang="en-US" dirty="0" smtClean="0">
                <a:solidFill>
                  <a:srgbClr val="FF0000"/>
                </a:solidFill>
              </a:rPr>
              <a:t>FLOWCHART***</a:t>
            </a:r>
          </a:p>
          <a:p>
            <a:endParaRPr lang="en-US" dirty="0">
              <a:solidFill>
                <a:srgbClr val="FF0000"/>
              </a:solidFill>
            </a:endParaRPr>
          </a:p>
          <a:p>
            <a:endParaRPr lang="en-US" dirty="0" smtClean="0">
              <a:solidFill>
                <a:srgbClr val="FF0000"/>
              </a:solidFill>
            </a:endParaRPr>
          </a:p>
          <a:p>
            <a:endParaRPr lang="en-US" dirty="0">
              <a:solidFill>
                <a:srgbClr val="FF0000"/>
              </a:solidFill>
            </a:endParaRPr>
          </a:p>
        </p:txBody>
      </p:sp>
      <p:sp>
        <p:nvSpPr>
          <p:cNvPr id="7" name="Oval 6"/>
          <p:cNvSpPr/>
          <p:nvPr/>
        </p:nvSpPr>
        <p:spPr>
          <a:xfrm>
            <a:off x="439763" y="688883"/>
            <a:ext cx="1154624" cy="5191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arallelogram 7"/>
          <p:cNvSpPr/>
          <p:nvPr/>
        </p:nvSpPr>
        <p:spPr>
          <a:xfrm>
            <a:off x="263471" y="1606898"/>
            <a:ext cx="2367367" cy="506979"/>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mond 8"/>
          <p:cNvSpPr/>
          <p:nvPr/>
        </p:nvSpPr>
        <p:spPr>
          <a:xfrm>
            <a:off x="722609" y="2418982"/>
            <a:ext cx="968644" cy="86015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85979" y="3754860"/>
            <a:ext cx="3773837" cy="646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60335" y="4783394"/>
            <a:ext cx="3483245" cy="641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15538" y="4783394"/>
            <a:ext cx="4231037" cy="6410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038026" y="5959098"/>
            <a:ext cx="3153905" cy="449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14820" y="984141"/>
            <a:ext cx="4940860" cy="770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377940" y="2150228"/>
            <a:ext cx="4457313" cy="820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p:cNvSpPr/>
          <p:nvPr/>
        </p:nvSpPr>
        <p:spPr>
          <a:xfrm>
            <a:off x="2092272" y="2676508"/>
            <a:ext cx="1627322" cy="37196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606596" y="4197918"/>
            <a:ext cx="1557580" cy="6121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10244" y="794087"/>
            <a:ext cx="813661" cy="369332"/>
          </a:xfrm>
          <a:prstGeom prst="rect">
            <a:avLst/>
          </a:prstGeom>
          <a:noFill/>
        </p:spPr>
        <p:txBody>
          <a:bodyPr wrap="square" rtlCol="0">
            <a:spAutoFit/>
          </a:bodyPr>
          <a:lstStyle/>
          <a:p>
            <a:r>
              <a:rPr lang="en-US" dirty="0" smtClean="0"/>
              <a:t>START</a:t>
            </a:r>
            <a:endParaRPr lang="en-US" dirty="0"/>
          </a:p>
        </p:txBody>
      </p:sp>
      <p:sp>
        <p:nvSpPr>
          <p:cNvPr id="20" name="TextBox 19"/>
          <p:cNvSpPr txBox="1"/>
          <p:nvPr/>
        </p:nvSpPr>
        <p:spPr>
          <a:xfrm>
            <a:off x="9038612" y="4273231"/>
            <a:ext cx="1038386" cy="369332"/>
          </a:xfrm>
          <a:prstGeom prst="rect">
            <a:avLst/>
          </a:prstGeom>
          <a:noFill/>
        </p:spPr>
        <p:txBody>
          <a:bodyPr wrap="square" rtlCol="0">
            <a:spAutoFit/>
          </a:bodyPr>
          <a:lstStyle/>
          <a:p>
            <a:r>
              <a:rPr lang="en-US" dirty="0" smtClean="0"/>
              <a:t>END</a:t>
            </a:r>
            <a:endParaRPr lang="en-US" dirty="0"/>
          </a:p>
        </p:txBody>
      </p:sp>
      <p:sp>
        <p:nvSpPr>
          <p:cNvPr id="21" name="TextBox 20"/>
          <p:cNvSpPr txBox="1"/>
          <p:nvPr/>
        </p:nvSpPr>
        <p:spPr>
          <a:xfrm>
            <a:off x="432982" y="1522509"/>
            <a:ext cx="1985722" cy="923330"/>
          </a:xfrm>
          <a:prstGeom prst="rect">
            <a:avLst/>
          </a:prstGeom>
          <a:noFill/>
        </p:spPr>
        <p:txBody>
          <a:bodyPr wrap="square" rtlCol="0">
            <a:spAutoFit/>
          </a:bodyPr>
          <a:lstStyle/>
          <a:p>
            <a:r>
              <a:rPr lang="en-US" dirty="0" smtClean="0"/>
              <a:t>INPUT ARRAY OF HEIGHTS</a:t>
            </a:r>
          </a:p>
          <a:p>
            <a:endParaRPr lang="en-US" dirty="0"/>
          </a:p>
        </p:txBody>
      </p:sp>
      <p:sp>
        <p:nvSpPr>
          <p:cNvPr id="22" name="TextBox 21"/>
          <p:cNvSpPr txBox="1"/>
          <p:nvPr/>
        </p:nvSpPr>
        <p:spPr>
          <a:xfrm>
            <a:off x="927960" y="2683834"/>
            <a:ext cx="666427" cy="369332"/>
          </a:xfrm>
          <a:prstGeom prst="rect">
            <a:avLst/>
          </a:prstGeom>
          <a:noFill/>
        </p:spPr>
        <p:txBody>
          <a:bodyPr wrap="square" rtlCol="0">
            <a:spAutoFit/>
          </a:bodyPr>
          <a:lstStyle/>
          <a:p>
            <a:r>
              <a:rPr lang="en-US" dirty="0" smtClean="0"/>
              <a:t>N=0</a:t>
            </a:r>
            <a:endParaRPr lang="en-US" dirty="0"/>
          </a:p>
        </p:txBody>
      </p:sp>
      <p:sp>
        <p:nvSpPr>
          <p:cNvPr id="23" name="TextBox 22"/>
          <p:cNvSpPr txBox="1"/>
          <p:nvPr/>
        </p:nvSpPr>
        <p:spPr>
          <a:xfrm>
            <a:off x="2340245" y="2657631"/>
            <a:ext cx="1379349" cy="369332"/>
          </a:xfrm>
          <a:prstGeom prst="rect">
            <a:avLst/>
          </a:prstGeom>
          <a:noFill/>
        </p:spPr>
        <p:txBody>
          <a:bodyPr wrap="square" rtlCol="0">
            <a:spAutoFit/>
          </a:bodyPr>
          <a:lstStyle/>
          <a:p>
            <a:r>
              <a:rPr lang="en-US" dirty="0" smtClean="0"/>
              <a:t>PRINT “0”</a:t>
            </a:r>
            <a:endParaRPr lang="en-US" dirty="0"/>
          </a:p>
        </p:txBody>
      </p:sp>
      <p:sp>
        <p:nvSpPr>
          <p:cNvPr id="24" name="TextBox 23"/>
          <p:cNvSpPr txBox="1"/>
          <p:nvPr/>
        </p:nvSpPr>
        <p:spPr>
          <a:xfrm>
            <a:off x="263471" y="3799383"/>
            <a:ext cx="4141923" cy="646331"/>
          </a:xfrm>
          <a:prstGeom prst="rect">
            <a:avLst/>
          </a:prstGeom>
          <a:noFill/>
        </p:spPr>
        <p:txBody>
          <a:bodyPr wrap="square" rtlCol="0">
            <a:spAutoFit/>
          </a:bodyPr>
          <a:lstStyle/>
          <a:p>
            <a:r>
              <a:rPr lang="en-US" dirty="0" smtClean="0"/>
              <a:t>CREATE LEFT_MAX AND RIGHT_MAX AUXILLARY ARRAYS</a:t>
            </a:r>
            <a:endParaRPr lang="en-US" dirty="0"/>
          </a:p>
        </p:txBody>
      </p:sp>
      <p:sp>
        <p:nvSpPr>
          <p:cNvPr id="25" name="TextBox 24"/>
          <p:cNvSpPr txBox="1"/>
          <p:nvPr/>
        </p:nvSpPr>
        <p:spPr>
          <a:xfrm>
            <a:off x="360335" y="4839017"/>
            <a:ext cx="2728672" cy="646331"/>
          </a:xfrm>
          <a:prstGeom prst="rect">
            <a:avLst/>
          </a:prstGeom>
          <a:noFill/>
        </p:spPr>
        <p:txBody>
          <a:bodyPr wrap="square" rtlCol="0">
            <a:spAutoFit/>
          </a:bodyPr>
          <a:lstStyle/>
          <a:p>
            <a:r>
              <a:rPr lang="en-US" dirty="0" smtClean="0"/>
              <a:t>LEFT_MAX IS MAX OF LEFT_MAX(</a:t>
            </a:r>
            <a:r>
              <a:rPr lang="en-US" dirty="0" err="1" smtClean="0"/>
              <a:t>i</a:t>
            </a:r>
            <a:r>
              <a:rPr lang="en-US" dirty="0" smtClean="0"/>
              <a:t>) and HEIGHT(</a:t>
            </a:r>
            <a:r>
              <a:rPr lang="en-US" dirty="0" err="1" smtClean="0"/>
              <a:t>i</a:t>
            </a:r>
            <a:r>
              <a:rPr lang="en-US" dirty="0" smtClean="0"/>
              <a:t>)</a:t>
            </a:r>
            <a:endParaRPr lang="en-US" dirty="0"/>
          </a:p>
        </p:txBody>
      </p:sp>
      <p:sp>
        <p:nvSpPr>
          <p:cNvPr id="26" name="TextBox 25"/>
          <p:cNvSpPr txBox="1"/>
          <p:nvPr/>
        </p:nvSpPr>
        <p:spPr>
          <a:xfrm>
            <a:off x="4126424" y="4815180"/>
            <a:ext cx="4215539" cy="646331"/>
          </a:xfrm>
          <a:prstGeom prst="rect">
            <a:avLst/>
          </a:prstGeom>
          <a:noFill/>
        </p:spPr>
        <p:txBody>
          <a:bodyPr wrap="square" rtlCol="0">
            <a:spAutoFit/>
          </a:bodyPr>
          <a:lstStyle/>
          <a:p>
            <a:r>
              <a:rPr lang="en-US" dirty="0" smtClean="0"/>
              <a:t>RIGHT_MAX IS MAX OF RIGHT_MAX(N_!) AND HEIGHT(I)</a:t>
            </a:r>
            <a:endParaRPr lang="en-US" dirty="0"/>
          </a:p>
        </p:txBody>
      </p:sp>
      <p:sp>
        <p:nvSpPr>
          <p:cNvPr id="27" name="TextBox 26"/>
          <p:cNvSpPr txBox="1"/>
          <p:nvPr/>
        </p:nvSpPr>
        <p:spPr>
          <a:xfrm>
            <a:off x="2194947" y="5860657"/>
            <a:ext cx="2113581" cy="646331"/>
          </a:xfrm>
          <a:prstGeom prst="rect">
            <a:avLst/>
          </a:prstGeom>
          <a:noFill/>
        </p:spPr>
        <p:txBody>
          <a:bodyPr wrap="square" rtlCol="0">
            <a:spAutoFit/>
          </a:bodyPr>
          <a:lstStyle/>
          <a:p>
            <a:r>
              <a:rPr lang="en-US" dirty="0" smtClean="0"/>
              <a:t>INITIALISE WATER LEVEL</a:t>
            </a:r>
            <a:endParaRPr lang="en-US" dirty="0"/>
          </a:p>
        </p:txBody>
      </p:sp>
      <p:sp>
        <p:nvSpPr>
          <p:cNvPr id="28" name="Rectangle 27"/>
          <p:cNvSpPr/>
          <p:nvPr/>
        </p:nvSpPr>
        <p:spPr>
          <a:xfrm>
            <a:off x="7845242" y="3422123"/>
            <a:ext cx="2231756" cy="424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276556" y="1072533"/>
            <a:ext cx="4018194" cy="646331"/>
          </a:xfrm>
          <a:prstGeom prst="rect">
            <a:avLst/>
          </a:prstGeom>
          <a:noFill/>
        </p:spPr>
        <p:txBody>
          <a:bodyPr wrap="square" rtlCol="0">
            <a:spAutoFit/>
          </a:bodyPr>
          <a:lstStyle/>
          <a:p>
            <a:r>
              <a:rPr lang="en-US" dirty="0" smtClean="0"/>
              <a:t>WATERLEVEL=MIN(LEFT_MAX AND RIGHT_MAX)</a:t>
            </a:r>
            <a:endParaRPr lang="en-US" dirty="0"/>
          </a:p>
        </p:txBody>
      </p:sp>
      <p:sp>
        <p:nvSpPr>
          <p:cNvPr id="30" name="TextBox 29"/>
          <p:cNvSpPr txBox="1"/>
          <p:nvPr/>
        </p:nvSpPr>
        <p:spPr>
          <a:xfrm>
            <a:off x="6438900" y="2418982"/>
            <a:ext cx="5044440" cy="369332"/>
          </a:xfrm>
          <a:prstGeom prst="rect">
            <a:avLst/>
          </a:prstGeom>
          <a:noFill/>
        </p:spPr>
        <p:txBody>
          <a:bodyPr wrap="square" rtlCol="0">
            <a:spAutoFit/>
          </a:bodyPr>
          <a:lstStyle/>
          <a:p>
            <a:r>
              <a:rPr lang="en-US" dirty="0" smtClean="0"/>
              <a:t>TRAPPEDWATER=WATERLEVEL-HEIGHT(</a:t>
            </a:r>
            <a:r>
              <a:rPr lang="en-US" dirty="0" err="1" smtClean="0"/>
              <a:t>i</a:t>
            </a:r>
            <a:r>
              <a:rPr lang="en-US" dirty="0" smtClean="0"/>
              <a:t>)</a:t>
            </a:r>
            <a:endParaRPr lang="en-US" dirty="0"/>
          </a:p>
        </p:txBody>
      </p:sp>
      <p:sp>
        <p:nvSpPr>
          <p:cNvPr id="31" name="TextBox 30"/>
          <p:cNvSpPr txBox="1"/>
          <p:nvPr/>
        </p:nvSpPr>
        <p:spPr>
          <a:xfrm>
            <a:off x="7718866" y="3413174"/>
            <a:ext cx="3375854" cy="369332"/>
          </a:xfrm>
          <a:prstGeom prst="rect">
            <a:avLst/>
          </a:prstGeom>
          <a:noFill/>
        </p:spPr>
        <p:txBody>
          <a:bodyPr wrap="square" rtlCol="0">
            <a:spAutoFit/>
          </a:bodyPr>
          <a:lstStyle/>
          <a:p>
            <a:r>
              <a:rPr lang="en-US" dirty="0" smtClean="0"/>
              <a:t>DISPLAY TRAPPEDWATER</a:t>
            </a:r>
            <a:endParaRPr lang="en-US" dirty="0"/>
          </a:p>
        </p:txBody>
      </p:sp>
      <p:cxnSp>
        <p:nvCxnSpPr>
          <p:cNvPr id="33" name="Straight Arrow Connector 32"/>
          <p:cNvCxnSpPr/>
          <p:nvPr/>
        </p:nvCxnSpPr>
        <p:spPr>
          <a:xfrm>
            <a:off x="1017074" y="1208077"/>
            <a:ext cx="0" cy="398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9" idx="0"/>
          </p:cNvCxnSpPr>
          <p:nvPr/>
        </p:nvCxnSpPr>
        <p:spPr>
          <a:xfrm>
            <a:off x="1206931" y="2113877"/>
            <a:ext cx="0" cy="305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708268" y="2835060"/>
            <a:ext cx="626164" cy="6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9" idx="2"/>
          </p:cNvCxnSpPr>
          <p:nvPr/>
        </p:nvCxnSpPr>
        <p:spPr>
          <a:xfrm>
            <a:off x="1206931" y="3279138"/>
            <a:ext cx="0" cy="520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25" idx="0"/>
          </p:cNvCxnSpPr>
          <p:nvPr/>
        </p:nvCxnSpPr>
        <p:spPr>
          <a:xfrm>
            <a:off x="1724671" y="4401519"/>
            <a:ext cx="0" cy="437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3959816" y="4273231"/>
            <a:ext cx="977944" cy="510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3365652" y="5456193"/>
            <a:ext cx="0" cy="526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3365652" y="5424407"/>
            <a:ext cx="1236828" cy="534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7268705" y="1754984"/>
            <a:ext cx="0" cy="395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6" idx="2"/>
          </p:cNvCxnSpPr>
          <p:nvPr/>
        </p:nvCxnSpPr>
        <p:spPr>
          <a:xfrm>
            <a:off x="8606597" y="2970536"/>
            <a:ext cx="18210" cy="451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9281160" y="3833484"/>
            <a:ext cx="38100" cy="568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5654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979" y="194505"/>
            <a:ext cx="7849891" cy="7017306"/>
          </a:xfrm>
          <a:prstGeom prst="rect">
            <a:avLst/>
          </a:prstGeom>
          <a:noFill/>
        </p:spPr>
        <p:txBody>
          <a:bodyPr wrap="square" rtlCol="0">
            <a:spAutoFit/>
          </a:bodyPr>
          <a:lstStyle/>
          <a:p>
            <a:r>
              <a:rPr lang="en-US" dirty="0" smtClean="0">
                <a:solidFill>
                  <a:srgbClr val="66CCFF"/>
                </a:solidFill>
              </a:rPr>
              <a:t>#include&lt;</a:t>
            </a:r>
            <a:r>
              <a:rPr lang="en-US" dirty="0" err="1" smtClean="0">
                <a:solidFill>
                  <a:srgbClr val="66CCFF"/>
                </a:solidFill>
              </a:rPr>
              <a:t>stdio.h</a:t>
            </a:r>
            <a:r>
              <a:rPr lang="en-US" dirty="0" smtClean="0">
                <a:solidFill>
                  <a:srgbClr val="66CCFF"/>
                </a:solidFill>
              </a:rPr>
              <a:t>&gt;</a:t>
            </a:r>
          </a:p>
          <a:p>
            <a:r>
              <a:rPr lang="en-US" dirty="0">
                <a:solidFill>
                  <a:srgbClr val="66CCFF"/>
                </a:solidFill>
              </a:rPr>
              <a:t>int trapped_water(int height[], int n) </a:t>
            </a:r>
            <a:r>
              <a:rPr lang="en-US" dirty="0" smtClean="0">
                <a:solidFill>
                  <a:srgbClr val="66CCFF"/>
                </a:solidFill>
              </a:rPr>
              <a:t>{</a:t>
            </a:r>
          </a:p>
          <a:p>
            <a:r>
              <a:rPr lang="en-US" dirty="0">
                <a:solidFill>
                  <a:srgbClr val="66CCFF"/>
                </a:solidFill>
              </a:rPr>
              <a:t>if (n == 0) </a:t>
            </a:r>
            <a:r>
              <a:rPr lang="en-US" dirty="0" smtClean="0">
                <a:solidFill>
                  <a:srgbClr val="66CCFF"/>
                </a:solidFill>
              </a:rPr>
              <a:t>{</a:t>
            </a:r>
          </a:p>
          <a:p>
            <a:r>
              <a:rPr lang="en-US" dirty="0">
                <a:solidFill>
                  <a:srgbClr val="66CCFF"/>
                </a:solidFill>
              </a:rPr>
              <a:t>return 0; // Handle the case of an empty </a:t>
            </a:r>
            <a:r>
              <a:rPr lang="en-US" dirty="0" smtClean="0">
                <a:solidFill>
                  <a:srgbClr val="66CCFF"/>
                </a:solidFill>
              </a:rPr>
              <a:t>array </a:t>
            </a:r>
          </a:p>
          <a:p>
            <a:r>
              <a:rPr lang="en-US" dirty="0" smtClean="0">
                <a:solidFill>
                  <a:srgbClr val="66CCFF"/>
                </a:solidFill>
              </a:rPr>
              <a:t>}</a:t>
            </a:r>
          </a:p>
          <a:p>
            <a:r>
              <a:rPr lang="en-US" dirty="0">
                <a:solidFill>
                  <a:srgbClr val="66CCFF"/>
                </a:solidFill>
              </a:rPr>
              <a:t>int left_max[n]; // Array to store the left max </a:t>
            </a:r>
            <a:r>
              <a:rPr lang="en-US" dirty="0" smtClean="0">
                <a:solidFill>
                  <a:srgbClr val="66CCFF"/>
                </a:solidFill>
              </a:rPr>
              <a:t>heights</a:t>
            </a:r>
          </a:p>
          <a:p>
            <a:r>
              <a:rPr lang="en-US" dirty="0">
                <a:solidFill>
                  <a:srgbClr val="66CCFF"/>
                </a:solidFill>
              </a:rPr>
              <a:t>int right_max[n]; // Array to store the right max heights </a:t>
            </a:r>
            <a:r>
              <a:rPr lang="en-US" dirty="0" smtClean="0">
                <a:solidFill>
                  <a:srgbClr val="66CCFF"/>
                </a:solidFill>
              </a:rPr>
              <a:t/>
            </a:r>
            <a:br>
              <a:rPr lang="en-US" dirty="0" smtClean="0">
                <a:solidFill>
                  <a:srgbClr val="66CCFF"/>
                </a:solidFill>
              </a:rPr>
            </a:br>
            <a:r>
              <a:rPr lang="en-US" dirty="0">
                <a:solidFill>
                  <a:srgbClr val="66CCFF"/>
                </a:solidFill>
              </a:rPr>
              <a:t>// Calculate left_max for each </a:t>
            </a:r>
            <a:r>
              <a:rPr lang="en-US" dirty="0" smtClean="0">
                <a:solidFill>
                  <a:srgbClr val="66CCFF"/>
                </a:solidFill>
              </a:rPr>
              <a:t>position</a:t>
            </a:r>
          </a:p>
          <a:p>
            <a:r>
              <a:rPr lang="en-US" dirty="0">
                <a:solidFill>
                  <a:srgbClr val="66CCFF"/>
                </a:solidFill>
              </a:rPr>
              <a:t>left_max[0] = height[0</a:t>
            </a:r>
            <a:r>
              <a:rPr lang="en-US" dirty="0" smtClean="0">
                <a:solidFill>
                  <a:srgbClr val="66CCFF"/>
                </a:solidFill>
              </a:rPr>
              <a:t>];</a:t>
            </a:r>
          </a:p>
          <a:p>
            <a:r>
              <a:rPr lang="nn-NO" dirty="0">
                <a:solidFill>
                  <a:srgbClr val="66CCFF"/>
                </a:solidFill>
              </a:rPr>
              <a:t>for (int i = 1; i &lt; n; i++) </a:t>
            </a:r>
            <a:r>
              <a:rPr lang="nn-NO" dirty="0" smtClean="0">
                <a:solidFill>
                  <a:srgbClr val="66CCFF"/>
                </a:solidFill>
              </a:rPr>
              <a:t>{</a:t>
            </a:r>
          </a:p>
          <a:p>
            <a:r>
              <a:rPr lang="en-US" dirty="0">
                <a:solidFill>
                  <a:srgbClr val="66CCFF"/>
                </a:solidFill>
              </a:rPr>
              <a:t>left_max[</a:t>
            </a:r>
            <a:r>
              <a:rPr lang="en-US" dirty="0" err="1">
                <a:solidFill>
                  <a:srgbClr val="66CCFF"/>
                </a:solidFill>
              </a:rPr>
              <a:t>i</a:t>
            </a:r>
            <a:r>
              <a:rPr lang="en-US" dirty="0">
                <a:solidFill>
                  <a:srgbClr val="66CCFF"/>
                </a:solidFill>
              </a:rPr>
              <a:t>] = (left_max[</a:t>
            </a:r>
            <a:r>
              <a:rPr lang="en-US" dirty="0" err="1">
                <a:solidFill>
                  <a:srgbClr val="66CCFF"/>
                </a:solidFill>
              </a:rPr>
              <a:t>i</a:t>
            </a:r>
            <a:r>
              <a:rPr lang="en-US" dirty="0">
                <a:solidFill>
                  <a:srgbClr val="66CCFF"/>
                </a:solidFill>
              </a:rPr>
              <a:t> - 1] &gt; height[</a:t>
            </a:r>
            <a:r>
              <a:rPr lang="en-US" dirty="0" err="1">
                <a:solidFill>
                  <a:srgbClr val="66CCFF"/>
                </a:solidFill>
              </a:rPr>
              <a:t>i</a:t>
            </a:r>
            <a:r>
              <a:rPr lang="en-US" dirty="0">
                <a:solidFill>
                  <a:srgbClr val="66CCFF"/>
                </a:solidFill>
              </a:rPr>
              <a:t>]) ? left_max[</a:t>
            </a:r>
            <a:r>
              <a:rPr lang="en-US" dirty="0" err="1">
                <a:solidFill>
                  <a:srgbClr val="66CCFF"/>
                </a:solidFill>
              </a:rPr>
              <a:t>i</a:t>
            </a:r>
            <a:r>
              <a:rPr lang="en-US" dirty="0">
                <a:solidFill>
                  <a:srgbClr val="66CCFF"/>
                </a:solidFill>
              </a:rPr>
              <a:t> - 1] : height[</a:t>
            </a:r>
            <a:r>
              <a:rPr lang="en-US" dirty="0" err="1">
                <a:solidFill>
                  <a:srgbClr val="66CCFF"/>
                </a:solidFill>
              </a:rPr>
              <a:t>i</a:t>
            </a:r>
            <a:r>
              <a:rPr lang="en-US" dirty="0">
                <a:solidFill>
                  <a:srgbClr val="66CCFF"/>
                </a:solidFill>
              </a:rPr>
              <a:t>]; </a:t>
            </a:r>
            <a:endParaRPr lang="en-US" dirty="0" smtClean="0">
              <a:solidFill>
                <a:srgbClr val="66CCFF"/>
              </a:solidFill>
            </a:endParaRPr>
          </a:p>
          <a:p>
            <a:r>
              <a:rPr lang="en-US" dirty="0" smtClean="0">
                <a:solidFill>
                  <a:srgbClr val="66CCFF"/>
                </a:solidFill>
              </a:rPr>
              <a:t>}</a:t>
            </a:r>
          </a:p>
          <a:p>
            <a:r>
              <a:rPr lang="en-US" dirty="0">
                <a:solidFill>
                  <a:srgbClr val="66CCFF"/>
                </a:solidFill>
              </a:rPr>
              <a:t>// Calculate right_max for each </a:t>
            </a:r>
            <a:r>
              <a:rPr lang="en-US" dirty="0" smtClean="0">
                <a:solidFill>
                  <a:srgbClr val="66CCFF"/>
                </a:solidFill>
              </a:rPr>
              <a:t>position</a:t>
            </a:r>
          </a:p>
          <a:p>
            <a:r>
              <a:rPr lang="en-US" dirty="0">
                <a:solidFill>
                  <a:srgbClr val="66CCFF"/>
                </a:solidFill>
              </a:rPr>
              <a:t>right_max[n - 1] = height[n - 1</a:t>
            </a:r>
            <a:r>
              <a:rPr lang="en-US" dirty="0" smtClean="0">
                <a:solidFill>
                  <a:srgbClr val="66CCFF"/>
                </a:solidFill>
              </a:rPr>
              <a:t>];</a:t>
            </a:r>
          </a:p>
          <a:p>
            <a:r>
              <a:rPr lang="nn-NO" dirty="0">
                <a:solidFill>
                  <a:srgbClr val="66CCFF"/>
                </a:solidFill>
              </a:rPr>
              <a:t>for (int i = n - 2; i &gt;= 0; i--) </a:t>
            </a:r>
            <a:r>
              <a:rPr lang="nn-NO" dirty="0" smtClean="0">
                <a:solidFill>
                  <a:srgbClr val="66CCFF"/>
                </a:solidFill>
              </a:rPr>
              <a:t>{</a:t>
            </a:r>
          </a:p>
          <a:p>
            <a:r>
              <a:rPr lang="en-US" dirty="0">
                <a:solidFill>
                  <a:srgbClr val="66CCFF"/>
                </a:solidFill>
              </a:rPr>
              <a:t>right_max[</a:t>
            </a:r>
            <a:r>
              <a:rPr lang="en-US" dirty="0" err="1">
                <a:solidFill>
                  <a:srgbClr val="66CCFF"/>
                </a:solidFill>
              </a:rPr>
              <a:t>i</a:t>
            </a:r>
            <a:r>
              <a:rPr lang="en-US" dirty="0">
                <a:solidFill>
                  <a:srgbClr val="66CCFF"/>
                </a:solidFill>
              </a:rPr>
              <a:t>] = (right_max[</a:t>
            </a:r>
            <a:r>
              <a:rPr lang="en-US" dirty="0" err="1">
                <a:solidFill>
                  <a:srgbClr val="66CCFF"/>
                </a:solidFill>
              </a:rPr>
              <a:t>i</a:t>
            </a:r>
            <a:r>
              <a:rPr lang="en-US" dirty="0">
                <a:solidFill>
                  <a:srgbClr val="66CCFF"/>
                </a:solidFill>
              </a:rPr>
              <a:t> + 1] &gt; height[</a:t>
            </a:r>
            <a:r>
              <a:rPr lang="en-US" dirty="0" err="1">
                <a:solidFill>
                  <a:srgbClr val="66CCFF"/>
                </a:solidFill>
              </a:rPr>
              <a:t>i</a:t>
            </a:r>
            <a:r>
              <a:rPr lang="en-US" dirty="0">
                <a:solidFill>
                  <a:srgbClr val="66CCFF"/>
                </a:solidFill>
              </a:rPr>
              <a:t>]) ? right_max[</a:t>
            </a:r>
            <a:r>
              <a:rPr lang="en-US" dirty="0" err="1">
                <a:solidFill>
                  <a:srgbClr val="66CCFF"/>
                </a:solidFill>
              </a:rPr>
              <a:t>i</a:t>
            </a:r>
            <a:r>
              <a:rPr lang="en-US" dirty="0">
                <a:solidFill>
                  <a:srgbClr val="66CCFF"/>
                </a:solidFill>
              </a:rPr>
              <a:t> + 1] : height[</a:t>
            </a:r>
            <a:r>
              <a:rPr lang="en-US" dirty="0" err="1">
                <a:solidFill>
                  <a:srgbClr val="66CCFF"/>
                </a:solidFill>
              </a:rPr>
              <a:t>i</a:t>
            </a:r>
            <a:r>
              <a:rPr lang="en-US" dirty="0" smtClean="0">
                <a:solidFill>
                  <a:srgbClr val="66CCFF"/>
                </a:solidFill>
              </a:rPr>
              <a:t>];</a:t>
            </a:r>
          </a:p>
          <a:p>
            <a:r>
              <a:rPr lang="en-US" dirty="0" smtClean="0">
                <a:solidFill>
                  <a:srgbClr val="66CCFF"/>
                </a:solidFill>
              </a:rPr>
              <a:t>}</a:t>
            </a:r>
          </a:p>
          <a:p>
            <a:r>
              <a:rPr lang="en-US" dirty="0">
                <a:solidFill>
                  <a:srgbClr val="66CCFF"/>
                </a:solidFill>
              </a:rPr>
              <a:t>int trapped_water = 0</a:t>
            </a:r>
            <a:r>
              <a:rPr lang="en-US" dirty="0" smtClean="0">
                <a:solidFill>
                  <a:srgbClr val="66CCFF"/>
                </a:solidFill>
              </a:rPr>
              <a:t>;</a:t>
            </a:r>
          </a:p>
          <a:p>
            <a:r>
              <a:rPr lang="nn-NO" dirty="0">
                <a:solidFill>
                  <a:srgbClr val="66CCFF"/>
                </a:solidFill>
              </a:rPr>
              <a:t>for (int i = 0; i &lt; n; i++) </a:t>
            </a:r>
            <a:r>
              <a:rPr lang="nn-NO" dirty="0" smtClean="0">
                <a:solidFill>
                  <a:srgbClr val="66CCFF"/>
                </a:solidFill>
              </a:rPr>
              <a:t>{</a:t>
            </a:r>
          </a:p>
          <a:p>
            <a:r>
              <a:rPr lang="en-US" dirty="0">
                <a:solidFill>
                  <a:srgbClr val="66CCFF"/>
                </a:solidFill>
              </a:rPr>
              <a:t>int water_level = (left_max[</a:t>
            </a:r>
            <a:r>
              <a:rPr lang="en-US" dirty="0" err="1">
                <a:solidFill>
                  <a:srgbClr val="66CCFF"/>
                </a:solidFill>
              </a:rPr>
              <a:t>i</a:t>
            </a:r>
            <a:r>
              <a:rPr lang="en-US" dirty="0">
                <a:solidFill>
                  <a:srgbClr val="66CCFF"/>
                </a:solidFill>
              </a:rPr>
              <a:t>] &lt; right_max[</a:t>
            </a:r>
            <a:r>
              <a:rPr lang="en-US" dirty="0" err="1">
                <a:solidFill>
                  <a:srgbClr val="66CCFF"/>
                </a:solidFill>
              </a:rPr>
              <a:t>i</a:t>
            </a:r>
            <a:r>
              <a:rPr lang="en-US" dirty="0">
                <a:solidFill>
                  <a:srgbClr val="66CCFF"/>
                </a:solidFill>
              </a:rPr>
              <a:t>]) ? left_max[</a:t>
            </a:r>
            <a:r>
              <a:rPr lang="en-US" dirty="0" err="1">
                <a:solidFill>
                  <a:srgbClr val="66CCFF"/>
                </a:solidFill>
              </a:rPr>
              <a:t>i</a:t>
            </a:r>
            <a:r>
              <a:rPr lang="en-US" dirty="0">
                <a:solidFill>
                  <a:srgbClr val="66CCFF"/>
                </a:solidFill>
              </a:rPr>
              <a:t>] : right_max[</a:t>
            </a:r>
            <a:r>
              <a:rPr lang="en-US" dirty="0" err="1">
                <a:solidFill>
                  <a:srgbClr val="66CCFF"/>
                </a:solidFill>
              </a:rPr>
              <a:t>i</a:t>
            </a:r>
            <a:r>
              <a:rPr lang="en-US" dirty="0" smtClean="0">
                <a:solidFill>
                  <a:srgbClr val="66CCFF"/>
                </a:solidFill>
              </a:rPr>
              <a:t>];</a:t>
            </a:r>
          </a:p>
          <a:p>
            <a:r>
              <a:rPr lang="en-US" dirty="0">
                <a:solidFill>
                  <a:srgbClr val="66CCFF"/>
                </a:solidFill>
              </a:rPr>
              <a:t>trapped_water += (water_level - height[</a:t>
            </a:r>
            <a:r>
              <a:rPr lang="en-US" dirty="0" err="1">
                <a:solidFill>
                  <a:srgbClr val="66CCFF"/>
                </a:solidFill>
              </a:rPr>
              <a:t>i</a:t>
            </a:r>
            <a:r>
              <a:rPr lang="en-US" dirty="0">
                <a:solidFill>
                  <a:srgbClr val="66CCFF"/>
                </a:solidFill>
              </a:rPr>
              <a:t>] &gt; 0) ? water_level - height[</a:t>
            </a:r>
            <a:r>
              <a:rPr lang="en-US" dirty="0" err="1">
                <a:solidFill>
                  <a:srgbClr val="66CCFF"/>
                </a:solidFill>
              </a:rPr>
              <a:t>i</a:t>
            </a:r>
            <a:r>
              <a:rPr lang="en-US" dirty="0">
                <a:solidFill>
                  <a:srgbClr val="66CCFF"/>
                </a:solidFill>
              </a:rPr>
              <a:t>] : 0</a:t>
            </a:r>
            <a:r>
              <a:rPr lang="en-US" dirty="0" smtClean="0">
                <a:solidFill>
                  <a:srgbClr val="66CCFF"/>
                </a:solidFill>
              </a:rPr>
              <a:t>;</a:t>
            </a:r>
          </a:p>
          <a:p>
            <a:r>
              <a:rPr lang="en-US" dirty="0" smtClean="0">
                <a:solidFill>
                  <a:srgbClr val="66CCFF"/>
                </a:solidFill>
              </a:rPr>
              <a:t>}</a:t>
            </a:r>
          </a:p>
          <a:p>
            <a:r>
              <a:rPr lang="en-US" dirty="0">
                <a:solidFill>
                  <a:srgbClr val="66CCFF"/>
                </a:solidFill>
              </a:rPr>
              <a:t>r</a:t>
            </a:r>
            <a:r>
              <a:rPr lang="en-US" dirty="0" smtClean="0">
                <a:solidFill>
                  <a:srgbClr val="66CCFF"/>
                </a:solidFill>
              </a:rPr>
              <a:t>eturn trapped_water;</a:t>
            </a:r>
          </a:p>
          <a:p>
            <a:r>
              <a:rPr lang="en-US" dirty="0">
                <a:solidFill>
                  <a:srgbClr val="66CCFF"/>
                </a:solidFill>
              </a:rPr>
              <a:t>}</a:t>
            </a:r>
            <a:endParaRPr lang="en-US" dirty="0" smtClean="0">
              <a:solidFill>
                <a:srgbClr val="66CCFF"/>
              </a:solidFill>
            </a:endParaRPr>
          </a:p>
          <a:p>
            <a:endParaRPr lang="en-US" dirty="0">
              <a:solidFill>
                <a:srgbClr val="66CCFF"/>
              </a:solidFill>
            </a:endParaRPr>
          </a:p>
        </p:txBody>
      </p:sp>
      <p:sp>
        <p:nvSpPr>
          <p:cNvPr id="3" name="TextBox 2"/>
          <p:cNvSpPr txBox="1"/>
          <p:nvPr/>
        </p:nvSpPr>
        <p:spPr>
          <a:xfrm>
            <a:off x="7849892" y="295244"/>
            <a:ext cx="3998562" cy="2031325"/>
          </a:xfrm>
          <a:prstGeom prst="rect">
            <a:avLst/>
          </a:prstGeom>
          <a:noFill/>
        </p:spPr>
        <p:txBody>
          <a:bodyPr wrap="square" rtlCol="0">
            <a:spAutoFit/>
          </a:bodyPr>
          <a:lstStyle/>
          <a:p>
            <a:r>
              <a:rPr lang="en-US" dirty="0">
                <a:solidFill>
                  <a:srgbClr val="66CCFF"/>
                </a:solidFill>
              </a:rPr>
              <a:t>int main() </a:t>
            </a:r>
            <a:r>
              <a:rPr lang="en-US" dirty="0" smtClean="0">
                <a:solidFill>
                  <a:srgbClr val="66CCFF"/>
                </a:solidFill>
              </a:rPr>
              <a:t>{</a:t>
            </a:r>
          </a:p>
          <a:p>
            <a:r>
              <a:rPr lang="en-US" dirty="0">
                <a:solidFill>
                  <a:srgbClr val="66CCFF"/>
                </a:solidFill>
              </a:rPr>
              <a:t>int height[] = {4, 2, 0, 6, 3, 2, 5</a:t>
            </a:r>
            <a:r>
              <a:rPr lang="en-US" dirty="0" smtClean="0">
                <a:solidFill>
                  <a:srgbClr val="66CCFF"/>
                </a:solidFill>
              </a:rPr>
              <a:t>};</a:t>
            </a:r>
          </a:p>
          <a:p>
            <a:r>
              <a:rPr lang="en-US" dirty="0">
                <a:solidFill>
                  <a:srgbClr val="66CCFF"/>
                </a:solidFill>
              </a:rPr>
              <a:t>int n = sizeof(height) / sizeof(height[0</a:t>
            </a:r>
            <a:r>
              <a:rPr lang="en-US" dirty="0" smtClean="0">
                <a:solidFill>
                  <a:srgbClr val="66CCFF"/>
                </a:solidFill>
              </a:rPr>
              <a:t>]);</a:t>
            </a:r>
          </a:p>
          <a:p>
            <a:r>
              <a:rPr lang="en-US" dirty="0">
                <a:solidFill>
                  <a:srgbClr val="66CCFF"/>
                </a:solidFill>
              </a:rPr>
              <a:t>printf("%d\n", trapped_water(height, n</a:t>
            </a:r>
            <a:r>
              <a:rPr lang="en-US" dirty="0" smtClean="0">
                <a:solidFill>
                  <a:srgbClr val="66CCFF"/>
                </a:solidFill>
              </a:rPr>
              <a:t>));</a:t>
            </a:r>
          </a:p>
          <a:p>
            <a:r>
              <a:rPr lang="en-US" dirty="0">
                <a:solidFill>
                  <a:srgbClr val="66CCFF"/>
                </a:solidFill>
              </a:rPr>
              <a:t>return 0</a:t>
            </a:r>
            <a:r>
              <a:rPr lang="en-US" dirty="0" smtClean="0">
                <a:solidFill>
                  <a:srgbClr val="66CCFF"/>
                </a:solidFill>
              </a:rPr>
              <a:t>;</a:t>
            </a:r>
          </a:p>
          <a:p>
            <a:r>
              <a:rPr lang="en-US" dirty="0">
                <a:solidFill>
                  <a:srgbClr val="66CCFF"/>
                </a:solidFill>
              </a:rPr>
              <a:t>}</a:t>
            </a:r>
          </a:p>
        </p:txBody>
      </p:sp>
    </p:spTree>
    <p:extLst>
      <p:ext uri="{BB962C8B-B14F-4D97-AF65-F5344CB8AC3E}">
        <p14:creationId xmlns:p14="http://schemas.microsoft.com/office/powerpoint/2010/main" val="170817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735" y="2650986"/>
            <a:ext cx="8159857" cy="4524315"/>
          </a:xfrm>
          <a:prstGeom prst="rect">
            <a:avLst/>
          </a:prstGeom>
          <a:noFill/>
        </p:spPr>
        <p:txBody>
          <a:bodyPr wrap="square" rtlCol="0">
            <a:spAutoFit/>
          </a:bodyPr>
          <a:lstStyle/>
          <a:p>
            <a:r>
              <a:rPr lang="en-US" b="1" dirty="0">
                <a:solidFill>
                  <a:srgbClr val="FFFF00"/>
                </a:solidFill>
              </a:rPr>
              <a:t>Time Complexity:</a:t>
            </a:r>
            <a:r>
              <a:rPr lang="en-US" dirty="0">
                <a:solidFill>
                  <a:srgbClr val="FFFF00"/>
                </a:solidFill>
              </a:rPr>
              <a:t> The time complexity of the rainwater trapping algorithm is O(n), where n is the length of the input array. This linear time complexity arises from the single pass through the array while maintaining two pointers, left and right, and calculating the left_max and right_max arrays. Each element of the array is visited once, and the maximum and minimum values are updated in constant time</a:t>
            </a:r>
            <a:r>
              <a:rPr lang="en-US" dirty="0" smtClean="0">
                <a:solidFill>
                  <a:srgbClr val="FFFF00"/>
                </a:solidFill>
              </a:rPr>
              <a:t>.</a:t>
            </a:r>
          </a:p>
          <a:p>
            <a:endParaRPr lang="en-US" dirty="0"/>
          </a:p>
          <a:p>
            <a:r>
              <a:rPr lang="en-US" b="1" dirty="0">
                <a:solidFill>
                  <a:srgbClr val="00B050"/>
                </a:solidFill>
              </a:rPr>
              <a:t>Summary:</a:t>
            </a:r>
            <a:r>
              <a:rPr lang="en-US" dirty="0">
                <a:solidFill>
                  <a:srgbClr val="00B050"/>
                </a:solidFill>
              </a:rPr>
              <a:t> The project focused on solving the rainwater trapping problem using a two-pointer approach. The algorithm efficiently calculates the amount of trapped rainwater between buildings based on their heights. The key concepts included maintaining left_max and right_max arrays to optimize the calculation process. The code was implemented in C, and the project was concluded by analyzing the time complexity, which is linear (O(n)), indicating its efficiency for larger datasets. Future work suggestions involve exploring optimizations to reduce space complexity further. The algorithm offers a practical solution for water management scenarios in a real-world context.</a:t>
            </a:r>
          </a:p>
          <a:p>
            <a:endParaRPr lang="en-US" dirty="0"/>
          </a:p>
        </p:txBody>
      </p:sp>
      <p:sp>
        <p:nvSpPr>
          <p:cNvPr id="3" name="TextBox 2"/>
          <p:cNvSpPr txBox="1"/>
          <p:nvPr/>
        </p:nvSpPr>
        <p:spPr>
          <a:xfrm>
            <a:off x="77491" y="224725"/>
            <a:ext cx="7718156" cy="923330"/>
          </a:xfrm>
          <a:prstGeom prst="rect">
            <a:avLst/>
          </a:prstGeom>
          <a:noFill/>
        </p:spPr>
        <p:txBody>
          <a:bodyPr wrap="square" rtlCol="0">
            <a:spAutoFit/>
          </a:bodyPr>
          <a:lstStyle/>
          <a:p>
            <a:r>
              <a:rPr lang="en-US" dirty="0" smtClean="0">
                <a:solidFill>
                  <a:srgbClr val="66CCFF"/>
                </a:solidFill>
              </a:rPr>
              <a:t>RUNNING THIS CODE IN VISUAL STUDIO WITH GCC COMPILER , OUTPUT = 11, </a:t>
            </a:r>
          </a:p>
          <a:p>
            <a:r>
              <a:rPr lang="en-US" dirty="0" smtClean="0">
                <a:solidFill>
                  <a:srgbClr val="66CCFF"/>
                </a:solidFill>
              </a:rPr>
              <a:t>SO THE TOTAL WATER TRAPPED IN THIS PARTICULAR PROBLEM IS 11.</a:t>
            </a:r>
          </a:p>
          <a:p>
            <a:endParaRPr lang="en-US" dirty="0"/>
          </a:p>
        </p:txBody>
      </p:sp>
      <p:pic>
        <p:nvPicPr>
          <p:cNvPr id="4" name="Picture 3"/>
          <p:cNvPicPr>
            <a:picLocks noChangeAspect="1"/>
          </p:cNvPicPr>
          <p:nvPr/>
        </p:nvPicPr>
        <p:blipFill>
          <a:blip r:embed="rId2"/>
          <a:stretch>
            <a:fillRect/>
          </a:stretch>
        </p:blipFill>
        <p:spPr>
          <a:xfrm>
            <a:off x="77491" y="799166"/>
            <a:ext cx="5761219" cy="1851820"/>
          </a:xfrm>
          <a:prstGeom prst="rect">
            <a:avLst/>
          </a:prstGeom>
        </p:spPr>
      </p:pic>
    </p:spTree>
    <p:extLst>
      <p:ext uri="{BB962C8B-B14F-4D97-AF65-F5344CB8AC3E}">
        <p14:creationId xmlns:p14="http://schemas.microsoft.com/office/powerpoint/2010/main" val="352016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17173"/>
            <a:ext cx="10515600" cy="1325563"/>
          </a:xfrm>
        </p:spPr>
        <p:txBody>
          <a:bodyPr>
            <a:noAutofit/>
          </a:bodyPr>
          <a:lstStyle/>
          <a:p>
            <a:r>
              <a:rPr lang="en-US" sz="9600" dirty="0" smtClean="0"/>
              <a:t>  </a:t>
            </a:r>
            <a:r>
              <a:rPr lang="en-US" sz="9600" dirty="0" smtClean="0">
                <a:solidFill>
                  <a:srgbClr val="FFFF00"/>
                </a:solidFill>
                <a:latin typeface="Bodoni MT Black" panose="02070A03080606020203" pitchFamily="18" charset="0"/>
              </a:rPr>
              <a:t>THANK YOU </a:t>
            </a:r>
            <a:endParaRPr lang="en-US" sz="9600" dirty="0">
              <a:solidFill>
                <a:srgbClr val="FFFF00"/>
              </a:solidFill>
              <a:latin typeface="Bodoni MT Black" panose="02070A03080606020203" pitchFamily="18" charset="0"/>
            </a:endParaRPr>
          </a:p>
        </p:txBody>
      </p:sp>
    </p:spTree>
    <p:extLst>
      <p:ext uri="{BB962C8B-B14F-4D97-AF65-F5344CB8AC3E}">
        <p14:creationId xmlns:p14="http://schemas.microsoft.com/office/powerpoint/2010/main" val="249922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162</TotalTime>
  <Words>950</Words>
  <Application>Microsoft Office PowerPoint</Application>
  <PresentationFormat>Widescreen</PresentationFormat>
  <Paragraphs>67</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Arial Narrow</vt:lpstr>
      <vt:lpstr>Bahnschrift</vt:lpstr>
      <vt:lpstr>Bahnschrift Condensed</vt:lpstr>
      <vt:lpstr>Bernard MT Condensed</vt:lpstr>
      <vt:lpstr>Bodoni MT Black</vt:lpstr>
      <vt:lpstr>Calibri</vt:lpstr>
      <vt:lpstr>Calibri Light</vt:lpstr>
      <vt:lpstr>Office Theme</vt:lpstr>
      <vt:lpstr>TRAPPING RAINWATER: A SUSTAINABLE SOLUTION</vt:lpstr>
      <vt:lpstr>*REAL WORLD PROBLEM*</vt:lpstr>
      <vt:lpstr>*QUESTION PROBLEM AND SCENARIO+PREREQUISITES</vt:lpstr>
      <vt:lpstr>DIAGRAMATIC REPRESENTATION AND SPECIAL SCENARIOS</vt:lpstr>
      <vt:lpstr>APPROACH I'm tapping into the power of functions and arrays to crack this coding puzzle. Functions help organize my code, making it readable and efficient. Arrays are my go-to for storing building heights. By combining these, I'm set to tackle the rainwater trapping challenge with precision. We're using a two-pointer approach, iterating from both ends. Left_max and right_max keep track of the highest building encountered from the left and right. This ensures precise calculation of trapped rainwater as we move through the buildings. THE WATER TRAPPED ON EACH BUILDING CAN BE GIVEN BY THE FORMULA (WATERLEVEL-HEIGHT)*WIDTH BUT HERE WIDTH IS 1. </vt:lpstr>
      <vt:lpstr>PowerPoint Presentation</vt:lpstr>
      <vt:lpstr>PowerPoint Presentation</vt:lpstr>
      <vt:lpstr>PowerPoint Presentation</vt:lpstr>
      <vt:lpstr>  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TRAPPING RAINWATER: A SUSTAINABLE SOLUTION</dc:title>
  <dc:creator>Rishika</dc:creator>
  <cp:lastModifiedBy>Rishika</cp:lastModifiedBy>
  <cp:revision>21</cp:revision>
  <dcterms:created xsi:type="dcterms:W3CDTF">2023-11-12T17:14:12Z</dcterms:created>
  <dcterms:modified xsi:type="dcterms:W3CDTF">2023-11-22T18:06:04Z</dcterms:modified>
</cp:coreProperties>
</file>