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oppins Medium"/>
      <p:regular r:id="rId29"/>
      <p:bold r:id="rId30"/>
      <p:italic r:id="rId31"/>
      <p:boldItalic r:id="rId32"/>
    </p:embeddedFont>
    <p:embeddedFont>
      <p:font typeface="Poppins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29B763-B093-4814-8AC2-705B6C5D16A0}">
  <a:tblStyle styleId="{F529B763-B093-4814-8AC2-705B6C5D1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5.xml"/><Relationship Id="rId33" Type="http://schemas.openxmlformats.org/officeDocument/2006/relationships/font" Target="fonts/PoppinsBlack-bold.fntdata"/><Relationship Id="rId10" Type="http://schemas.openxmlformats.org/officeDocument/2006/relationships/slide" Target="slides/slide4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oppinsBlack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ae55d17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ae55d17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e40d9cf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6e40d9cf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Xinyue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Logistic Regression: popular classification algorithm that can be used for supervised learning tasks. It works by modeling the probability of a binary outcome variable as a function of the input features.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 Vector Machines: It works by finding a hyperplane that maximizes the margin between the predicted values and the actual values. SVM can handle nonlinear relationships and can be used with different kernel functions to model complex relationships.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e40d9cff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6e40d9cff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Xinyue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background: it can be the singular/combo factor of medication intervention rather than changes in vascular stiffness that contribute to the differential ICU LOS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e40d9cff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6e40d9cff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ae56b5e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ae56b5e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(k-nearest neighbors): Enhances performance through Neighborhood Component Analysis (NCA) by learning a nonlinear mapping. This preserves data's local structure, improving classification of complex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(support vector machine): Utilizes a linear kernel and Linear Discriminant Analysis (LDA) for a superior initial hyperplane, ensuring quicker convergence and heightened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 (naive Bayes): A probabilistic approach that benefits from assuming conditional independence among features, with LDA reducing feature space dimensionality to enhance robustness against noise and outliers.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ae56b5e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ae56b5e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b6f64af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b6f64af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3de9b1a5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3de9b1a5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af2ee11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af2ee11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af2ee1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af2ee1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ae55d17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ae55d17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01" name="Google Shape;101;p1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1" name="Google Shape;111;p14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6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43" name="Google Shape;143;p1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53" name="Google Shape;153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8" name="Google Shape;18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1">
  <p:cSld name="TITLE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2">
            <a:alphaModFix amt="74000"/>
          </a:blip>
          <a:srcRect b="7806" l="0" r="0" t="77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type="title"/>
          </p:nvPr>
        </p:nvSpPr>
        <p:spPr>
          <a:xfrm>
            <a:off x="726531" y="2130083"/>
            <a:ext cx="47481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4"/>
          <p:cNvSpPr txBox="1"/>
          <p:nvPr>
            <p:ph hasCustomPrompt="1" idx="2" type="title"/>
          </p:nvPr>
        </p:nvSpPr>
        <p:spPr>
          <a:xfrm>
            <a:off x="802725" y="789475"/>
            <a:ext cx="13194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726530" y="3198233"/>
            <a:ext cx="47481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9" name="Google Shape;199;p24"/>
          <p:cNvGrpSpPr/>
          <p:nvPr/>
        </p:nvGrpSpPr>
        <p:grpSpPr>
          <a:xfrm>
            <a:off x="-139102" y="4260636"/>
            <a:ext cx="3658849" cy="747829"/>
            <a:chOff x="6127800" y="4372300"/>
            <a:chExt cx="3112325" cy="636125"/>
          </a:xfrm>
        </p:grpSpPr>
        <p:sp>
          <p:nvSpPr>
            <p:cNvPr id="200" name="Google Shape;200;p24"/>
            <p:cNvSpPr/>
            <p:nvPr/>
          </p:nvSpPr>
          <p:spPr>
            <a:xfrm>
              <a:off x="6127800" y="4372600"/>
              <a:ext cx="978425" cy="608150"/>
            </a:xfrm>
            <a:custGeom>
              <a:rect b="b" l="l" r="r" t="t"/>
              <a:pathLst>
                <a:path extrusionOk="0" h="24326" w="39137">
                  <a:moveTo>
                    <a:pt x="15431" y="1"/>
                  </a:moveTo>
                  <a:cubicBezTo>
                    <a:pt x="15205" y="13"/>
                    <a:pt x="15026" y="191"/>
                    <a:pt x="15026" y="394"/>
                  </a:cubicBezTo>
                  <a:lnTo>
                    <a:pt x="14550" y="21611"/>
                  </a:lnTo>
                  <a:lnTo>
                    <a:pt x="13454" y="16253"/>
                  </a:lnTo>
                  <a:cubicBezTo>
                    <a:pt x="13407" y="16051"/>
                    <a:pt x="13240" y="15920"/>
                    <a:pt x="13050" y="15920"/>
                  </a:cubicBezTo>
                  <a:lnTo>
                    <a:pt x="8061" y="15920"/>
                  </a:lnTo>
                  <a:lnTo>
                    <a:pt x="4501" y="11109"/>
                  </a:lnTo>
                  <a:cubicBezTo>
                    <a:pt x="4430" y="11014"/>
                    <a:pt x="4310" y="10931"/>
                    <a:pt x="4179" y="10931"/>
                  </a:cubicBezTo>
                  <a:cubicBezTo>
                    <a:pt x="4049" y="10931"/>
                    <a:pt x="3929" y="10990"/>
                    <a:pt x="3846" y="11086"/>
                  </a:cubicBezTo>
                  <a:lnTo>
                    <a:pt x="0" y="15800"/>
                  </a:lnTo>
                  <a:lnTo>
                    <a:pt x="0" y="16622"/>
                  </a:lnTo>
                  <a:lnTo>
                    <a:pt x="12" y="16622"/>
                  </a:lnTo>
                  <a:cubicBezTo>
                    <a:pt x="22" y="16623"/>
                    <a:pt x="32" y="16624"/>
                    <a:pt x="42" y="16624"/>
                  </a:cubicBezTo>
                  <a:cubicBezTo>
                    <a:pt x="151" y="16624"/>
                    <a:pt x="256" y="16565"/>
                    <a:pt x="322" y="16467"/>
                  </a:cubicBezTo>
                  <a:lnTo>
                    <a:pt x="4144" y="11788"/>
                  </a:lnTo>
                  <a:lnTo>
                    <a:pt x="7585" y="16432"/>
                  </a:lnTo>
                  <a:cubicBezTo>
                    <a:pt x="7656" y="16527"/>
                    <a:pt x="7775" y="16586"/>
                    <a:pt x="7918" y="16586"/>
                  </a:cubicBezTo>
                  <a:lnTo>
                    <a:pt x="12812" y="16586"/>
                  </a:lnTo>
                  <a:lnTo>
                    <a:pt x="14347" y="24004"/>
                  </a:lnTo>
                  <a:cubicBezTo>
                    <a:pt x="14383" y="24194"/>
                    <a:pt x="14550" y="24325"/>
                    <a:pt x="14752" y="24325"/>
                  </a:cubicBezTo>
                  <a:lnTo>
                    <a:pt x="14800" y="24325"/>
                  </a:lnTo>
                  <a:cubicBezTo>
                    <a:pt x="15014" y="24313"/>
                    <a:pt x="15169" y="24135"/>
                    <a:pt x="15169" y="23932"/>
                  </a:cubicBezTo>
                  <a:lnTo>
                    <a:pt x="15586" y="4847"/>
                  </a:lnTo>
                  <a:lnTo>
                    <a:pt x="16705" y="16372"/>
                  </a:lnTo>
                  <a:cubicBezTo>
                    <a:pt x="16717" y="16574"/>
                    <a:pt x="16907" y="16741"/>
                    <a:pt x="17122" y="16741"/>
                  </a:cubicBezTo>
                  <a:lnTo>
                    <a:pt x="26051" y="16741"/>
                  </a:lnTo>
                  <a:lnTo>
                    <a:pt x="30695" y="21766"/>
                  </a:lnTo>
                  <a:cubicBezTo>
                    <a:pt x="30780" y="21862"/>
                    <a:pt x="30885" y="21910"/>
                    <a:pt x="31010" y="21910"/>
                  </a:cubicBezTo>
                  <a:cubicBezTo>
                    <a:pt x="31024" y="21910"/>
                    <a:pt x="31038" y="21910"/>
                    <a:pt x="31052" y="21908"/>
                  </a:cubicBezTo>
                  <a:cubicBezTo>
                    <a:pt x="31195" y="21885"/>
                    <a:pt x="31290" y="21813"/>
                    <a:pt x="31373" y="21706"/>
                  </a:cubicBezTo>
                  <a:lnTo>
                    <a:pt x="35541" y="15265"/>
                  </a:lnTo>
                  <a:lnTo>
                    <a:pt x="36660" y="16455"/>
                  </a:lnTo>
                  <a:cubicBezTo>
                    <a:pt x="36743" y="16551"/>
                    <a:pt x="36862" y="16610"/>
                    <a:pt x="36981" y="16610"/>
                  </a:cubicBezTo>
                  <a:lnTo>
                    <a:pt x="39136" y="16610"/>
                  </a:lnTo>
                  <a:lnTo>
                    <a:pt x="39136" y="15955"/>
                  </a:lnTo>
                  <a:lnTo>
                    <a:pt x="37100" y="15955"/>
                  </a:lnTo>
                  <a:lnTo>
                    <a:pt x="35802" y="14586"/>
                  </a:lnTo>
                  <a:cubicBezTo>
                    <a:pt x="35719" y="14491"/>
                    <a:pt x="35600" y="14443"/>
                    <a:pt x="35457" y="14443"/>
                  </a:cubicBezTo>
                  <a:cubicBezTo>
                    <a:pt x="35338" y="14467"/>
                    <a:pt x="35219" y="14527"/>
                    <a:pt x="35148" y="14646"/>
                  </a:cubicBezTo>
                  <a:lnTo>
                    <a:pt x="30980" y="21087"/>
                  </a:lnTo>
                  <a:lnTo>
                    <a:pt x="26492" y="16217"/>
                  </a:lnTo>
                  <a:cubicBezTo>
                    <a:pt x="26408" y="16134"/>
                    <a:pt x="26289" y="16086"/>
                    <a:pt x="26194" y="16086"/>
                  </a:cubicBezTo>
                  <a:lnTo>
                    <a:pt x="17384" y="16086"/>
                  </a:lnTo>
                  <a:lnTo>
                    <a:pt x="15860" y="382"/>
                  </a:lnTo>
                  <a:cubicBezTo>
                    <a:pt x="15848" y="156"/>
                    <a:pt x="15657" y="1"/>
                    <a:pt x="15431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106200" y="4372300"/>
              <a:ext cx="1037050" cy="609050"/>
            </a:xfrm>
            <a:custGeom>
              <a:rect b="b" l="l" r="r" t="t"/>
              <a:pathLst>
                <a:path extrusionOk="0" h="24362" w="41482">
                  <a:moveTo>
                    <a:pt x="17775" y="0"/>
                  </a:moveTo>
                  <a:cubicBezTo>
                    <a:pt x="17768" y="0"/>
                    <a:pt x="17760" y="1"/>
                    <a:pt x="17752" y="1"/>
                  </a:cubicBezTo>
                  <a:cubicBezTo>
                    <a:pt x="17526" y="1"/>
                    <a:pt x="17348" y="180"/>
                    <a:pt x="17348" y="406"/>
                  </a:cubicBezTo>
                  <a:lnTo>
                    <a:pt x="16895" y="21611"/>
                  </a:lnTo>
                  <a:lnTo>
                    <a:pt x="15788" y="16253"/>
                  </a:lnTo>
                  <a:cubicBezTo>
                    <a:pt x="15764" y="16063"/>
                    <a:pt x="15586" y="15932"/>
                    <a:pt x="15383" y="15932"/>
                  </a:cubicBezTo>
                  <a:lnTo>
                    <a:pt x="10418" y="15932"/>
                  </a:lnTo>
                  <a:lnTo>
                    <a:pt x="6858" y="11121"/>
                  </a:lnTo>
                  <a:cubicBezTo>
                    <a:pt x="6787" y="11014"/>
                    <a:pt x="6668" y="10943"/>
                    <a:pt x="6537" y="10943"/>
                  </a:cubicBezTo>
                  <a:cubicBezTo>
                    <a:pt x="6406" y="10943"/>
                    <a:pt x="6287" y="10990"/>
                    <a:pt x="6203" y="11098"/>
                  </a:cubicBezTo>
                  <a:lnTo>
                    <a:pt x="2239" y="15943"/>
                  </a:lnTo>
                  <a:lnTo>
                    <a:pt x="0" y="15943"/>
                  </a:lnTo>
                  <a:lnTo>
                    <a:pt x="0" y="16634"/>
                  </a:lnTo>
                  <a:lnTo>
                    <a:pt x="2358" y="16634"/>
                  </a:lnTo>
                  <a:cubicBezTo>
                    <a:pt x="2489" y="16634"/>
                    <a:pt x="2608" y="16574"/>
                    <a:pt x="2679" y="16479"/>
                  </a:cubicBezTo>
                  <a:lnTo>
                    <a:pt x="6525" y="11812"/>
                  </a:lnTo>
                  <a:lnTo>
                    <a:pt x="9954" y="16455"/>
                  </a:lnTo>
                  <a:cubicBezTo>
                    <a:pt x="10037" y="16563"/>
                    <a:pt x="10156" y="16622"/>
                    <a:pt x="10287" y="16622"/>
                  </a:cubicBezTo>
                  <a:lnTo>
                    <a:pt x="15181" y="16622"/>
                  </a:lnTo>
                  <a:lnTo>
                    <a:pt x="16717" y="24028"/>
                  </a:lnTo>
                  <a:cubicBezTo>
                    <a:pt x="16740" y="24218"/>
                    <a:pt x="16919" y="24361"/>
                    <a:pt x="17121" y="24361"/>
                  </a:cubicBezTo>
                  <a:lnTo>
                    <a:pt x="17145" y="24349"/>
                  </a:lnTo>
                  <a:cubicBezTo>
                    <a:pt x="17371" y="24337"/>
                    <a:pt x="17526" y="24159"/>
                    <a:pt x="17526" y="23956"/>
                  </a:cubicBezTo>
                  <a:lnTo>
                    <a:pt x="17943" y="4871"/>
                  </a:lnTo>
                  <a:lnTo>
                    <a:pt x="19062" y="16396"/>
                  </a:lnTo>
                  <a:cubicBezTo>
                    <a:pt x="19074" y="16610"/>
                    <a:pt x="19253" y="16777"/>
                    <a:pt x="19479" y="16777"/>
                  </a:cubicBezTo>
                  <a:lnTo>
                    <a:pt x="28409" y="16777"/>
                  </a:lnTo>
                  <a:lnTo>
                    <a:pt x="33052" y="21813"/>
                  </a:lnTo>
                  <a:cubicBezTo>
                    <a:pt x="33117" y="21889"/>
                    <a:pt x="33242" y="21946"/>
                    <a:pt x="33363" y="21946"/>
                  </a:cubicBezTo>
                  <a:cubicBezTo>
                    <a:pt x="33375" y="21946"/>
                    <a:pt x="33386" y="21945"/>
                    <a:pt x="33397" y="21944"/>
                  </a:cubicBezTo>
                  <a:cubicBezTo>
                    <a:pt x="33528" y="21932"/>
                    <a:pt x="33647" y="21849"/>
                    <a:pt x="33707" y="21754"/>
                  </a:cubicBezTo>
                  <a:lnTo>
                    <a:pt x="37874" y="15301"/>
                  </a:lnTo>
                  <a:lnTo>
                    <a:pt x="39005" y="16515"/>
                  </a:lnTo>
                  <a:cubicBezTo>
                    <a:pt x="39100" y="16598"/>
                    <a:pt x="39208" y="16646"/>
                    <a:pt x="39315" y="16646"/>
                  </a:cubicBezTo>
                  <a:lnTo>
                    <a:pt x="41482" y="16646"/>
                  </a:lnTo>
                  <a:lnTo>
                    <a:pt x="41482" y="15955"/>
                  </a:lnTo>
                  <a:lnTo>
                    <a:pt x="39434" y="15955"/>
                  </a:lnTo>
                  <a:lnTo>
                    <a:pt x="38148" y="14586"/>
                  </a:lnTo>
                  <a:cubicBezTo>
                    <a:pt x="38062" y="14501"/>
                    <a:pt x="37957" y="14453"/>
                    <a:pt x="37842" y="14453"/>
                  </a:cubicBezTo>
                  <a:cubicBezTo>
                    <a:pt x="37829" y="14453"/>
                    <a:pt x="37816" y="14454"/>
                    <a:pt x="37803" y="14455"/>
                  </a:cubicBezTo>
                  <a:cubicBezTo>
                    <a:pt x="37672" y="14467"/>
                    <a:pt x="37564" y="14550"/>
                    <a:pt x="37493" y="14646"/>
                  </a:cubicBezTo>
                  <a:lnTo>
                    <a:pt x="33326" y="21099"/>
                  </a:lnTo>
                  <a:lnTo>
                    <a:pt x="28825" y="16229"/>
                  </a:lnTo>
                  <a:cubicBezTo>
                    <a:pt x="28742" y="16146"/>
                    <a:pt x="28635" y="16098"/>
                    <a:pt x="28516" y="16098"/>
                  </a:cubicBezTo>
                  <a:lnTo>
                    <a:pt x="19705" y="16098"/>
                  </a:lnTo>
                  <a:lnTo>
                    <a:pt x="18181" y="382"/>
                  </a:lnTo>
                  <a:cubicBezTo>
                    <a:pt x="18170" y="163"/>
                    <a:pt x="17991" y="0"/>
                    <a:pt x="17775" y="0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144425" y="4375575"/>
              <a:ext cx="1037650" cy="603375"/>
            </a:xfrm>
            <a:custGeom>
              <a:rect b="b" l="l" r="r" t="t"/>
              <a:pathLst>
                <a:path extrusionOk="0" h="24135" w="41506">
                  <a:moveTo>
                    <a:pt x="17800" y="1"/>
                  </a:moveTo>
                  <a:cubicBezTo>
                    <a:pt x="17633" y="13"/>
                    <a:pt x="17502" y="144"/>
                    <a:pt x="17502" y="311"/>
                  </a:cubicBezTo>
                  <a:lnTo>
                    <a:pt x="17002" y="22409"/>
                  </a:lnTo>
                  <a:lnTo>
                    <a:pt x="15716" y="16170"/>
                  </a:lnTo>
                  <a:cubicBezTo>
                    <a:pt x="15681" y="16027"/>
                    <a:pt x="15550" y="15920"/>
                    <a:pt x="15395" y="15920"/>
                  </a:cubicBezTo>
                  <a:lnTo>
                    <a:pt x="10371" y="15920"/>
                  </a:lnTo>
                  <a:lnTo>
                    <a:pt x="6787" y="11074"/>
                  </a:lnTo>
                  <a:cubicBezTo>
                    <a:pt x="6715" y="10979"/>
                    <a:pt x="6632" y="10931"/>
                    <a:pt x="6525" y="10931"/>
                  </a:cubicBezTo>
                  <a:cubicBezTo>
                    <a:pt x="6418" y="10931"/>
                    <a:pt x="6334" y="10979"/>
                    <a:pt x="6275" y="11050"/>
                  </a:cubicBezTo>
                  <a:lnTo>
                    <a:pt x="2274" y="15955"/>
                  </a:lnTo>
                  <a:lnTo>
                    <a:pt x="0" y="15955"/>
                  </a:lnTo>
                  <a:lnTo>
                    <a:pt x="0" y="16432"/>
                  </a:lnTo>
                  <a:lnTo>
                    <a:pt x="2346" y="16432"/>
                  </a:lnTo>
                  <a:cubicBezTo>
                    <a:pt x="2441" y="16432"/>
                    <a:pt x="2524" y="16384"/>
                    <a:pt x="2584" y="16313"/>
                  </a:cubicBezTo>
                  <a:lnTo>
                    <a:pt x="6501" y="11514"/>
                  </a:lnTo>
                  <a:lnTo>
                    <a:pt x="10013" y="16265"/>
                  </a:lnTo>
                  <a:cubicBezTo>
                    <a:pt x="10073" y="16336"/>
                    <a:pt x="10156" y="16384"/>
                    <a:pt x="10263" y="16384"/>
                  </a:cubicBezTo>
                  <a:lnTo>
                    <a:pt x="15240" y="16384"/>
                  </a:lnTo>
                  <a:lnTo>
                    <a:pt x="16788" y="23885"/>
                  </a:lnTo>
                  <a:cubicBezTo>
                    <a:pt x="16812" y="24028"/>
                    <a:pt x="16943" y="24135"/>
                    <a:pt x="17098" y="24135"/>
                  </a:cubicBezTo>
                  <a:lnTo>
                    <a:pt x="17121" y="24135"/>
                  </a:lnTo>
                  <a:cubicBezTo>
                    <a:pt x="17276" y="24123"/>
                    <a:pt x="17407" y="23992"/>
                    <a:pt x="17407" y="23825"/>
                  </a:cubicBezTo>
                  <a:lnTo>
                    <a:pt x="17895" y="3037"/>
                  </a:lnTo>
                  <a:lnTo>
                    <a:pt x="19181" y="16277"/>
                  </a:lnTo>
                  <a:cubicBezTo>
                    <a:pt x="19193" y="16443"/>
                    <a:pt x="19324" y="16563"/>
                    <a:pt x="19491" y="16563"/>
                  </a:cubicBezTo>
                  <a:lnTo>
                    <a:pt x="28468" y="16563"/>
                  </a:lnTo>
                  <a:lnTo>
                    <a:pt x="33135" y="21623"/>
                  </a:lnTo>
                  <a:cubicBezTo>
                    <a:pt x="33210" y="21687"/>
                    <a:pt x="33285" y="21732"/>
                    <a:pt x="33377" y="21732"/>
                  </a:cubicBezTo>
                  <a:cubicBezTo>
                    <a:pt x="33387" y="21732"/>
                    <a:pt x="33398" y="21731"/>
                    <a:pt x="33409" y="21730"/>
                  </a:cubicBezTo>
                  <a:cubicBezTo>
                    <a:pt x="33516" y="21706"/>
                    <a:pt x="33600" y="21647"/>
                    <a:pt x="33647" y="21575"/>
                  </a:cubicBezTo>
                  <a:lnTo>
                    <a:pt x="37886" y="15027"/>
                  </a:lnTo>
                  <a:lnTo>
                    <a:pt x="39112" y="16324"/>
                  </a:lnTo>
                  <a:cubicBezTo>
                    <a:pt x="39172" y="16384"/>
                    <a:pt x="39255" y="16432"/>
                    <a:pt x="39350" y="16432"/>
                  </a:cubicBezTo>
                  <a:lnTo>
                    <a:pt x="41505" y="16432"/>
                  </a:lnTo>
                  <a:lnTo>
                    <a:pt x="41505" y="15955"/>
                  </a:lnTo>
                  <a:lnTo>
                    <a:pt x="39422" y="15955"/>
                  </a:lnTo>
                  <a:lnTo>
                    <a:pt x="38100" y="14550"/>
                  </a:lnTo>
                  <a:cubicBezTo>
                    <a:pt x="38042" y="14502"/>
                    <a:pt x="37975" y="14461"/>
                    <a:pt x="37894" y="14461"/>
                  </a:cubicBezTo>
                  <a:cubicBezTo>
                    <a:pt x="37876" y="14461"/>
                    <a:pt x="37858" y="14463"/>
                    <a:pt x="37838" y="14467"/>
                  </a:cubicBezTo>
                  <a:cubicBezTo>
                    <a:pt x="37731" y="14479"/>
                    <a:pt x="37660" y="14527"/>
                    <a:pt x="37600" y="14610"/>
                  </a:cubicBezTo>
                  <a:lnTo>
                    <a:pt x="33362" y="21158"/>
                  </a:lnTo>
                  <a:lnTo>
                    <a:pt x="28778" y="16193"/>
                  </a:lnTo>
                  <a:cubicBezTo>
                    <a:pt x="28718" y="16110"/>
                    <a:pt x="28647" y="16086"/>
                    <a:pt x="28551" y="16086"/>
                  </a:cubicBezTo>
                  <a:lnTo>
                    <a:pt x="19657" y="16086"/>
                  </a:lnTo>
                  <a:lnTo>
                    <a:pt x="18122" y="275"/>
                  </a:lnTo>
                  <a:cubicBezTo>
                    <a:pt x="18110" y="120"/>
                    <a:pt x="17955" y="1"/>
                    <a:pt x="17800" y="1"/>
                  </a:cubicBezTo>
                  <a:close/>
                </a:path>
              </a:pathLst>
            </a:custGeom>
            <a:solidFill>
              <a:srgbClr val="B8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24"/>
            <p:cNvGrpSpPr/>
            <p:nvPr/>
          </p:nvGrpSpPr>
          <p:grpSpPr>
            <a:xfrm>
              <a:off x="6127800" y="4694375"/>
              <a:ext cx="3112325" cy="314050"/>
              <a:chOff x="452375" y="4694375"/>
              <a:chExt cx="3112325" cy="314050"/>
            </a:xfrm>
          </p:grpSpPr>
          <p:sp>
            <p:nvSpPr>
              <p:cNvPr id="204" name="Google Shape;204;p24"/>
              <p:cNvSpPr/>
              <p:nvPr/>
            </p:nvSpPr>
            <p:spPr>
              <a:xfrm>
                <a:off x="452375" y="4694675"/>
                <a:ext cx="518550" cy="313750"/>
              </a:xfrm>
              <a:custGeom>
                <a:rect b="b" l="l" r="r" t="t"/>
                <a:pathLst>
                  <a:path extrusionOk="0" h="12550" w="20742">
                    <a:moveTo>
                      <a:pt x="8847" y="0"/>
                    </a:moveTo>
                    <a:cubicBezTo>
                      <a:pt x="8644" y="12"/>
                      <a:pt x="8490" y="179"/>
                      <a:pt x="8490" y="370"/>
                    </a:cubicBezTo>
                    <a:lnTo>
                      <a:pt x="8299" y="9478"/>
                    </a:lnTo>
                    <a:lnTo>
                      <a:pt x="8049" y="8275"/>
                    </a:lnTo>
                    <a:cubicBezTo>
                      <a:pt x="8013" y="8097"/>
                      <a:pt x="7847" y="7966"/>
                      <a:pt x="7680" y="7966"/>
                    </a:cubicBezTo>
                    <a:lnTo>
                      <a:pt x="5275" y="7966"/>
                    </a:lnTo>
                    <a:lnTo>
                      <a:pt x="3549" y="5620"/>
                    </a:lnTo>
                    <a:cubicBezTo>
                      <a:pt x="3489" y="5537"/>
                      <a:pt x="3382" y="5477"/>
                      <a:pt x="3287" y="5477"/>
                    </a:cubicBezTo>
                    <a:lnTo>
                      <a:pt x="3072" y="5477"/>
                    </a:lnTo>
                    <a:lnTo>
                      <a:pt x="1036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67" y="8668"/>
                    </a:lnTo>
                    <a:lnTo>
                      <a:pt x="1370" y="8644"/>
                    </a:lnTo>
                    <a:lnTo>
                      <a:pt x="3239" y="6358"/>
                    </a:lnTo>
                    <a:lnTo>
                      <a:pt x="4834" y="8513"/>
                    </a:lnTo>
                    <a:lnTo>
                      <a:pt x="4965" y="8668"/>
                    </a:lnTo>
                    <a:lnTo>
                      <a:pt x="7442" y="8668"/>
                    </a:lnTo>
                    <a:lnTo>
                      <a:pt x="8180" y="12240"/>
                    </a:lnTo>
                    <a:cubicBezTo>
                      <a:pt x="8228" y="12431"/>
                      <a:pt x="8371" y="12550"/>
                      <a:pt x="8549" y="12550"/>
                    </a:cubicBezTo>
                    <a:cubicBezTo>
                      <a:pt x="8549" y="12550"/>
                      <a:pt x="8573" y="12550"/>
                      <a:pt x="8573" y="12538"/>
                    </a:cubicBezTo>
                    <a:cubicBezTo>
                      <a:pt x="8764" y="12514"/>
                      <a:pt x="8906" y="12359"/>
                      <a:pt x="8930" y="12157"/>
                    </a:cubicBezTo>
                    <a:lnTo>
                      <a:pt x="9073" y="5489"/>
                    </a:lnTo>
                    <a:lnTo>
                      <a:pt x="9359" y="8394"/>
                    </a:lnTo>
                    <a:cubicBezTo>
                      <a:pt x="9371" y="8585"/>
                      <a:pt x="9537" y="8740"/>
                      <a:pt x="9728" y="8740"/>
                    </a:cubicBezTo>
                    <a:lnTo>
                      <a:pt x="14133" y="8740"/>
                    </a:lnTo>
                    <a:lnTo>
                      <a:pt x="16395" y="11192"/>
                    </a:lnTo>
                    <a:cubicBezTo>
                      <a:pt x="16456" y="11273"/>
                      <a:pt x="16551" y="11329"/>
                      <a:pt x="16652" y="11329"/>
                    </a:cubicBezTo>
                    <a:cubicBezTo>
                      <a:pt x="16669" y="11329"/>
                      <a:pt x="16687" y="11327"/>
                      <a:pt x="16705" y="11323"/>
                    </a:cubicBezTo>
                    <a:lnTo>
                      <a:pt x="16907" y="11299"/>
                    </a:lnTo>
                    <a:lnTo>
                      <a:pt x="18955" y="8109"/>
                    </a:lnTo>
                    <a:lnTo>
                      <a:pt x="19372" y="8561"/>
                    </a:lnTo>
                    <a:lnTo>
                      <a:pt x="19503" y="8680"/>
                    </a:lnTo>
                    <a:lnTo>
                      <a:pt x="20741" y="8680"/>
                    </a:lnTo>
                    <a:lnTo>
                      <a:pt x="20741" y="7990"/>
                    </a:lnTo>
                    <a:lnTo>
                      <a:pt x="19789" y="7990"/>
                    </a:lnTo>
                    <a:lnTo>
                      <a:pt x="19182" y="7359"/>
                    </a:lnTo>
                    <a:cubicBezTo>
                      <a:pt x="19098" y="7286"/>
                      <a:pt x="19015" y="7249"/>
                      <a:pt x="18908" y="7249"/>
                    </a:cubicBezTo>
                    <a:cubicBezTo>
                      <a:pt x="18892" y="7249"/>
                      <a:pt x="18876" y="7250"/>
                      <a:pt x="18860" y="7251"/>
                    </a:cubicBezTo>
                    <a:lnTo>
                      <a:pt x="18670" y="7275"/>
                    </a:lnTo>
                    <a:lnTo>
                      <a:pt x="16622" y="10454"/>
                    </a:lnTo>
                    <a:lnTo>
                      <a:pt x="14526" y="8168"/>
                    </a:lnTo>
                    <a:lnTo>
                      <a:pt x="14383" y="8049"/>
                    </a:lnTo>
                    <a:lnTo>
                      <a:pt x="10002" y="8049"/>
                    </a:lnTo>
                    <a:lnTo>
                      <a:pt x="9252" y="346"/>
                    </a:lnTo>
                    <a:cubicBezTo>
                      <a:pt x="9240" y="143"/>
                      <a:pt x="9061" y="0"/>
                      <a:pt x="8847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970600" y="4694950"/>
                <a:ext cx="518525" cy="313475"/>
              </a:xfrm>
              <a:custGeom>
                <a:rect b="b" l="l" r="r" t="t"/>
                <a:pathLst>
                  <a:path extrusionOk="0" h="12539" w="20741">
                    <a:moveTo>
                      <a:pt x="8891" y="1"/>
                    </a:moveTo>
                    <a:cubicBezTo>
                      <a:pt x="8884" y="1"/>
                      <a:pt x="8877" y="1"/>
                      <a:pt x="8870" y="1"/>
                    </a:cubicBezTo>
                    <a:cubicBezTo>
                      <a:pt x="8656" y="25"/>
                      <a:pt x="8513" y="180"/>
                      <a:pt x="8513" y="382"/>
                    </a:cubicBezTo>
                    <a:lnTo>
                      <a:pt x="8323" y="9491"/>
                    </a:lnTo>
                    <a:lnTo>
                      <a:pt x="8061" y="8264"/>
                    </a:lnTo>
                    <a:cubicBezTo>
                      <a:pt x="8025" y="8086"/>
                      <a:pt x="7870" y="7967"/>
                      <a:pt x="7692" y="7967"/>
                    </a:cubicBezTo>
                    <a:lnTo>
                      <a:pt x="5299" y="7967"/>
                    </a:lnTo>
                    <a:lnTo>
                      <a:pt x="3572" y="5645"/>
                    </a:lnTo>
                    <a:cubicBezTo>
                      <a:pt x="3513" y="5538"/>
                      <a:pt x="3394" y="5478"/>
                      <a:pt x="3286" y="5478"/>
                    </a:cubicBezTo>
                    <a:lnTo>
                      <a:pt x="3084" y="5478"/>
                    </a:lnTo>
                    <a:lnTo>
                      <a:pt x="1036" y="7979"/>
                    </a:lnTo>
                    <a:lnTo>
                      <a:pt x="0" y="7979"/>
                    </a:lnTo>
                    <a:lnTo>
                      <a:pt x="0" y="8669"/>
                    </a:lnTo>
                    <a:lnTo>
                      <a:pt x="1179" y="8669"/>
                    </a:lnTo>
                    <a:lnTo>
                      <a:pt x="1370" y="8657"/>
                    </a:lnTo>
                    <a:lnTo>
                      <a:pt x="3239" y="6359"/>
                    </a:lnTo>
                    <a:lnTo>
                      <a:pt x="4834" y="8502"/>
                    </a:lnTo>
                    <a:lnTo>
                      <a:pt x="4965" y="8669"/>
                    </a:lnTo>
                    <a:lnTo>
                      <a:pt x="7454" y="8669"/>
                    </a:lnTo>
                    <a:lnTo>
                      <a:pt x="8204" y="12229"/>
                    </a:lnTo>
                    <a:cubicBezTo>
                      <a:pt x="8239" y="12408"/>
                      <a:pt x="8394" y="12539"/>
                      <a:pt x="8573" y="12539"/>
                    </a:cubicBezTo>
                    <a:lnTo>
                      <a:pt x="8585" y="12539"/>
                    </a:lnTo>
                    <a:cubicBezTo>
                      <a:pt x="8799" y="12527"/>
                      <a:pt x="8942" y="12360"/>
                      <a:pt x="8942" y="12170"/>
                    </a:cubicBezTo>
                    <a:lnTo>
                      <a:pt x="9097" y="5502"/>
                    </a:lnTo>
                    <a:lnTo>
                      <a:pt x="9371" y="8395"/>
                    </a:lnTo>
                    <a:cubicBezTo>
                      <a:pt x="9371" y="8610"/>
                      <a:pt x="9549" y="8752"/>
                      <a:pt x="9752" y="8752"/>
                    </a:cubicBezTo>
                    <a:lnTo>
                      <a:pt x="14133" y="8752"/>
                    </a:lnTo>
                    <a:lnTo>
                      <a:pt x="16395" y="11193"/>
                    </a:lnTo>
                    <a:cubicBezTo>
                      <a:pt x="16471" y="11280"/>
                      <a:pt x="16578" y="11338"/>
                      <a:pt x="16686" y="11338"/>
                    </a:cubicBezTo>
                    <a:cubicBezTo>
                      <a:pt x="16696" y="11338"/>
                      <a:pt x="16707" y="11337"/>
                      <a:pt x="16717" y="11336"/>
                    </a:cubicBezTo>
                    <a:lnTo>
                      <a:pt x="16907" y="11300"/>
                    </a:lnTo>
                    <a:lnTo>
                      <a:pt x="18979" y="8121"/>
                    </a:lnTo>
                    <a:lnTo>
                      <a:pt x="19515" y="8681"/>
                    </a:lnTo>
                    <a:lnTo>
                      <a:pt x="20741" y="8681"/>
                    </a:lnTo>
                    <a:lnTo>
                      <a:pt x="20741" y="8002"/>
                    </a:lnTo>
                    <a:lnTo>
                      <a:pt x="19789" y="8002"/>
                    </a:lnTo>
                    <a:lnTo>
                      <a:pt x="19193" y="7371"/>
                    </a:lnTo>
                    <a:cubicBezTo>
                      <a:pt x="19129" y="7296"/>
                      <a:pt x="19036" y="7250"/>
                      <a:pt x="18923" y="7250"/>
                    </a:cubicBezTo>
                    <a:cubicBezTo>
                      <a:pt x="18910" y="7250"/>
                      <a:pt x="18897" y="7251"/>
                      <a:pt x="18884" y="7252"/>
                    </a:cubicBezTo>
                    <a:lnTo>
                      <a:pt x="18693" y="7288"/>
                    </a:lnTo>
                    <a:lnTo>
                      <a:pt x="16633" y="10455"/>
                    </a:lnTo>
                    <a:lnTo>
                      <a:pt x="14538" y="8181"/>
                    </a:lnTo>
                    <a:lnTo>
                      <a:pt x="14407" y="8062"/>
                    </a:lnTo>
                    <a:lnTo>
                      <a:pt x="10013" y="8062"/>
                    </a:lnTo>
                    <a:lnTo>
                      <a:pt x="9275" y="359"/>
                    </a:lnTo>
                    <a:cubicBezTo>
                      <a:pt x="9252" y="163"/>
                      <a:pt x="9085" y="1"/>
                      <a:pt x="889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1489700" y="4694375"/>
                <a:ext cx="518550" cy="314050"/>
              </a:xfrm>
              <a:custGeom>
                <a:rect b="b" l="l" r="r" t="t"/>
                <a:pathLst>
                  <a:path extrusionOk="0" h="12562" w="20742">
                    <a:moveTo>
                      <a:pt x="8871" y="1"/>
                    </a:moveTo>
                    <a:cubicBezTo>
                      <a:pt x="8669" y="12"/>
                      <a:pt x="8514" y="179"/>
                      <a:pt x="8514" y="370"/>
                    </a:cubicBezTo>
                    <a:lnTo>
                      <a:pt x="8311" y="9478"/>
                    </a:lnTo>
                    <a:lnTo>
                      <a:pt x="8061" y="8287"/>
                    </a:lnTo>
                    <a:cubicBezTo>
                      <a:pt x="8038" y="8109"/>
                      <a:pt x="7871" y="7978"/>
                      <a:pt x="7692" y="7978"/>
                    </a:cubicBezTo>
                    <a:lnTo>
                      <a:pt x="5299" y="7978"/>
                    </a:lnTo>
                    <a:lnTo>
                      <a:pt x="3573" y="5632"/>
                    </a:lnTo>
                    <a:cubicBezTo>
                      <a:pt x="3489" y="5549"/>
                      <a:pt x="3394" y="5489"/>
                      <a:pt x="3299" y="5489"/>
                    </a:cubicBezTo>
                    <a:lnTo>
                      <a:pt x="3096" y="5489"/>
                    </a:lnTo>
                    <a:lnTo>
                      <a:pt x="1037" y="7990"/>
                    </a:lnTo>
                    <a:lnTo>
                      <a:pt x="1" y="7990"/>
                    </a:lnTo>
                    <a:lnTo>
                      <a:pt x="1" y="8680"/>
                    </a:lnTo>
                    <a:lnTo>
                      <a:pt x="1168" y="8680"/>
                    </a:lnTo>
                    <a:lnTo>
                      <a:pt x="1370" y="8656"/>
                    </a:lnTo>
                    <a:lnTo>
                      <a:pt x="3239" y="6370"/>
                    </a:lnTo>
                    <a:lnTo>
                      <a:pt x="4823" y="8514"/>
                    </a:lnTo>
                    <a:lnTo>
                      <a:pt x="4954" y="8680"/>
                    </a:lnTo>
                    <a:lnTo>
                      <a:pt x="7442" y="8680"/>
                    </a:lnTo>
                    <a:lnTo>
                      <a:pt x="8180" y="12252"/>
                    </a:lnTo>
                    <a:cubicBezTo>
                      <a:pt x="8228" y="12431"/>
                      <a:pt x="8371" y="12562"/>
                      <a:pt x="8550" y="12562"/>
                    </a:cubicBezTo>
                    <a:cubicBezTo>
                      <a:pt x="8573" y="12562"/>
                      <a:pt x="8573" y="12562"/>
                      <a:pt x="8597" y="12550"/>
                    </a:cubicBezTo>
                    <a:cubicBezTo>
                      <a:pt x="8776" y="12526"/>
                      <a:pt x="8931" y="12371"/>
                      <a:pt x="8942" y="12169"/>
                    </a:cubicBezTo>
                    <a:lnTo>
                      <a:pt x="9085" y="5501"/>
                    </a:lnTo>
                    <a:lnTo>
                      <a:pt x="9371" y="8406"/>
                    </a:lnTo>
                    <a:cubicBezTo>
                      <a:pt x="9383" y="8621"/>
                      <a:pt x="9550" y="8764"/>
                      <a:pt x="9740" y="8764"/>
                    </a:cubicBezTo>
                    <a:lnTo>
                      <a:pt x="14134" y="8764"/>
                    </a:lnTo>
                    <a:lnTo>
                      <a:pt x="16396" y="11204"/>
                    </a:lnTo>
                    <a:cubicBezTo>
                      <a:pt x="16457" y="11285"/>
                      <a:pt x="16552" y="11341"/>
                      <a:pt x="16652" y="11341"/>
                    </a:cubicBezTo>
                    <a:cubicBezTo>
                      <a:pt x="16670" y="11341"/>
                      <a:pt x="16688" y="11339"/>
                      <a:pt x="16705" y="11335"/>
                    </a:cubicBezTo>
                    <a:lnTo>
                      <a:pt x="16908" y="11311"/>
                    </a:lnTo>
                    <a:lnTo>
                      <a:pt x="18967" y="8097"/>
                    </a:lnTo>
                    <a:lnTo>
                      <a:pt x="19503" y="8656"/>
                    </a:lnTo>
                    <a:lnTo>
                      <a:pt x="20742" y="8656"/>
                    </a:lnTo>
                    <a:lnTo>
                      <a:pt x="20742" y="7978"/>
                    </a:lnTo>
                    <a:lnTo>
                      <a:pt x="19789" y="7978"/>
                    </a:lnTo>
                    <a:lnTo>
                      <a:pt x="19194" y="7347"/>
                    </a:lnTo>
                    <a:cubicBezTo>
                      <a:pt x="19122" y="7263"/>
                      <a:pt x="19003" y="7228"/>
                      <a:pt x="18884" y="7228"/>
                    </a:cubicBezTo>
                    <a:lnTo>
                      <a:pt x="18694" y="7263"/>
                    </a:lnTo>
                    <a:lnTo>
                      <a:pt x="16634" y="10430"/>
                    </a:lnTo>
                    <a:lnTo>
                      <a:pt x="14538" y="8156"/>
                    </a:lnTo>
                    <a:lnTo>
                      <a:pt x="14407" y="8037"/>
                    </a:lnTo>
                    <a:lnTo>
                      <a:pt x="10014" y="8037"/>
                    </a:lnTo>
                    <a:lnTo>
                      <a:pt x="9264" y="322"/>
                    </a:lnTo>
                    <a:cubicBezTo>
                      <a:pt x="9240" y="132"/>
                      <a:pt x="9073" y="1"/>
                      <a:pt x="8871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2008225" y="4694975"/>
                <a:ext cx="519425" cy="313450"/>
              </a:xfrm>
              <a:custGeom>
                <a:rect b="b" l="l" r="r" t="t"/>
                <a:pathLst>
                  <a:path extrusionOk="0" h="12538" w="20777">
                    <a:moveTo>
                      <a:pt x="8871" y="0"/>
                    </a:moveTo>
                    <a:cubicBezTo>
                      <a:pt x="8680" y="24"/>
                      <a:pt x="8513" y="179"/>
                      <a:pt x="8513" y="381"/>
                    </a:cubicBezTo>
                    <a:lnTo>
                      <a:pt x="8323" y="9490"/>
                    </a:lnTo>
                    <a:lnTo>
                      <a:pt x="8073" y="8275"/>
                    </a:lnTo>
                    <a:cubicBezTo>
                      <a:pt x="8037" y="8097"/>
                      <a:pt x="7871" y="7966"/>
                      <a:pt x="7692" y="7966"/>
                    </a:cubicBezTo>
                    <a:lnTo>
                      <a:pt x="5299" y="7966"/>
                    </a:lnTo>
                    <a:lnTo>
                      <a:pt x="3572" y="5644"/>
                    </a:lnTo>
                    <a:cubicBezTo>
                      <a:pt x="3501" y="5537"/>
                      <a:pt x="3394" y="5477"/>
                      <a:pt x="3287" y="5477"/>
                    </a:cubicBezTo>
                    <a:lnTo>
                      <a:pt x="3084" y="5477"/>
                    </a:lnTo>
                    <a:lnTo>
                      <a:pt x="1048" y="7978"/>
                    </a:lnTo>
                    <a:lnTo>
                      <a:pt x="1" y="7978"/>
                    </a:lnTo>
                    <a:lnTo>
                      <a:pt x="1" y="8668"/>
                    </a:lnTo>
                    <a:lnTo>
                      <a:pt x="1179" y="8668"/>
                    </a:lnTo>
                    <a:lnTo>
                      <a:pt x="1370" y="8656"/>
                    </a:lnTo>
                    <a:lnTo>
                      <a:pt x="3227" y="6358"/>
                    </a:lnTo>
                    <a:lnTo>
                      <a:pt x="4834" y="8513"/>
                    </a:lnTo>
                    <a:lnTo>
                      <a:pt x="4965" y="8656"/>
                    </a:lnTo>
                    <a:lnTo>
                      <a:pt x="7442" y="8656"/>
                    </a:lnTo>
                    <a:lnTo>
                      <a:pt x="8180" y="12228"/>
                    </a:lnTo>
                    <a:cubicBezTo>
                      <a:pt x="8228" y="12419"/>
                      <a:pt x="8383" y="12538"/>
                      <a:pt x="8561" y="12538"/>
                    </a:cubicBezTo>
                    <a:lnTo>
                      <a:pt x="8633" y="12538"/>
                    </a:lnTo>
                    <a:cubicBezTo>
                      <a:pt x="8823" y="12526"/>
                      <a:pt x="8978" y="12359"/>
                      <a:pt x="8978" y="12169"/>
                    </a:cubicBezTo>
                    <a:lnTo>
                      <a:pt x="9121" y="5501"/>
                    </a:lnTo>
                    <a:lnTo>
                      <a:pt x="9406" y="8394"/>
                    </a:lnTo>
                    <a:cubicBezTo>
                      <a:pt x="9418" y="8597"/>
                      <a:pt x="9585" y="8740"/>
                      <a:pt x="9776" y="8740"/>
                    </a:cubicBezTo>
                    <a:lnTo>
                      <a:pt x="14169" y="8740"/>
                    </a:lnTo>
                    <a:lnTo>
                      <a:pt x="16431" y="11192"/>
                    </a:lnTo>
                    <a:cubicBezTo>
                      <a:pt x="16503" y="11287"/>
                      <a:pt x="16622" y="11335"/>
                      <a:pt x="16741" y="11335"/>
                    </a:cubicBezTo>
                    <a:lnTo>
                      <a:pt x="16943" y="11299"/>
                    </a:lnTo>
                    <a:lnTo>
                      <a:pt x="18991" y="8120"/>
                    </a:lnTo>
                    <a:lnTo>
                      <a:pt x="19408" y="8549"/>
                    </a:lnTo>
                    <a:lnTo>
                      <a:pt x="19539" y="8680"/>
                    </a:lnTo>
                    <a:lnTo>
                      <a:pt x="20777" y="8680"/>
                    </a:lnTo>
                    <a:lnTo>
                      <a:pt x="20777" y="8001"/>
                    </a:lnTo>
                    <a:lnTo>
                      <a:pt x="19824" y="8001"/>
                    </a:lnTo>
                    <a:lnTo>
                      <a:pt x="19217" y="7358"/>
                    </a:lnTo>
                    <a:cubicBezTo>
                      <a:pt x="19132" y="7294"/>
                      <a:pt x="19037" y="7249"/>
                      <a:pt x="18941" y="7249"/>
                    </a:cubicBezTo>
                    <a:cubicBezTo>
                      <a:pt x="18930" y="7249"/>
                      <a:pt x="18919" y="7250"/>
                      <a:pt x="18908" y="7251"/>
                    </a:cubicBezTo>
                    <a:lnTo>
                      <a:pt x="18705" y="7287"/>
                    </a:lnTo>
                    <a:lnTo>
                      <a:pt x="16657" y="10454"/>
                    </a:lnTo>
                    <a:lnTo>
                      <a:pt x="14538" y="8156"/>
                    </a:lnTo>
                    <a:lnTo>
                      <a:pt x="14407" y="8061"/>
                    </a:lnTo>
                    <a:lnTo>
                      <a:pt x="10014" y="8061"/>
                    </a:lnTo>
                    <a:lnTo>
                      <a:pt x="9275" y="346"/>
                    </a:lnTo>
                    <a:cubicBezTo>
                      <a:pt x="9264" y="155"/>
                      <a:pt x="9073" y="0"/>
                      <a:pt x="8871" y="0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2526450" y="4694650"/>
                <a:ext cx="519125" cy="313775"/>
              </a:xfrm>
              <a:custGeom>
                <a:rect b="b" l="l" r="r" t="t"/>
                <a:pathLst>
                  <a:path extrusionOk="0" h="12551" w="20765">
                    <a:moveTo>
                      <a:pt x="8918" y="1"/>
                    </a:moveTo>
                    <a:cubicBezTo>
                      <a:pt x="8910" y="1"/>
                      <a:pt x="8902" y="1"/>
                      <a:pt x="8894" y="1"/>
                    </a:cubicBezTo>
                    <a:cubicBezTo>
                      <a:pt x="8692" y="13"/>
                      <a:pt x="8537" y="180"/>
                      <a:pt x="8537" y="371"/>
                    </a:cubicBezTo>
                    <a:lnTo>
                      <a:pt x="8335" y="9479"/>
                    </a:lnTo>
                    <a:lnTo>
                      <a:pt x="8085" y="8288"/>
                    </a:lnTo>
                    <a:cubicBezTo>
                      <a:pt x="8061" y="8110"/>
                      <a:pt x="7894" y="7979"/>
                      <a:pt x="7716" y="7979"/>
                    </a:cubicBezTo>
                    <a:lnTo>
                      <a:pt x="5322" y="7979"/>
                    </a:lnTo>
                    <a:lnTo>
                      <a:pt x="3572" y="5645"/>
                    </a:lnTo>
                    <a:cubicBezTo>
                      <a:pt x="3501" y="5550"/>
                      <a:pt x="3394" y="5490"/>
                      <a:pt x="3310" y="5490"/>
                    </a:cubicBezTo>
                    <a:lnTo>
                      <a:pt x="3096" y="5490"/>
                    </a:lnTo>
                    <a:lnTo>
                      <a:pt x="1048" y="7991"/>
                    </a:lnTo>
                    <a:lnTo>
                      <a:pt x="0" y="7991"/>
                    </a:lnTo>
                    <a:lnTo>
                      <a:pt x="0" y="8681"/>
                    </a:lnTo>
                    <a:lnTo>
                      <a:pt x="1179" y="8681"/>
                    </a:lnTo>
                    <a:lnTo>
                      <a:pt x="1370" y="8669"/>
                    </a:lnTo>
                    <a:lnTo>
                      <a:pt x="3251" y="6371"/>
                    </a:lnTo>
                    <a:lnTo>
                      <a:pt x="4846" y="8514"/>
                    </a:lnTo>
                    <a:lnTo>
                      <a:pt x="4977" y="8681"/>
                    </a:lnTo>
                    <a:lnTo>
                      <a:pt x="7466" y="8681"/>
                    </a:lnTo>
                    <a:lnTo>
                      <a:pt x="8204" y="12241"/>
                    </a:lnTo>
                    <a:cubicBezTo>
                      <a:pt x="8251" y="12420"/>
                      <a:pt x="8394" y="12551"/>
                      <a:pt x="8573" y="12551"/>
                    </a:cubicBezTo>
                    <a:lnTo>
                      <a:pt x="8609" y="12551"/>
                    </a:lnTo>
                    <a:cubicBezTo>
                      <a:pt x="8811" y="12539"/>
                      <a:pt x="8966" y="12372"/>
                      <a:pt x="8966" y="12182"/>
                    </a:cubicBezTo>
                    <a:lnTo>
                      <a:pt x="9109" y="5514"/>
                    </a:lnTo>
                    <a:lnTo>
                      <a:pt x="9394" y="8407"/>
                    </a:lnTo>
                    <a:cubicBezTo>
                      <a:pt x="9406" y="8622"/>
                      <a:pt x="9573" y="8764"/>
                      <a:pt x="9763" y="8764"/>
                    </a:cubicBezTo>
                    <a:lnTo>
                      <a:pt x="14157" y="8764"/>
                    </a:lnTo>
                    <a:lnTo>
                      <a:pt x="16419" y="11205"/>
                    </a:lnTo>
                    <a:cubicBezTo>
                      <a:pt x="16484" y="11292"/>
                      <a:pt x="16590" y="11350"/>
                      <a:pt x="16698" y="11350"/>
                    </a:cubicBezTo>
                    <a:cubicBezTo>
                      <a:pt x="16708" y="11350"/>
                      <a:pt x="16718" y="11349"/>
                      <a:pt x="16729" y="11348"/>
                    </a:cubicBezTo>
                    <a:lnTo>
                      <a:pt x="16931" y="11312"/>
                    </a:lnTo>
                    <a:lnTo>
                      <a:pt x="18991" y="8133"/>
                    </a:lnTo>
                    <a:lnTo>
                      <a:pt x="19527" y="8693"/>
                    </a:lnTo>
                    <a:lnTo>
                      <a:pt x="20765" y="8693"/>
                    </a:lnTo>
                    <a:lnTo>
                      <a:pt x="20765" y="8014"/>
                    </a:lnTo>
                    <a:lnTo>
                      <a:pt x="19812" y="8014"/>
                    </a:lnTo>
                    <a:lnTo>
                      <a:pt x="19217" y="7371"/>
                    </a:lnTo>
                    <a:cubicBezTo>
                      <a:pt x="19154" y="7288"/>
                      <a:pt x="19064" y="7250"/>
                      <a:pt x="18955" y="7250"/>
                    </a:cubicBezTo>
                    <a:cubicBezTo>
                      <a:pt x="18939" y="7250"/>
                      <a:pt x="18924" y="7251"/>
                      <a:pt x="18907" y="7252"/>
                    </a:cubicBezTo>
                    <a:lnTo>
                      <a:pt x="18717" y="7276"/>
                    </a:lnTo>
                    <a:lnTo>
                      <a:pt x="16657" y="10455"/>
                    </a:lnTo>
                    <a:lnTo>
                      <a:pt x="14562" y="8169"/>
                    </a:lnTo>
                    <a:lnTo>
                      <a:pt x="14431" y="8050"/>
                    </a:lnTo>
                    <a:lnTo>
                      <a:pt x="10037" y="8050"/>
                    </a:lnTo>
                    <a:lnTo>
                      <a:pt x="9287" y="347"/>
                    </a:lnTo>
                    <a:cubicBezTo>
                      <a:pt x="9276" y="141"/>
                      <a:pt x="9110" y="1"/>
                      <a:pt x="8918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3045550" y="4695500"/>
                <a:ext cx="519150" cy="312925"/>
              </a:xfrm>
              <a:custGeom>
                <a:rect b="b" l="l" r="r" t="t"/>
                <a:pathLst>
                  <a:path extrusionOk="0" h="12517" w="20766">
                    <a:moveTo>
                      <a:pt x="8910" y="1"/>
                    </a:moveTo>
                    <a:cubicBezTo>
                      <a:pt x="8897" y="1"/>
                      <a:pt x="8884" y="2"/>
                      <a:pt x="8871" y="3"/>
                    </a:cubicBezTo>
                    <a:cubicBezTo>
                      <a:pt x="8669" y="15"/>
                      <a:pt x="8514" y="182"/>
                      <a:pt x="8514" y="372"/>
                    </a:cubicBezTo>
                    <a:lnTo>
                      <a:pt x="8323" y="9481"/>
                    </a:lnTo>
                    <a:lnTo>
                      <a:pt x="8073" y="8278"/>
                    </a:lnTo>
                    <a:cubicBezTo>
                      <a:pt x="8038" y="8088"/>
                      <a:pt x="7871" y="7957"/>
                      <a:pt x="7692" y="7957"/>
                    </a:cubicBezTo>
                    <a:lnTo>
                      <a:pt x="5299" y="7957"/>
                    </a:lnTo>
                    <a:lnTo>
                      <a:pt x="3573" y="5623"/>
                    </a:lnTo>
                    <a:cubicBezTo>
                      <a:pt x="3513" y="5528"/>
                      <a:pt x="3406" y="5480"/>
                      <a:pt x="3311" y="5480"/>
                    </a:cubicBezTo>
                    <a:lnTo>
                      <a:pt x="3096" y="5480"/>
                    </a:lnTo>
                    <a:lnTo>
                      <a:pt x="1049" y="7980"/>
                    </a:lnTo>
                    <a:lnTo>
                      <a:pt x="1" y="7980"/>
                    </a:lnTo>
                    <a:lnTo>
                      <a:pt x="1" y="8659"/>
                    </a:lnTo>
                    <a:lnTo>
                      <a:pt x="1180" y="8659"/>
                    </a:lnTo>
                    <a:lnTo>
                      <a:pt x="1370" y="8647"/>
                    </a:lnTo>
                    <a:lnTo>
                      <a:pt x="3251" y="6349"/>
                    </a:lnTo>
                    <a:lnTo>
                      <a:pt x="4835" y="8492"/>
                    </a:lnTo>
                    <a:lnTo>
                      <a:pt x="4978" y="8647"/>
                    </a:lnTo>
                    <a:lnTo>
                      <a:pt x="7442" y="8647"/>
                    </a:lnTo>
                    <a:lnTo>
                      <a:pt x="8192" y="12207"/>
                    </a:lnTo>
                    <a:cubicBezTo>
                      <a:pt x="8216" y="12386"/>
                      <a:pt x="8383" y="12517"/>
                      <a:pt x="8561" y="12517"/>
                    </a:cubicBezTo>
                    <a:lnTo>
                      <a:pt x="8585" y="12517"/>
                    </a:lnTo>
                    <a:cubicBezTo>
                      <a:pt x="8800" y="12493"/>
                      <a:pt x="8942" y="12338"/>
                      <a:pt x="8942" y="12136"/>
                    </a:cubicBezTo>
                    <a:lnTo>
                      <a:pt x="9097" y="5468"/>
                    </a:lnTo>
                    <a:lnTo>
                      <a:pt x="9383" y="8373"/>
                    </a:lnTo>
                    <a:cubicBezTo>
                      <a:pt x="9395" y="8564"/>
                      <a:pt x="9562" y="8719"/>
                      <a:pt x="9752" y="8719"/>
                    </a:cubicBezTo>
                    <a:lnTo>
                      <a:pt x="14145" y="8719"/>
                    </a:lnTo>
                    <a:lnTo>
                      <a:pt x="16408" y="11171"/>
                    </a:lnTo>
                    <a:cubicBezTo>
                      <a:pt x="16479" y="11243"/>
                      <a:pt x="16598" y="11290"/>
                      <a:pt x="16717" y="11290"/>
                    </a:cubicBezTo>
                    <a:lnTo>
                      <a:pt x="16908" y="11266"/>
                    </a:lnTo>
                    <a:lnTo>
                      <a:pt x="18979" y="8076"/>
                    </a:lnTo>
                    <a:lnTo>
                      <a:pt x="19408" y="8540"/>
                    </a:lnTo>
                    <a:lnTo>
                      <a:pt x="19539" y="8659"/>
                    </a:lnTo>
                    <a:lnTo>
                      <a:pt x="20765" y="8659"/>
                    </a:lnTo>
                    <a:lnTo>
                      <a:pt x="20765" y="7980"/>
                    </a:lnTo>
                    <a:lnTo>
                      <a:pt x="19813" y="7980"/>
                    </a:lnTo>
                    <a:lnTo>
                      <a:pt x="19194" y="7337"/>
                    </a:lnTo>
                    <a:cubicBezTo>
                      <a:pt x="19119" y="7273"/>
                      <a:pt x="19025" y="7228"/>
                      <a:pt x="18921" y="7228"/>
                    </a:cubicBezTo>
                    <a:cubicBezTo>
                      <a:pt x="18909" y="7228"/>
                      <a:pt x="18896" y="7229"/>
                      <a:pt x="18884" y="7230"/>
                    </a:cubicBezTo>
                    <a:lnTo>
                      <a:pt x="18694" y="7266"/>
                    </a:lnTo>
                    <a:lnTo>
                      <a:pt x="16646" y="10433"/>
                    </a:lnTo>
                    <a:lnTo>
                      <a:pt x="14538" y="8159"/>
                    </a:lnTo>
                    <a:lnTo>
                      <a:pt x="14407" y="8040"/>
                    </a:lnTo>
                    <a:lnTo>
                      <a:pt x="10014" y="8040"/>
                    </a:lnTo>
                    <a:lnTo>
                      <a:pt x="9276" y="337"/>
                    </a:lnTo>
                    <a:cubicBezTo>
                      <a:pt x="9265" y="158"/>
                      <a:pt x="9097" y="1"/>
                      <a:pt x="8910" y="1"/>
                    </a:cubicBezTo>
                    <a:close/>
                  </a:path>
                </a:pathLst>
              </a:custGeom>
              <a:solidFill>
                <a:srgbClr val="157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0" name="Google Shape;220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6" name="Google Shape;226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44" name="Google Shape;44;p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56" name="Google Shape;56;p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7"/>
          <p:cNvSpPr txBox="1"/>
          <p:nvPr>
            <p:ph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65" name="Google Shape;65;p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Aim 3.1 Risk Classification Model</a:t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10700" y="11659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Motivation</a:t>
            </a:r>
            <a:endParaRPr sz="20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80700" y="1165975"/>
            <a:ext cx="481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Classify patients’ risks of having an above-average Length-of-Stay (LOS) at ICU</a:t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10700" y="20964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Output</a:t>
            </a:r>
            <a:endParaRPr sz="2000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80700" y="2096475"/>
            <a:ext cx="481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high-low risk categorization of extended (or not) LOS at ICU. 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2058950" y="3136950"/>
            <a:ext cx="1098900" cy="382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High Risk</a:t>
            </a:r>
            <a:endParaRPr b="1"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253225" y="3136950"/>
            <a:ext cx="5033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patient is predicted to have </a:t>
            </a:r>
            <a:r>
              <a:rPr lang="en"/>
              <a:t>a &gt;= </a:t>
            </a:r>
            <a:r>
              <a:rPr lang="en"/>
              <a:t>48 hours LOS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2058950" y="3902875"/>
            <a:ext cx="1046100" cy="382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Low Risk</a:t>
            </a:r>
            <a:endParaRPr b="1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215650" y="3902875"/>
            <a:ext cx="468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patient is not conclusively predicted to have an above-average 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Fine tune parameters</a:t>
            </a:r>
            <a:r>
              <a:rPr lang="en"/>
              <a:t> (using Grid search):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Optimize n_neighbors, calculate and use weights, scale/normalize numeric data, optimize distance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Optimize n_estimators and max_depth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Employ Ensemble method</a:t>
            </a:r>
            <a:r>
              <a:rPr lang="en"/>
              <a:t> (Voting Classifier) to combine predictions from different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different classifiers by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Cross Validation</a:t>
            </a:r>
            <a:r>
              <a:rPr lang="en"/>
              <a:t> for better performance estimates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Aim 3.2 - Regression Analysis</a:t>
            </a:r>
            <a:endParaRPr/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258300" y="11659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Outcome </a:t>
            </a:r>
            <a:endParaRPr sz="2000"/>
          </a:p>
        </p:txBody>
      </p:sp>
      <p:sp>
        <p:nvSpPr>
          <p:cNvPr id="333" name="Google Shape;333;p38"/>
          <p:cNvSpPr txBox="1"/>
          <p:nvPr>
            <p:ph type="title"/>
          </p:nvPr>
        </p:nvSpPr>
        <p:spPr>
          <a:xfrm>
            <a:off x="-46500" y="3255800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Data </a:t>
            </a:r>
            <a:endParaRPr sz="2000"/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2405275" y="31034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Intraoperative</a:t>
            </a:r>
            <a:endParaRPr b="1" sz="1600"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2378825" y="1194000"/>
            <a:ext cx="4380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quantified prediction for a patient’s LOS at ICU compared to clinical average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4554834" y="31034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Post-operative</a:t>
            </a:r>
            <a:endParaRPr b="1" sz="1600"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2405275" y="3462175"/>
            <a:ext cx="2118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Medication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(function)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Dosage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4550825" y="3462175"/>
            <a:ext cx="438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Pulmonary Artery (PA) Pressure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% increase from the patient’s own baseline level @T = 0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&gt;= 25% increase =&gt; PA stiffness</a:t>
            </a:r>
            <a:endParaRPr/>
          </a:p>
        </p:txBody>
      </p:sp>
      <p:sp>
        <p:nvSpPr>
          <p:cNvPr id="339" name="Google Shape;339;p38"/>
          <p:cNvSpPr txBox="1"/>
          <p:nvPr>
            <p:ph type="title"/>
          </p:nvPr>
        </p:nvSpPr>
        <p:spPr>
          <a:xfrm>
            <a:off x="29700" y="2134688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Model</a:t>
            </a:r>
            <a:endParaRPr sz="2000"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5268650" y="1973738"/>
            <a:ext cx="2208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Nonlinear relationship</a:t>
            </a:r>
            <a:endParaRPr/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2378825" y="1945375"/>
            <a:ext cx="2754300" cy="382800"/>
          </a:xfrm>
          <a:prstGeom prst="rect">
            <a:avLst/>
          </a:prstGeom>
          <a:solidFill>
            <a:srgbClr val="A0BFDB">
              <a:alpha val="4823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Support Vector Machine</a:t>
            </a:r>
            <a:endParaRPr b="1" sz="1600"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2378825" y="2432750"/>
            <a:ext cx="2754300" cy="382800"/>
          </a:xfrm>
          <a:prstGeom prst="rect">
            <a:avLst/>
          </a:prstGeom>
          <a:solidFill>
            <a:srgbClr val="A0BFDB">
              <a:alpha val="4823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Logistic Regression</a:t>
            </a:r>
            <a:endParaRPr b="1" sz="1600"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5268650" y="2486413"/>
            <a:ext cx="2754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Linear supervised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Aim 3.3 - Best Feature Validation</a:t>
            </a:r>
            <a:endParaRPr/>
          </a:p>
        </p:txBody>
      </p:sp>
      <p:sp>
        <p:nvSpPr>
          <p:cNvPr id="349" name="Google Shape;349;p39"/>
          <p:cNvSpPr txBox="1"/>
          <p:nvPr>
            <p:ph type="title"/>
          </p:nvPr>
        </p:nvSpPr>
        <p:spPr>
          <a:xfrm>
            <a:off x="410700" y="11659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Motivation</a:t>
            </a:r>
            <a:endParaRPr sz="2000"/>
          </a:p>
        </p:txBody>
      </p:sp>
      <p:sp>
        <p:nvSpPr>
          <p:cNvPr id="350" name="Google Shape;350;p39"/>
          <p:cNvSpPr txBox="1"/>
          <p:nvPr>
            <p:ph type="title"/>
          </p:nvPr>
        </p:nvSpPr>
        <p:spPr>
          <a:xfrm>
            <a:off x="345425" y="1992750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Approach</a:t>
            </a:r>
            <a:endParaRPr sz="2000"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3091075" y="1165975"/>
            <a:ext cx="5237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Is development of pulmonary vascular stiffness indeed a predictor for an increased ICU LOS?</a:t>
            </a:r>
            <a:endParaRPr sz="1600"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3091075" y="1992750"/>
            <a:ext cx="5237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Feature analysis for % contribution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Individual factor?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Combo?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%PA pressure increase a (significant) predictor?</a:t>
            </a:r>
            <a:endParaRPr sz="1600"/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293188" y="3465700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Outcome</a:t>
            </a:r>
            <a:endParaRPr sz="2000"/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3091063" y="3465700"/>
            <a:ext cx="5237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ranked importance of individual factors’ contributions to the prediction outcome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Whether certain % PA increase stands out as an indicator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720000" y="5492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40"/>
          <p:cNvSpPr txBox="1"/>
          <p:nvPr>
            <p:ph idx="4294967295" type="body"/>
          </p:nvPr>
        </p:nvSpPr>
        <p:spPr>
          <a:xfrm>
            <a:off x="720000" y="911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March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000000"/>
                </a:solidFill>
              </a:rPr>
              <a:t>Week 1-2: Aim 3a - Risk Classification Model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Set up, train, and fine-tune risk classification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000000"/>
                </a:solidFill>
              </a:rPr>
              <a:t>Week 3-4: Aim 3b - Risk Assessment Tool (Regression Modeling)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Develop regression model for hemodynamic instability prediction.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Utilize echocardiographic data, vital signs, and pre-existing risk factors.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April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000000"/>
                </a:solidFill>
              </a:rPr>
              <a:t>Week 1-2: Aim 3b (Contd) - Risk Assessment Tool (Regression Modeling)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Continue refining and validate the regression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000000"/>
                </a:solidFill>
              </a:rPr>
              <a:t>Week 3-4: Overall Project Review and Integration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Integrate three models into a cohesive framework.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Validate the system for consistency and accuracy.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May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rgbClr val="000000"/>
                </a:solidFill>
              </a:rPr>
              <a:t>Week 1: Finalize Documentation and Presentation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Prepare a comprehensive project report, including findings and insights.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-"/>
            </a:pPr>
            <a:r>
              <a:rPr lang="en">
                <a:solidFill>
                  <a:srgbClr val="000000"/>
                </a:solidFill>
              </a:rPr>
              <a:t>Submit the project report and accompanying materials.</a:t>
            </a:r>
            <a:endParaRPr>
              <a:solidFill>
                <a:srgbClr val="000000"/>
              </a:solidFill>
            </a:endParaRPr>
          </a:p>
          <a:p>
            <a:pPr indent="-2571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Poppins"/>
              <a:buChar char="-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Aim 3.1 Risk Classification Model</a:t>
            </a:r>
            <a:endParaRPr/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410700" y="11659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Motivation</a:t>
            </a:r>
            <a:endParaRPr sz="2000"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80700" y="1165975"/>
            <a:ext cx="481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Classify patients’ risks of having an above-average Length-of-Stay (LOS) at ICU</a:t>
            </a:r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410700" y="2096475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Output</a:t>
            </a:r>
            <a:endParaRPr sz="200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180700" y="2096475"/>
            <a:ext cx="481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high-low risk categorization of extended (or not) LOS at ICU. </a:t>
            </a:r>
            <a:endParaRPr/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410700" y="3119500"/>
            <a:ext cx="229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000"/>
              <a:t>Data</a:t>
            </a:r>
            <a:endParaRPr sz="2000"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2336800" y="31688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Preoperative</a:t>
            </a:r>
            <a:endParaRPr b="1" sz="1600"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2202550" y="3551600"/>
            <a:ext cx="2118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Demographics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Age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Gender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of surgery 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432900" y="31688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Intraoperative</a:t>
            </a:r>
            <a:endParaRPr b="1" sz="1600"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4432900" y="3551600"/>
            <a:ext cx="2118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Medication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(function)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Dosage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6551209" y="3168800"/>
            <a:ext cx="1849800" cy="382800"/>
          </a:xfrm>
          <a:prstGeom prst="rect">
            <a:avLst/>
          </a:prstGeom>
          <a:solidFill>
            <a:srgbClr val="E7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Post-operative</a:t>
            </a:r>
            <a:endParaRPr b="1" sz="1600"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6479975" y="3638650"/>
            <a:ext cx="21918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 and Post bypass Stiffness Index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%increase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4954175" y="2571750"/>
            <a:ext cx="3717600" cy="523500"/>
          </a:xfrm>
          <a:prstGeom prst="wedgeEllipseCallout">
            <a:avLst>
              <a:gd fmla="val 23942" name="adj1"/>
              <a:gd fmla="val 757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25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% increase =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Elevated PA stiffness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Strategy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Classifiers: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 (k-nearest neighbors):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Nonlinear mapping via NCA, preserves local structure for complex pattern classification. 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 (SVM):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kernel with LDA for optimal hyperplane, boosts convergence and accuracy.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 (NB):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 with conditional independence and LDA, improves noise/outlier robustness. </a:t>
            </a:r>
            <a:endParaRPr b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/>
              <a:t>: classification model that uses a logit function to predict the probability of an event occurring with LDA.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Data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640900" y="1223125"/>
            <a:ext cx="2641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Overview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</a:t>
            </a:r>
            <a:endParaRPr b="1" sz="14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SCG-RHC: Wearable Seismocardiogram and RHC Data</a:t>
            </a:r>
            <a:endParaRPr sz="14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access, 73 patients for PAP assessment</a:t>
            </a:r>
            <a:endParaRPr sz="14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3497825" y="122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{F529B763-B093-4814-8AC2-705B6C5D16A0}</a:tableStyleId>
              </a:tblPr>
              <a:tblGrid>
                <a:gridCol w="1514650"/>
                <a:gridCol w="1496025"/>
                <a:gridCol w="1809900"/>
              </a:tblGrid>
              <a:tr h="48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</a:t>
                      </a:r>
                      <a:endParaRPr b="1" sz="14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Features</a:t>
                      </a:r>
                      <a:endParaRPr b="1" sz="14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Notes</a:t>
                      </a:r>
                      <a:endParaRPr b="1" sz="14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Preoperative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Age, Race, Sex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Basic demographic data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Intraoperative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Blood Pressure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Without medication data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Postoperative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Pulmonary Catheter Waveform Data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Novel feature for evaluation</a:t>
                      </a:r>
                      <a:endParaRPr sz="14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Data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720000" y="1306950"/>
            <a:ext cx="33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 Demographics Summary:</a:t>
            </a:r>
            <a:endParaRPr sz="1650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graphicFrame>
        <p:nvGraphicFramePr>
          <p:cNvPr id="277" name="Google Shape;277;p32"/>
          <p:cNvGraphicFramePr/>
          <p:nvPr/>
        </p:nvGraphicFramePr>
        <p:xfrm>
          <a:off x="952500" y="21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{F529B763-B093-4814-8AC2-705B6C5D16A0}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Range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Mean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26-84 years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55.53 years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40.8125-149.75 kg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87.83 kg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0D0D0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Height</a:t>
                      </a:r>
                      <a:endParaRPr b="1" sz="1550">
                        <a:solidFill>
                          <a:srgbClr val="0D0D0D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149.875-193.0 cm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172.35 cm</a:t>
                      </a:r>
                      <a:endParaRPr sz="15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" type="subTitle"/>
          </p:nvPr>
        </p:nvSpPr>
        <p:spPr>
          <a:xfrm>
            <a:off x="1222300" y="2571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VM Results</a:t>
            </a:r>
            <a:endParaRPr/>
          </a:p>
        </p:txBody>
      </p:sp>
      <p:sp>
        <p:nvSpPr>
          <p:cNvPr id="283" name="Google Shape;283;p33"/>
          <p:cNvSpPr txBox="1"/>
          <p:nvPr>
            <p:ph idx="2" type="subTitle"/>
          </p:nvPr>
        </p:nvSpPr>
        <p:spPr>
          <a:xfrm>
            <a:off x="4904925" y="112810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 ReSULTS:</a:t>
            </a:r>
            <a:endParaRPr/>
          </a:p>
        </p:txBody>
      </p:sp>
      <p:sp>
        <p:nvSpPr>
          <p:cNvPr id="284" name="Google Shape;284;p33"/>
          <p:cNvSpPr txBox="1"/>
          <p:nvPr>
            <p:ph idx="3" type="subTitle"/>
          </p:nvPr>
        </p:nvSpPr>
        <p:spPr>
          <a:xfrm>
            <a:off x="1222300" y="3185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1.0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0.14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idx="4" type="subTitle"/>
          </p:nvPr>
        </p:nvSpPr>
        <p:spPr>
          <a:xfrm>
            <a:off x="4904925" y="17421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0.35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897700" y="499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Results</a:t>
            </a:r>
            <a:endParaRPr/>
          </a:p>
        </p:txBody>
      </p:sp>
      <p:sp>
        <p:nvSpPr>
          <p:cNvPr id="287" name="Google Shape;287;p33"/>
          <p:cNvSpPr txBox="1"/>
          <p:nvPr>
            <p:ph idx="1" type="subTitle"/>
          </p:nvPr>
        </p:nvSpPr>
        <p:spPr>
          <a:xfrm>
            <a:off x="1222300" y="11310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</a:t>
            </a:r>
            <a:endParaRPr/>
          </a:p>
        </p:txBody>
      </p:sp>
      <p:sp>
        <p:nvSpPr>
          <p:cNvPr id="288" name="Google Shape;288;p33"/>
          <p:cNvSpPr txBox="1"/>
          <p:nvPr>
            <p:ph idx="3" type="subTitle"/>
          </p:nvPr>
        </p:nvSpPr>
        <p:spPr>
          <a:xfrm>
            <a:off x="1222300" y="174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0.35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4904925" y="2571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Results:</a:t>
            </a:r>
            <a:endParaRPr/>
          </a:p>
        </p:txBody>
      </p:sp>
      <p:sp>
        <p:nvSpPr>
          <p:cNvPr id="290" name="Google Shape;290;p33"/>
          <p:cNvSpPr txBox="1"/>
          <p:nvPr>
            <p:ph idx="3" type="subTitle"/>
          </p:nvPr>
        </p:nvSpPr>
        <p:spPr>
          <a:xfrm>
            <a:off x="4904925" y="3185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Score: 0.35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Model(s)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20000" y="1076275"/>
            <a:ext cx="77040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both training and testing data from our dataset to ensure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feature engineering: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% increase in Stiffness from Pre and Post bypass stiffness to use as a feature instead of the 2 separate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imbalance in target classes (LOS &gt;48h)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SMOTE (Synthetic Minority Over-sampling Technique):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synthetic examples of the minority class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the dataset and improve model performance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imbalanced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of classifier: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Classifier</a:t>
            </a:r>
            <a:r>
              <a:rPr lang="en"/>
              <a:t>: an ensemble method that builds multiple decision trees and merges their predictions to improve accuracy and control overfitting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18" y="2394693"/>
            <a:ext cx="2988450" cy="1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idx="1" type="subTitle"/>
          </p:nvPr>
        </p:nvSpPr>
        <p:spPr>
          <a:xfrm>
            <a:off x="1222300" y="2952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Results</a:t>
            </a:r>
            <a:endParaRPr/>
          </a:p>
        </p:txBody>
      </p:sp>
      <p:sp>
        <p:nvSpPr>
          <p:cNvPr id="303" name="Google Shape;303;p35"/>
          <p:cNvSpPr txBox="1"/>
          <p:nvPr>
            <p:ph idx="2" type="subTitle"/>
          </p:nvPr>
        </p:nvSpPr>
        <p:spPr>
          <a:xfrm>
            <a:off x="2999925" y="120430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 ReSULTS</a:t>
            </a:r>
            <a:endParaRPr/>
          </a:p>
        </p:txBody>
      </p:sp>
      <p:sp>
        <p:nvSpPr>
          <p:cNvPr id="304" name="Google Shape;304;p35"/>
          <p:cNvSpPr txBox="1"/>
          <p:nvPr>
            <p:ph idx="3" type="subTitle"/>
          </p:nvPr>
        </p:nvSpPr>
        <p:spPr>
          <a:xfrm>
            <a:off x="1222300" y="3566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0.50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>
            <p:ph idx="4" type="subTitle"/>
          </p:nvPr>
        </p:nvSpPr>
        <p:spPr>
          <a:xfrm>
            <a:off x="3076125" y="18183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1.00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>
            <p:ph type="title"/>
          </p:nvPr>
        </p:nvSpPr>
        <p:spPr>
          <a:xfrm>
            <a:off x="897700" y="499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Model Results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307900" y="12072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Results</a:t>
            </a:r>
            <a:endParaRPr/>
          </a:p>
        </p:txBody>
      </p:sp>
      <p:sp>
        <p:nvSpPr>
          <p:cNvPr id="308" name="Google Shape;308;p35"/>
          <p:cNvSpPr txBox="1"/>
          <p:nvPr>
            <p:ph idx="3" type="subTitle"/>
          </p:nvPr>
        </p:nvSpPr>
        <p:spPr>
          <a:xfrm>
            <a:off x="307900" y="18212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0.67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0.36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0.47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4904925" y="2952750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Results</a:t>
            </a:r>
            <a:endParaRPr/>
          </a:p>
        </p:txBody>
      </p:sp>
      <p:sp>
        <p:nvSpPr>
          <p:cNvPr id="310" name="Google Shape;310;p35"/>
          <p:cNvSpPr txBox="1"/>
          <p:nvPr>
            <p:ph idx="3" type="subTitle"/>
          </p:nvPr>
        </p:nvSpPr>
        <p:spPr>
          <a:xfrm>
            <a:off x="4904925" y="35667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0.60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0.37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5644550" y="17909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1.00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>
            <p:ph idx="1" type="subTitle"/>
          </p:nvPr>
        </p:nvSpPr>
        <p:spPr>
          <a:xfrm>
            <a:off x="5720750" y="12072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Classifier method: Combining predictions of all models. he combined prediction is often more accurate than any single model's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are same as Random Forest: RF is dominating decision process. Need to improve other model’s performances and confidence. </a:t>
            </a:r>
            <a:endParaRPr/>
          </a:p>
        </p:txBody>
      </p:sp>
      <p:sp>
        <p:nvSpPr>
          <p:cNvPr id="319" name="Google Shape;319;p36"/>
          <p:cNvSpPr txBox="1"/>
          <p:nvPr>
            <p:ph idx="4294967295" type="subTitle"/>
          </p:nvPr>
        </p:nvSpPr>
        <p:spPr>
          <a:xfrm>
            <a:off x="2999275" y="18491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Voting</a:t>
            </a: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 Results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0" name="Google Shape;320;p36"/>
          <p:cNvSpPr txBox="1"/>
          <p:nvPr>
            <p:ph idx="4294967295" type="subTitle"/>
          </p:nvPr>
        </p:nvSpPr>
        <p:spPr>
          <a:xfrm>
            <a:off x="2999275" y="223460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(Class 1): 1.00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(Class 1): 0.18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(Class 1): 0.31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