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oppins"/>
      <p:regular r:id="rId10"/>
      <p:bold r:id="rId11"/>
      <p:italic r:id="rId12"/>
      <p:boldItalic r:id="rId13"/>
    </p:embeddedFont>
    <p:embeddedFont>
      <p:font typeface="Bebas Neue"/>
      <p:regular r:id="rId14"/>
    </p:embeddedFont>
    <p:embeddedFont>
      <p:font typeface="Poppins Black"/>
      <p:bold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Poppins-bold.fntdata"/><Relationship Id="rId10" Type="http://schemas.openxmlformats.org/officeDocument/2006/relationships/font" Target="fonts/Poppins-regular.fntdata"/><Relationship Id="rId13" Type="http://schemas.openxmlformats.org/officeDocument/2006/relationships/font" Target="fonts/Poppins-boldItalic.fntdata"/><Relationship Id="rId12" Type="http://schemas.openxmlformats.org/officeDocument/2006/relationships/font" Target="fonts/Poppins-italic.fntdata"/><Relationship Id="rId15" Type="http://schemas.openxmlformats.org/officeDocument/2006/relationships/font" Target="fonts/PoppinsBlack-bold.fntdata"/><Relationship Id="rId14" Type="http://schemas.openxmlformats.org/officeDocument/2006/relationships/font" Target="fonts/BebasNeue-regular.fntdata"/><Relationship Id="rId16" Type="http://schemas.openxmlformats.org/officeDocument/2006/relationships/font" Target="fonts/PoppinsBlack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Xinyue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Logistic Regression: popular classification algorithm that can be used for supervised learning tasks. It works by modeling the probability of a binary outcome variable as a function of the input features.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Support Vector Machines: It works by finding a hyperplane that maximizes the margin between the predicted values and the actual values. SVM can handle nonlinear relationships and can be used with different kernel functions to model complex relationships.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caf77e0f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caf77e0f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caf77e0f6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caf77e0f6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caf77e0f6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caf77e0f6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3" cy="5143500"/>
            <a:chOff x="0" y="0"/>
            <a:chExt cx="9144043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3" cy="5143500"/>
            <a:chOff x="0" y="0"/>
            <a:chExt cx="9144043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11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2"/>
          <p:cNvGrpSpPr/>
          <p:nvPr/>
        </p:nvGrpSpPr>
        <p:grpSpPr>
          <a:xfrm>
            <a:off x="0" y="0"/>
            <a:ext cx="9144043" cy="5143500"/>
            <a:chOff x="0" y="0"/>
            <a:chExt cx="9144043" cy="5143500"/>
          </a:xfrm>
        </p:grpSpPr>
        <p:sp>
          <p:nvSpPr>
            <p:cNvPr id="101" name="Google Shape;101;p1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1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2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7" name="Google Shape;107;p12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l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4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11" name="Google Shape;111;p14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14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4"/>
          <p:cNvSpPr txBox="1"/>
          <p:nvPr>
            <p:ph type="title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7" name="Google Shape;117;p14"/>
          <p:cNvSpPr txBox="1"/>
          <p:nvPr>
            <p:ph idx="1" type="subTitle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8" name="Google Shape;118;p14"/>
          <p:cNvSpPr txBox="1"/>
          <p:nvPr>
            <p:ph idx="2"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19" name="Google Shape;119;p14"/>
          <p:cNvSpPr txBox="1"/>
          <p:nvPr>
            <p:ph idx="3" type="title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4"/>
          <p:cNvSpPr txBox="1"/>
          <p:nvPr>
            <p:ph idx="4" type="subTitle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1" name="Google Shape;121;p14"/>
          <p:cNvSpPr txBox="1"/>
          <p:nvPr>
            <p:ph idx="5" type="title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14"/>
          <p:cNvSpPr txBox="1"/>
          <p:nvPr>
            <p:ph idx="6" type="subTitle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bg>
      <p:bgPr>
        <a:solidFill>
          <a:schemeClr val="lt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5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25" name="Google Shape;125;p15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1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4572000" y="2425500"/>
            <a:ext cx="3448200" cy="146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4572000" y="1196450"/>
            <a:ext cx="34482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4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">
    <p:bg>
      <p:bgPr>
        <a:solidFill>
          <a:schemeClr val="lt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6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34" name="Google Shape;134;p16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16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>
            <p:ph type="title"/>
          </p:nvPr>
        </p:nvSpPr>
        <p:spPr>
          <a:xfrm>
            <a:off x="4572000" y="2425500"/>
            <a:ext cx="3448200" cy="146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0" name="Google Shape;140;p16"/>
          <p:cNvSpPr txBox="1"/>
          <p:nvPr>
            <p:ph idx="2" type="title"/>
          </p:nvPr>
        </p:nvSpPr>
        <p:spPr>
          <a:xfrm>
            <a:off x="4572000" y="1196450"/>
            <a:ext cx="34482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5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lt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7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43" name="Google Shape;143;p17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1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50" name="Google Shape;150;p17"/>
          <p:cNvSpPr/>
          <p:nvPr/>
        </p:nvSpPr>
        <p:spPr>
          <a:xfrm flipH="1" rot="10800000">
            <a:off x="7498425" y="4124089"/>
            <a:ext cx="1289335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bg>
      <p:bgPr>
        <a:solidFill>
          <a:schemeClr val="lt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18"/>
          <p:cNvGrpSpPr/>
          <p:nvPr/>
        </p:nvGrpSpPr>
        <p:grpSpPr>
          <a:xfrm>
            <a:off x="0" y="0"/>
            <a:ext cx="9144043" cy="5143500"/>
            <a:chOff x="0" y="0"/>
            <a:chExt cx="9144043" cy="5143500"/>
          </a:xfrm>
        </p:grpSpPr>
        <p:sp>
          <p:nvSpPr>
            <p:cNvPr id="153" name="Google Shape;153;p18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18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8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60" name="Google Shape;160;p18"/>
          <p:cNvSpPr/>
          <p:nvPr/>
        </p:nvSpPr>
        <p:spPr>
          <a:xfrm flipH="1" rot="10800000">
            <a:off x="7498425" y="4124089"/>
            <a:ext cx="1289335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bg>
      <p:bgPr>
        <a:solidFill>
          <a:schemeClr val="lt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9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63" name="Google Shape;163;p19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1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9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lt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0"/>
          <p:cNvGrpSpPr/>
          <p:nvPr/>
        </p:nvGrpSpPr>
        <p:grpSpPr>
          <a:xfrm>
            <a:off x="0" y="0"/>
            <a:ext cx="9144043" cy="5143500"/>
            <a:chOff x="0" y="0"/>
            <a:chExt cx="9144043" cy="5143500"/>
          </a:xfrm>
        </p:grpSpPr>
        <p:sp>
          <p:nvSpPr>
            <p:cNvPr id="171" name="Google Shape;171;p2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2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0"/>
          <p:cNvSpPr txBox="1"/>
          <p:nvPr>
            <p:ph type="ctrTitle"/>
          </p:nvPr>
        </p:nvSpPr>
        <p:spPr>
          <a:xfrm>
            <a:off x="2533200" y="646650"/>
            <a:ext cx="40776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20"/>
          <p:cNvSpPr txBox="1"/>
          <p:nvPr>
            <p:ph idx="1" type="subTitle"/>
          </p:nvPr>
        </p:nvSpPr>
        <p:spPr>
          <a:xfrm>
            <a:off x="2533200" y="1568250"/>
            <a:ext cx="4077600" cy="1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8" name="Google Shape;178;p20"/>
          <p:cNvSpPr txBox="1"/>
          <p:nvPr/>
        </p:nvSpPr>
        <p:spPr>
          <a:xfrm>
            <a:off x="2533200" y="3405825"/>
            <a:ext cx="40776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template has been created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/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/>
              </a:rPr>
              <a:t>Freepik</a:t>
            </a:r>
            <a:r>
              <a:rPr b="1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0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content by </a:t>
            </a:r>
            <a:r>
              <a:rPr b="1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Sandra Medina</a:t>
            </a:r>
            <a:endParaRPr b="1" i="0" sz="1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3" cy="5143500"/>
            <a:chOff x="0" y="0"/>
            <a:chExt cx="9144043" cy="5143500"/>
          </a:xfrm>
        </p:grpSpPr>
        <p:sp>
          <p:nvSpPr>
            <p:cNvPr id="18" name="Google Shape;18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2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rect b="b" l="l" r="r" t="t"/>
            <a:pathLst>
              <a:path extrusionOk="0" h="41520" w="65606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rect b="b" l="l" r="r" t="t"/>
            <a:pathLst>
              <a:path extrusionOk="0" h="22778" w="54415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rect b="b" l="l" r="r" t="t"/>
            <a:pathLst>
              <a:path extrusionOk="0" h="14230" w="975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rect b="b" l="l" r="r" t="t"/>
            <a:pathLst>
              <a:path extrusionOk="0" h="9751" w="1423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2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rect b="b" l="l" r="r" t="t"/>
              <a:pathLst>
                <a:path extrusionOk="0" h="49118" w="67108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rect b="b" l="l" r="r" t="t"/>
              <a:pathLst>
                <a:path extrusionOk="0" h="46032" w="84122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1">
  <p:cSld name="TITLE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2" name="Google Shape;192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4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>
            <p:ph type="title"/>
          </p:nvPr>
        </p:nvSpPr>
        <p:spPr>
          <a:xfrm>
            <a:off x="726531" y="2130083"/>
            <a:ext cx="4748100" cy="91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7" name="Google Shape;197;p24"/>
          <p:cNvSpPr txBox="1"/>
          <p:nvPr>
            <p:ph hasCustomPrompt="1" idx="2" type="title"/>
          </p:nvPr>
        </p:nvSpPr>
        <p:spPr>
          <a:xfrm>
            <a:off x="802725" y="789475"/>
            <a:ext cx="1319400" cy="1130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8" name="Google Shape;198;p24"/>
          <p:cNvSpPr txBox="1"/>
          <p:nvPr>
            <p:ph idx="1" type="subTitle"/>
          </p:nvPr>
        </p:nvSpPr>
        <p:spPr>
          <a:xfrm>
            <a:off x="726530" y="3198233"/>
            <a:ext cx="4748100" cy="4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99" name="Google Shape;199;p24"/>
          <p:cNvGrpSpPr/>
          <p:nvPr/>
        </p:nvGrpSpPr>
        <p:grpSpPr>
          <a:xfrm>
            <a:off x="-139102" y="4260636"/>
            <a:ext cx="3658849" cy="747829"/>
            <a:chOff x="6127800" y="4372300"/>
            <a:chExt cx="3112325" cy="636125"/>
          </a:xfrm>
        </p:grpSpPr>
        <p:sp>
          <p:nvSpPr>
            <p:cNvPr id="200" name="Google Shape;200;p24"/>
            <p:cNvSpPr/>
            <p:nvPr/>
          </p:nvSpPr>
          <p:spPr>
            <a:xfrm>
              <a:off x="6127800" y="4372600"/>
              <a:ext cx="978425" cy="608150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7106200" y="4372300"/>
              <a:ext cx="1037050" cy="609050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8144425" y="4375575"/>
              <a:ext cx="1037650" cy="603375"/>
            </a:xfrm>
            <a:custGeom>
              <a:rect b="b" l="l" r="r" t="t"/>
              <a:pathLst>
                <a:path extrusionOk="0" h="24135" w="41506">
                  <a:moveTo>
                    <a:pt x="17800" y="1"/>
                  </a:moveTo>
                  <a:cubicBezTo>
                    <a:pt x="17633" y="13"/>
                    <a:pt x="17502" y="144"/>
                    <a:pt x="17502" y="311"/>
                  </a:cubicBezTo>
                  <a:lnTo>
                    <a:pt x="17002" y="22409"/>
                  </a:lnTo>
                  <a:lnTo>
                    <a:pt x="15716" y="16170"/>
                  </a:lnTo>
                  <a:cubicBezTo>
                    <a:pt x="15681" y="16027"/>
                    <a:pt x="15550" y="15920"/>
                    <a:pt x="15395" y="15920"/>
                  </a:cubicBezTo>
                  <a:lnTo>
                    <a:pt x="10371" y="15920"/>
                  </a:lnTo>
                  <a:lnTo>
                    <a:pt x="6787" y="11074"/>
                  </a:lnTo>
                  <a:cubicBezTo>
                    <a:pt x="6715" y="10979"/>
                    <a:pt x="6632" y="10931"/>
                    <a:pt x="6525" y="10931"/>
                  </a:cubicBezTo>
                  <a:cubicBezTo>
                    <a:pt x="6418" y="10931"/>
                    <a:pt x="6334" y="10979"/>
                    <a:pt x="6275" y="11050"/>
                  </a:cubicBezTo>
                  <a:lnTo>
                    <a:pt x="2274" y="15955"/>
                  </a:lnTo>
                  <a:lnTo>
                    <a:pt x="0" y="15955"/>
                  </a:lnTo>
                  <a:lnTo>
                    <a:pt x="0" y="16432"/>
                  </a:lnTo>
                  <a:lnTo>
                    <a:pt x="2346" y="16432"/>
                  </a:lnTo>
                  <a:cubicBezTo>
                    <a:pt x="2441" y="16432"/>
                    <a:pt x="2524" y="16384"/>
                    <a:pt x="2584" y="16313"/>
                  </a:cubicBezTo>
                  <a:lnTo>
                    <a:pt x="6501" y="11514"/>
                  </a:lnTo>
                  <a:lnTo>
                    <a:pt x="10013" y="16265"/>
                  </a:lnTo>
                  <a:cubicBezTo>
                    <a:pt x="10073" y="16336"/>
                    <a:pt x="10156" y="16384"/>
                    <a:pt x="10263" y="16384"/>
                  </a:cubicBezTo>
                  <a:lnTo>
                    <a:pt x="15240" y="16384"/>
                  </a:lnTo>
                  <a:lnTo>
                    <a:pt x="16788" y="23885"/>
                  </a:lnTo>
                  <a:cubicBezTo>
                    <a:pt x="16812" y="24028"/>
                    <a:pt x="16943" y="24135"/>
                    <a:pt x="17098" y="24135"/>
                  </a:cubicBezTo>
                  <a:lnTo>
                    <a:pt x="17121" y="24135"/>
                  </a:lnTo>
                  <a:cubicBezTo>
                    <a:pt x="17276" y="24123"/>
                    <a:pt x="17407" y="23992"/>
                    <a:pt x="17407" y="23825"/>
                  </a:cubicBezTo>
                  <a:lnTo>
                    <a:pt x="17895" y="3037"/>
                  </a:lnTo>
                  <a:lnTo>
                    <a:pt x="19181" y="16277"/>
                  </a:lnTo>
                  <a:cubicBezTo>
                    <a:pt x="19193" y="16443"/>
                    <a:pt x="19324" y="16563"/>
                    <a:pt x="19491" y="16563"/>
                  </a:cubicBezTo>
                  <a:lnTo>
                    <a:pt x="28468" y="16563"/>
                  </a:lnTo>
                  <a:lnTo>
                    <a:pt x="33135" y="21623"/>
                  </a:lnTo>
                  <a:cubicBezTo>
                    <a:pt x="33210" y="21687"/>
                    <a:pt x="33285" y="21732"/>
                    <a:pt x="33377" y="21732"/>
                  </a:cubicBezTo>
                  <a:cubicBezTo>
                    <a:pt x="33387" y="21732"/>
                    <a:pt x="33398" y="21731"/>
                    <a:pt x="33409" y="21730"/>
                  </a:cubicBezTo>
                  <a:cubicBezTo>
                    <a:pt x="33516" y="21706"/>
                    <a:pt x="33600" y="21647"/>
                    <a:pt x="33647" y="21575"/>
                  </a:cubicBezTo>
                  <a:lnTo>
                    <a:pt x="37886" y="15027"/>
                  </a:lnTo>
                  <a:lnTo>
                    <a:pt x="39112" y="16324"/>
                  </a:lnTo>
                  <a:cubicBezTo>
                    <a:pt x="39172" y="16384"/>
                    <a:pt x="39255" y="16432"/>
                    <a:pt x="39350" y="16432"/>
                  </a:cubicBezTo>
                  <a:lnTo>
                    <a:pt x="41505" y="16432"/>
                  </a:lnTo>
                  <a:lnTo>
                    <a:pt x="41505" y="15955"/>
                  </a:lnTo>
                  <a:lnTo>
                    <a:pt x="39422" y="15955"/>
                  </a:lnTo>
                  <a:lnTo>
                    <a:pt x="38100" y="14550"/>
                  </a:lnTo>
                  <a:cubicBezTo>
                    <a:pt x="38042" y="14502"/>
                    <a:pt x="37975" y="14461"/>
                    <a:pt x="37894" y="14461"/>
                  </a:cubicBezTo>
                  <a:cubicBezTo>
                    <a:pt x="37876" y="14461"/>
                    <a:pt x="37858" y="14463"/>
                    <a:pt x="37838" y="14467"/>
                  </a:cubicBezTo>
                  <a:cubicBezTo>
                    <a:pt x="37731" y="14479"/>
                    <a:pt x="37660" y="14527"/>
                    <a:pt x="37600" y="14610"/>
                  </a:cubicBezTo>
                  <a:lnTo>
                    <a:pt x="33362" y="21158"/>
                  </a:lnTo>
                  <a:lnTo>
                    <a:pt x="28778" y="16193"/>
                  </a:lnTo>
                  <a:cubicBezTo>
                    <a:pt x="28718" y="16110"/>
                    <a:pt x="28647" y="16086"/>
                    <a:pt x="28551" y="16086"/>
                  </a:cubicBezTo>
                  <a:lnTo>
                    <a:pt x="19657" y="16086"/>
                  </a:lnTo>
                  <a:lnTo>
                    <a:pt x="18122" y="275"/>
                  </a:lnTo>
                  <a:cubicBezTo>
                    <a:pt x="18110" y="120"/>
                    <a:pt x="17955" y="1"/>
                    <a:pt x="17800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3" name="Google Shape;203;p24"/>
            <p:cNvGrpSpPr/>
            <p:nvPr/>
          </p:nvGrpSpPr>
          <p:grpSpPr>
            <a:xfrm>
              <a:off x="6127800" y="4694375"/>
              <a:ext cx="3112325" cy="314050"/>
              <a:chOff x="452375" y="4694375"/>
              <a:chExt cx="3112325" cy="314050"/>
            </a:xfrm>
          </p:grpSpPr>
          <p:sp>
            <p:nvSpPr>
              <p:cNvPr id="204" name="Google Shape;204;p24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24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4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4"/>
              <p:cNvSpPr/>
              <p:nvPr/>
            </p:nvSpPr>
            <p:spPr>
              <a:xfrm>
                <a:off x="2526450" y="4694650"/>
                <a:ext cx="519125" cy="313775"/>
              </a:xfrm>
              <a:custGeom>
                <a:rect b="b" l="l" r="r" t="t"/>
                <a:pathLst>
                  <a:path extrusionOk="0" h="12551" w="20765">
                    <a:moveTo>
                      <a:pt x="8918" y="1"/>
                    </a:moveTo>
                    <a:cubicBezTo>
                      <a:pt x="8910" y="1"/>
                      <a:pt x="8902" y="1"/>
                      <a:pt x="8894" y="1"/>
                    </a:cubicBezTo>
                    <a:cubicBezTo>
                      <a:pt x="8692" y="13"/>
                      <a:pt x="8537" y="180"/>
                      <a:pt x="8537" y="371"/>
                    </a:cubicBezTo>
                    <a:lnTo>
                      <a:pt x="8335" y="9479"/>
                    </a:lnTo>
                    <a:lnTo>
                      <a:pt x="8085" y="8288"/>
                    </a:lnTo>
                    <a:cubicBezTo>
                      <a:pt x="8061" y="8110"/>
                      <a:pt x="7894" y="7979"/>
                      <a:pt x="7716" y="7979"/>
                    </a:cubicBezTo>
                    <a:lnTo>
                      <a:pt x="5322" y="7979"/>
                    </a:lnTo>
                    <a:lnTo>
                      <a:pt x="3572" y="5645"/>
                    </a:lnTo>
                    <a:cubicBezTo>
                      <a:pt x="3501" y="5550"/>
                      <a:pt x="3394" y="5490"/>
                      <a:pt x="3310" y="5490"/>
                    </a:cubicBezTo>
                    <a:lnTo>
                      <a:pt x="3096" y="5490"/>
                    </a:lnTo>
                    <a:lnTo>
                      <a:pt x="1048" y="7991"/>
                    </a:lnTo>
                    <a:lnTo>
                      <a:pt x="0" y="7991"/>
                    </a:lnTo>
                    <a:lnTo>
                      <a:pt x="0" y="8681"/>
                    </a:lnTo>
                    <a:lnTo>
                      <a:pt x="1179" y="8681"/>
                    </a:lnTo>
                    <a:lnTo>
                      <a:pt x="1370" y="8669"/>
                    </a:lnTo>
                    <a:lnTo>
                      <a:pt x="3251" y="6371"/>
                    </a:lnTo>
                    <a:lnTo>
                      <a:pt x="4846" y="8514"/>
                    </a:lnTo>
                    <a:lnTo>
                      <a:pt x="4977" y="8681"/>
                    </a:lnTo>
                    <a:lnTo>
                      <a:pt x="7466" y="8681"/>
                    </a:lnTo>
                    <a:lnTo>
                      <a:pt x="8204" y="12241"/>
                    </a:lnTo>
                    <a:cubicBezTo>
                      <a:pt x="8251" y="12420"/>
                      <a:pt x="8394" y="12551"/>
                      <a:pt x="8573" y="12551"/>
                    </a:cubicBezTo>
                    <a:lnTo>
                      <a:pt x="8609" y="12551"/>
                    </a:lnTo>
                    <a:cubicBezTo>
                      <a:pt x="8811" y="12539"/>
                      <a:pt x="8966" y="12372"/>
                      <a:pt x="8966" y="12182"/>
                    </a:cubicBezTo>
                    <a:lnTo>
                      <a:pt x="9109" y="5514"/>
                    </a:lnTo>
                    <a:lnTo>
                      <a:pt x="9394" y="8407"/>
                    </a:lnTo>
                    <a:cubicBezTo>
                      <a:pt x="9406" y="8622"/>
                      <a:pt x="9573" y="8764"/>
                      <a:pt x="9763" y="8764"/>
                    </a:cubicBezTo>
                    <a:lnTo>
                      <a:pt x="14157" y="8764"/>
                    </a:lnTo>
                    <a:lnTo>
                      <a:pt x="16419" y="11205"/>
                    </a:lnTo>
                    <a:cubicBezTo>
                      <a:pt x="16484" y="11292"/>
                      <a:pt x="16590" y="11350"/>
                      <a:pt x="16698" y="11350"/>
                    </a:cubicBezTo>
                    <a:cubicBezTo>
                      <a:pt x="16708" y="11350"/>
                      <a:pt x="16718" y="11349"/>
                      <a:pt x="16729" y="11348"/>
                    </a:cubicBezTo>
                    <a:lnTo>
                      <a:pt x="16931" y="11312"/>
                    </a:lnTo>
                    <a:lnTo>
                      <a:pt x="18991" y="8133"/>
                    </a:lnTo>
                    <a:lnTo>
                      <a:pt x="19527" y="8693"/>
                    </a:lnTo>
                    <a:lnTo>
                      <a:pt x="20765" y="8693"/>
                    </a:lnTo>
                    <a:lnTo>
                      <a:pt x="20765" y="8014"/>
                    </a:lnTo>
                    <a:lnTo>
                      <a:pt x="19812" y="8014"/>
                    </a:lnTo>
                    <a:lnTo>
                      <a:pt x="19217" y="7371"/>
                    </a:lnTo>
                    <a:cubicBezTo>
                      <a:pt x="19154" y="7288"/>
                      <a:pt x="19064" y="7250"/>
                      <a:pt x="18955" y="7250"/>
                    </a:cubicBezTo>
                    <a:cubicBezTo>
                      <a:pt x="18939" y="7250"/>
                      <a:pt x="18924" y="7251"/>
                      <a:pt x="18907" y="7252"/>
                    </a:cubicBezTo>
                    <a:lnTo>
                      <a:pt x="18717" y="7276"/>
                    </a:lnTo>
                    <a:lnTo>
                      <a:pt x="16657" y="10455"/>
                    </a:lnTo>
                    <a:lnTo>
                      <a:pt x="14562" y="8169"/>
                    </a:lnTo>
                    <a:lnTo>
                      <a:pt x="14431" y="8050"/>
                    </a:lnTo>
                    <a:lnTo>
                      <a:pt x="10037" y="8050"/>
                    </a:lnTo>
                    <a:lnTo>
                      <a:pt x="9287" y="347"/>
                    </a:lnTo>
                    <a:cubicBezTo>
                      <a:pt x="9276" y="141"/>
                      <a:pt x="9110" y="1"/>
                      <a:pt x="8918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4"/>
              <p:cNvSpPr/>
              <p:nvPr/>
            </p:nvSpPr>
            <p:spPr>
              <a:xfrm>
                <a:off x="3045550" y="4695500"/>
                <a:ext cx="519150" cy="312925"/>
              </a:xfrm>
              <a:custGeom>
                <a:rect b="b" l="l" r="r" t="t"/>
                <a:pathLst>
                  <a:path extrusionOk="0" h="12517" w="20766">
                    <a:moveTo>
                      <a:pt x="8910" y="1"/>
                    </a:moveTo>
                    <a:cubicBezTo>
                      <a:pt x="8897" y="1"/>
                      <a:pt x="8884" y="2"/>
                      <a:pt x="8871" y="3"/>
                    </a:cubicBezTo>
                    <a:cubicBezTo>
                      <a:pt x="8669" y="15"/>
                      <a:pt x="8514" y="182"/>
                      <a:pt x="8514" y="372"/>
                    </a:cubicBezTo>
                    <a:lnTo>
                      <a:pt x="8323" y="9481"/>
                    </a:lnTo>
                    <a:lnTo>
                      <a:pt x="8073" y="8278"/>
                    </a:lnTo>
                    <a:cubicBezTo>
                      <a:pt x="8038" y="8088"/>
                      <a:pt x="7871" y="7957"/>
                      <a:pt x="7692" y="7957"/>
                    </a:cubicBezTo>
                    <a:lnTo>
                      <a:pt x="5299" y="7957"/>
                    </a:lnTo>
                    <a:lnTo>
                      <a:pt x="3573" y="5623"/>
                    </a:lnTo>
                    <a:cubicBezTo>
                      <a:pt x="3513" y="5528"/>
                      <a:pt x="3406" y="5480"/>
                      <a:pt x="3311" y="5480"/>
                    </a:cubicBezTo>
                    <a:lnTo>
                      <a:pt x="3096" y="5480"/>
                    </a:lnTo>
                    <a:lnTo>
                      <a:pt x="1049" y="7980"/>
                    </a:lnTo>
                    <a:lnTo>
                      <a:pt x="1" y="7980"/>
                    </a:lnTo>
                    <a:lnTo>
                      <a:pt x="1" y="8659"/>
                    </a:lnTo>
                    <a:lnTo>
                      <a:pt x="1180" y="8659"/>
                    </a:lnTo>
                    <a:lnTo>
                      <a:pt x="1370" y="8647"/>
                    </a:lnTo>
                    <a:lnTo>
                      <a:pt x="3251" y="6349"/>
                    </a:lnTo>
                    <a:lnTo>
                      <a:pt x="4835" y="8492"/>
                    </a:lnTo>
                    <a:lnTo>
                      <a:pt x="4978" y="8647"/>
                    </a:lnTo>
                    <a:lnTo>
                      <a:pt x="7442" y="8647"/>
                    </a:lnTo>
                    <a:lnTo>
                      <a:pt x="8192" y="12207"/>
                    </a:lnTo>
                    <a:cubicBezTo>
                      <a:pt x="8216" y="12386"/>
                      <a:pt x="8383" y="12517"/>
                      <a:pt x="8561" y="12517"/>
                    </a:cubicBezTo>
                    <a:lnTo>
                      <a:pt x="8585" y="12517"/>
                    </a:lnTo>
                    <a:cubicBezTo>
                      <a:pt x="8800" y="12493"/>
                      <a:pt x="8942" y="12338"/>
                      <a:pt x="8942" y="12136"/>
                    </a:cubicBezTo>
                    <a:lnTo>
                      <a:pt x="9097" y="5468"/>
                    </a:lnTo>
                    <a:lnTo>
                      <a:pt x="9383" y="8373"/>
                    </a:lnTo>
                    <a:cubicBezTo>
                      <a:pt x="9395" y="8564"/>
                      <a:pt x="9562" y="8719"/>
                      <a:pt x="9752" y="8719"/>
                    </a:cubicBezTo>
                    <a:lnTo>
                      <a:pt x="14145" y="8719"/>
                    </a:lnTo>
                    <a:lnTo>
                      <a:pt x="16408" y="11171"/>
                    </a:lnTo>
                    <a:cubicBezTo>
                      <a:pt x="16479" y="11243"/>
                      <a:pt x="16598" y="11290"/>
                      <a:pt x="16717" y="11290"/>
                    </a:cubicBezTo>
                    <a:lnTo>
                      <a:pt x="16908" y="11266"/>
                    </a:lnTo>
                    <a:lnTo>
                      <a:pt x="18979" y="8076"/>
                    </a:lnTo>
                    <a:lnTo>
                      <a:pt x="19408" y="8540"/>
                    </a:lnTo>
                    <a:lnTo>
                      <a:pt x="19539" y="8659"/>
                    </a:lnTo>
                    <a:lnTo>
                      <a:pt x="20765" y="8659"/>
                    </a:lnTo>
                    <a:lnTo>
                      <a:pt x="20765" y="7980"/>
                    </a:lnTo>
                    <a:lnTo>
                      <a:pt x="19813" y="7980"/>
                    </a:lnTo>
                    <a:lnTo>
                      <a:pt x="19194" y="7337"/>
                    </a:lnTo>
                    <a:cubicBezTo>
                      <a:pt x="19119" y="7273"/>
                      <a:pt x="19025" y="7228"/>
                      <a:pt x="18921" y="7228"/>
                    </a:cubicBezTo>
                    <a:cubicBezTo>
                      <a:pt x="18909" y="7228"/>
                      <a:pt x="18896" y="7229"/>
                      <a:pt x="18884" y="7230"/>
                    </a:cubicBezTo>
                    <a:lnTo>
                      <a:pt x="18694" y="7266"/>
                    </a:lnTo>
                    <a:lnTo>
                      <a:pt x="16646" y="10433"/>
                    </a:lnTo>
                    <a:lnTo>
                      <a:pt x="14538" y="8159"/>
                    </a:lnTo>
                    <a:lnTo>
                      <a:pt x="14407" y="8040"/>
                    </a:lnTo>
                    <a:lnTo>
                      <a:pt x="10014" y="8040"/>
                    </a:lnTo>
                    <a:lnTo>
                      <a:pt x="9276" y="337"/>
                    </a:lnTo>
                    <a:cubicBezTo>
                      <a:pt x="9265" y="158"/>
                      <a:pt x="9097" y="1"/>
                      <a:pt x="8910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2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2" name="Google Shape;212;p25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14" name="Google Shape;214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15" name="Google Shape;215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3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8" name="Google Shape;218;p26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19" name="Google Shape;219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20" name="Google Shape;220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21" name="Google Shape;221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25" name="Google Shape;225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26" name="Google Shape;226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27" name="Google Shape;227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">
    <p:bg>
      <p:bgPr>
        <a:solidFill>
          <a:schemeClr val="lt2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0" y="0"/>
            <a:ext cx="9144043" cy="5143500"/>
            <a:chOff x="0" y="0"/>
            <a:chExt cx="9144043" cy="5143500"/>
          </a:xfrm>
        </p:grpSpPr>
        <p:sp>
          <p:nvSpPr>
            <p:cNvPr id="27" name="Google Shape;27;p4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4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715100" y="1612750"/>
            <a:ext cx="3401400" cy="1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4572000" y="535000"/>
            <a:ext cx="3699300" cy="4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115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3" cy="5143500"/>
            <a:chOff x="0" y="0"/>
            <a:chExt cx="9144043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>
            <a:off x="0" y="0"/>
            <a:ext cx="9144043" cy="5143500"/>
            <a:chOff x="0" y="0"/>
            <a:chExt cx="9144043" cy="5143500"/>
          </a:xfrm>
        </p:grpSpPr>
        <p:sp>
          <p:nvSpPr>
            <p:cNvPr id="44" name="Google Shape;44;p6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6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7"/>
          <p:cNvGrpSpPr/>
          <p:nvPr/>
        </p:nvGrpSpPr>
        <p:grpSpPr>
          <a:xfrm>
            <a:off x="0" y="0"/>
            <a:ext cx="9144043" cy="5143500"/>
            <a:chOff x="0" y="0"/>
            <a:chExt cx="9144043" cy="5143500"/>
          </a:xfrm>
        </p:grpSpPr>
        <p:sp>
          <p:nvSpPr>
            <p:cNvPr id="56" name="Google Shape;56;p7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 txBox="1"/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7"/>
          <p:cNvSpPr txBox="1"/>
          <p:nvPr>
            <p:ph idx="2" type="title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8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65" name="Google Shape;65;p8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8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8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8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1" name="Google Shape;71;p8"/>
          <p:cNvSpPr/>
          <p:nvPr/>
        </p:nvSpPr>
        <p:spPr>
          <a:xfrm rot="10800000">
            <a:off x="356223" y="4124089"/>
            <a:ext cx="1287977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8"/>
          <p:cNvSpPr/>
          <p:nvPr/>
        </p:nvSpPr>
        <p:spPr>
          <a:xfrm>
            <a:off x="7499773" y="338989"/>
            <a:ext cx="1287977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3" cy="5143500"/>
            <a:chOff x="0" y="0"/>
            <a:chExt cx="9144043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3" cy="5143500"/>
            <a:chOff x="0" y="0"/>
            <a:chExt cx="9144043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>
            <p:ph type="title"/>
          </p:nvPr>
        </p:nvSpPr>
        <p:spPr>
          <a:xfrm>
            <a:off x="1354350" y="1163250"/>
            <a:ext cx="6435300" cy="28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b="0" i="0" sz="33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b="0" i="0" sz="33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b="0" i="0" sz="33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b="0" i="0" sz="33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b="0" i="0" sz="33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b="0" i="0" sz="33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b="0" i="0" sz="33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b="0" i="0" sz="33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b="0" i="0" sz="33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b="0" i="0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b="0" i="0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b="0" i="0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b="0" i="0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11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b="0" i="0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11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b="0" i="0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11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b="0" i="0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11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b="0" i="0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11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b="0" i="0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Aim 3.2 - Regression Analysis</a:t>
            </a:r>
            <a:endParaRPr/>
          </a:p>
        </p:txBody>
      </p:sp>
      <p:sp>
        <p:nvSpPr>
          <p:cNvPr id="233" name="Google Shape;233;p28"/>
          <p:cNvSpPr txBox="1"/>
          <p:nvPr>
            <p:ph type="title"/>
          </p:nvPr>
        </p:nvSpPr>
        <p:spPr>
          <a:xfrm>
            <a:off x="258300" y="1165975"/>
            <a:ext cx="22929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000"/>
              <a:t>Outcome </a:t>
            </a:r>
            <a:endParaRPr sz="2000"/>
          </a:p>
        </p:txBody>
      </p:sp>
      <p:sp>
        <p:nvSpPr>
          <p:cNvPr id="234" name="Google Shape;234;p28"/>
          <p:cNvSpPr txBox="1"/>
          <p:nvPr>
            <p:ph type="title"/>
          </p:nvPr>
        </p:nvSpPr>
        <p:spPr>
          <a:xfrm>
            <a:off x="-46500" y="3255800"/>
            <a:ext cx="22929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000"/>
              <a:t>Data </a:t>
            </a:r>
            <a:endParaRPr sz="2000"/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2405275" y="3103400"/>
            <a:ext cx="1849800" cy="382800"/>
          </a:xfrm>
          <a:prstGeom prst="rect">
            <a:avLst/>
          </a:prstGeom>
          <a:solidFill>
            <a:srgbClr val="E7F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Intraoperative</a:t>
            </a:r>
            <a:endParaRPr b="1" sz="1600"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2378825" y="1194000"/>
            <a:ext cx="43803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 quantified prediction for a patient’s LOS at ICU compared to clinical average</a:t>
            </a:r>
            <a:endParaRPr/>
          </a:p>
        </p:txBody>
      </p:sp>
      <p:sp>
        <p:nvSpPr>
          <p:cNvPr id="237" name="Google Shape;237;p28"/>
          <p:cNvSpPr txBox="1"/>
          <p:nvPr>
            <p:ph idx="1" type="body"/>
          </p:nvPr>
        </p:nvSpPr>
        <p:spPr>
          <a:xfrm>
            <a:off x="4554834" y="3103400"/>
            <a:ext cx="1849800" cy="382800"/>
          </a:xfrm>
          <a:prstGeom prst="rect">
            <a:avLst/>
          </a:prstGeom>
          <a:solidFill>
            <a:srgbClr val="E7F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Post-operative</a:t>
            </a:r>
            <a:endParaRPr b="1" sz="1600"/>
          </a:p>
        </p:txBody>
      </p:sp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2405275" y="3462175"/>
            <a:ext cx="2118300" cy="9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Medication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Type (function)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Dosage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4550825" y="3462175"/>
            <a:ext cx="4380300" cy="9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Pulmonary Artery (PA) Pressure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% increase from the patient’s own baseline level @T = 0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&gt;= 25% increase =&gt; PA stiffness</a:t>
            </a:r>
            <a:endParaRPr/>
          </a:p>
        </p:txBody>
      </p:sp>
      <p:sp>
        <p:nvSpPr>
          <p:cNvPr id="240" name="Google Shape;240;p28"/>
          <p:cNvSpPr txBox="1"/>
          <p:nvPr>
            <p:ph type="title"/>
          </p:nvPr>
        </p:nvSpPr>
        <p:spPr>
          <a:xfrm>
            <a:off x="29700" y="2134688"/>
            <a:ext cx="22929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000"/>
              <a:t>Model</a:t>
            </a:r>
            <a:endParaRPr sz="2000"/>
          </a:p>
        </p:txBody>
      </p:sp>
      <p:sp>
        <p:nvSpPr>
          <p:cNvPr id="241" name="Google Shape;241;p28"/>
          <p:cNvSpPr txBox="1"/>
          <p:nvPr>
            <p:ph idx="1" type="body"/>
          </p:nvPr>
        </p:nvSpPr>
        <p:spPr>
          <a:xfrm>
            <a:off x="5268650" y="1973738"/>
            <a:ext cx="22080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Nonlinear relationship</a:t>
            </a:r>
            <a:endParaRPr/>
          </a:p>
        </p:txBody>
      </p:sp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2378825" y="1945375"/>
            <a:ext cx="2754300" cy="382800"/>
          </a:xfrm>
          <a:prstGeom prst="rect">
            <a:avLst/>
          </a:prstGeom>
          <a:solidFill>
            <a:srgbClr val="A0BFDB">
              <a:alpha val="48235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Support Vector Machine</a:t>
            </a:r>
            <a:endParaRPr b="1" sz="1600"/>
          </a:p>
        </p:txBody>
      </p:sp>
      <p:sp>
        <p:nvSpPr>
          <p:cNvPr id="243" name="Google Shape;243;p28"/>
          <p:cNvSpPr txBox="1"/>
          <p:nvPr>
            <p:ph idx="1" type="body"/>
          </p:nvPr>
        </p:nvSpPr>
        <p:spPr>
          <a:xfrm>
            <a:off x="2378825" y="2432750"/>
            <a:ext cx="2754300" cy="382800"/>
          </a:xfrm>
          <a:prstGeom prst="rect">
            <a:avLst/>
          </a:prstGeom>
          <a:solidFill>
            <a:srgbClr val="A0BFDB">
              <a:alpha val="48235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Linear Regression</a:t>
            </a:r>
            <a:endParaRPr b="1" sz="1600"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5268650" y="2486413"/>
            <a:ext cx="27543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Linear supervised learning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 Approach</a:t>
            </a:r>
            <a:endParaRPr/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icu length of stay (hours) as target variable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and remove outliers: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data size: 147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Filtered data size: 135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and Evaluate both SVR and Linear Regression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Validate results using metrics: RMSE and R^2</a:t>
            </a:r>
            <a:endParaRPr/>
          </a:p>
        </p:txBody>
      </p:sp>
      <p:pic>
        <p:nvPicPr>
          <p:cNvPr id="251" name="Google Shape;2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4275" y="1188000"/>
            <a:ext cx="2809601" cy="17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idx="1" type="subTitle"/>
          </p:nvPr>
        </p:nvSpPr>
        <p:spPr>
          <a:xfrm>
            <a:off x="1146100" y="1809750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Results</a:t>
            </a:r>
            <a:endParaRPr/>
          </a:p>
        </p:txBody>
      </p:sp>
      <p:sp>
        <p:nvSpPr>
          <p:cNvPr id="257" name="Google Shape;257;p30"/>
          <p:cNvSpPr txBox="1"/>
          <p:nvPr>
            <p:ph idx="3" type="subTitle"/>
          </p:nvPr>
        </p:nvSpPr>
        <p:spPr>
          <a:xfrm>
            <a:off x="1146100" y="2423775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Absolute Error: 17.53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RMSE: 24.53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R-squared: -0.58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0"/>
          <p:cNvSpPr txBox="1"/>
          <p:nvPr>
            <p:ph type="title"/>
          </p:nvPr>
        </p:nvSpPr>
        <p:spPr>
          <a:xfrm>
            <a:off x="897700" y="499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r>
              <a:rPr lang="en"/>
              <a:t> Results</a:t>
            </a:r>
            <a:endParaRPr/>
          </a:p>
        </p:txBody>
      </p:sp>
      <p:sp>
        <p:nvSpPr>
          <p:cNvPr id="259" name="Google Shape;259;p30"/>
          <p:cNvSpPr txBox="1"/>
          <p:nvPr>
            <p:ph idx="1" type="subTitle"/>
          </p:nvPr>
        </p:nvSpPr>
        <p:spPr>
          <a:xfrm>
            <a:off x="4828725" y="1809750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r>
              <a:rPr lang="en"/>
              <a:t> Results</a:t>
            </a:r>
            <a:endParaRPr/>
          </a:p>
        </p:txBody>
      </p:sp>
      <p:sp>
        <p:nvSpPr>
          <p:cNvPr id="260" name="Google Shape;260;p30"/>
          <p:cNvSpPr txBox="1"/>
          <p:nvPr>
            <p:ph idx="3" type="subTitle"/>
          </p:nvPr>
        </p:nvSpPr>
        <p:spPr>
          <a:xfrm>
            <a:off x="4828725" y="2423775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Mean Absolute Error: 19.83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RMSE: 24.66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R-squared: -0.60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66" name="Google Shape;266;p3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Prioritize </a:t>
            </a:r>
            <a:r>
              <a:rPr lang="en" u="sng"/>
              <a:t>Feature selection (Use recursive feature elimination) </a:t>
            </a:r>
            <a:endParaRPr u="sng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Time series data: PAS, PAD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/>
              <a:t>Hyperparameter tuning (Grid Search)</a:t>
            </a:r>
            <a:r>
              <a:rPr lang="en"/>
              <a:t> to improve performance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Explore </a:t>
            </a:r>
            <a:r>
              <a:rPr lang="en" u="sng"/>
              <a:t>Ensemble Methods</a:t>
            </a:r>
            <a:r>
              <a:rPr lang="en"/>
              <a:t> similar to classification model.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/>
              <a:t>Cross Validation</a:t>
            </a:r>
            <a:r>
              <a:rPr lang="en"/>
              <a:t> for better performance estimates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