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aa38af42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aa38af42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aa38af42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aa38af42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aa38af42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aa38af42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aa38af42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aa38af42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aa38af42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aa38af42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aa38af42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aa38af42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aa38af42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aa38af42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aa38af42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aa38af42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aa38af42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aa38af42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aa38af42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aa38af42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aa38af42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aa38af42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aa38af42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aa38af42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aa38af42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aa38af42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aa38af42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aa38af42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Based Intoxication Detection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By : Rishika Kalra</a:t>
            </a:r>
            <a:endParaRPr/>
          </a:p>
          <a:p>
            <a:pPr indent="0" lvl="0" marL="0" rtl="0" algn="l">
              <a:spcBef>
                <a:spcPts val="0"/>
              </a:spcBef>
              <a:spcAft>
                <a:spcPts val="0"/>
              </a:spcAft>
              <a:buNone/>
            </a:pPr>
            <a:r>
              <a:rPr lang="en-GB"/>
              <a:t>         2021A3PS2651P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296100" y="734775"/>
            <a:ext cx="8291026" cy="392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00"/>
              <a:t>3) Calculating psnr and ssim values</a:t>
            </a:r>
            <a:endParaRPr sz="1400"/>
          </a:p>
        </p:txBody>
      </p:sp>
      <p:pic>
        <p:nvPicPr>
          <p:cNvPr id="144" name="Google Shape;144;p23"/>
          <p:cNvPicPr preferRelativeResize="0"/>
          <p:nvPr/>
        </p:nvPicPr>
        <p:blipFill>
          <a:blip r:embed="rId3">
            <a:alphaModFix/>
          </a:blip>
          <a:stretch>
            <a:fillRect/>
          </a:stretch>
        </p:blipFill>
        <p:spPr>
          <a:xfrm>
            <a:off x="152400" y="1809550"/>
            <a:ext cx="8839200" cy="298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endParaRPr/>
          </a:p>
        </p:txBody>
      </p:sp>
      <p:sp>
        <p:nvSpPr>
          <p:cNvPr id="150" name="Google Shape;150;p24"/>
          <p:cNvSpPr txBox="1"/>
          <p:nvPr>
            <p:ph idx="1" type="body"/>
          </p:nvPr>
        </p:nvSpPr>
        <p:spPr>
          <a:xfrm>
            <a:off x="729450" y="1776650"/>
            <a:ext cx="7688700" cy="25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00000"/>
                </a:solidFill>
                <a:latin typeface="Arial"/>
                <a:ea typeface="Arial"/>
                <a:cs typeface="Arial"/>
                <a:sym typeface="Arial"/>
              </a:rPr>
              <a:t>PSNR (Peak Signal-to-Noise Ratio)</a:t>
            </a:r>
            <a:r>
              <a:rPr lang="en-GB" sz="1200">
                <a:solidFill>
                  <a:srgbClr val="000000"/>
                </a:solidFill>
                <a:latin typeface="Arial"/>
                <a:ea typeface="Arial"/>
                <a:cs typeface="Arial"/>
                <a:sym typeface="Arial"/>
              </a:rPr>
              <a:t> and </a:t>
            </a:r>
            <a:r>
              <a:rPr b="1" lang="en-GB" sz="1200">
                <a:solidFill>
                  <a:srgbClr val="000000"/>
                </a:solidFill>
                <a:latin typeface="Arial"/>
                <a:ea typeface="Arial"/>
                <a:cs typeface="Arial"/>
                <a:sym typeface="Arial"/>
              </a:rPr>
              <a:t>SSIM (Structural Similarity Index)</a:t>
            </a:r>
            <a:r>
              <a:rPr lang="en-GB" sz="1200">
                <a:solidFill>
                  <a:srgbClr val="000000"/>
                </a:solidFill>
                <a:latin typeface="Arial"/>
                <a:ea typeface="Arial"/>
                <a:cs typeface="Arial"/>
                <a:sym typeface="Arial"/>
              </a:rPr>
              <a:t> are two commonly used metrics for evaluating the quality of images and videos, especially in the context of image processing and compression.</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GB" sz="1200" u="sng">
                <a:solidFill>
                  <a:srgbClr val="000000"/>
                </a:solidFill>
                <a:latin typeface="Arial"/>
                <a:ea typeface="Arial"/>
                <a:cs typeface="Arial"/>
                <a:sym typeface="Arial"/>
              </a:rPr>
              <a:t>PSNR (Peak Signal-to-Noise Ratio)</a:t>
            </a:r>
            <a:endParaRPr b="1" sz="1200" u="sng">
              <a:solidFill>
                <a:srgbClr val="000000"/>
              </a:solidFill>
              <a:latin typeface="Arial"/>
              <a:ea typeface="Arial"/>
              <a:cs typeface="Arial"/>
              <a:sym typeface="Arial"/>
            </a:endParaRPr>
          </a:p>
          <a:p>
            <a:pPr indent="0" lvl="0" marL="0" rtl="0" algn="l">
              <a:spcBef>
                <a:spcPts val="0"/>
              </a:spcBef>
              <a:spcAft>
                <a:spcPts val="0"/>
              </a:spcAft>
              <a:buNone/>
            </a:pPr>
            <a:r>
              <a:rPr b="1" lang="en-GB" sz="1200">
                <a:solidFill>
                  <a:srgbClr val="000000"/>
                </a:solidFill>
                <a:latin typeface="Arial"/>
                <a:ea typeface="Arial"/>
                <a:cs typeface="Arial"/>
                <a:sym typeface="Arial"/>
              </a:rPr>
              <a:t>Typical Values</a:t>
            </a:r>
            <a:r>
              <a:rPr lang="en-GB" sz="1200">
                <a:solidFill>
                  <a:srgbClr val="000000"/>
                </a:solidFill>
                <a:latin typeface="Arial"/>
                <a:ea typeface="Arial"/>
                <a:cs typeface="Arial"/>
                <a:sym typeface="Arial"/>
              </a:rPr>
              <a:t>: For effective super-resolution models, PSNR values usually range from </a:t>
            </a:r>
            <a:r>
              <a:rPr b="1" lang="en-GB" sz="1200">
                <a:solidFill>
                  <a:srgbClr val="000000"/>
                </a:solidFill>
                <a:latin typeface="Arial"/>
                <a:ea typeface="Arial"/>
                <a:cs typeface="Arial"/>
                <a:sym typeface="Arial"/>
              </a:rPr>
              <a:t>25 dB to 40 dB</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GB" sz="1200" u="sng">
                <a:solidFill>
                  <a:srgbClr val="000000"/>
                </a:solidFill>
                <a:latin typeface="Arial"/>
                <a:ea typeface="Arial"/>
                <a:cs typeface="Arial"/>
                <a:sym typeface="Arial"/>
              </a:rPr>
              <a:t>Interpretation</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Below 20 dB</a:t>
            </a:r>
            <a:r>
              <a:rPr lang="en-GB" sz="1200">
                <a:solidFill>
                  <a:srgbClr val="000000"/>
                </a:solidFill>
                <a:latin typeface="Arial"/>
                <a:ea typeface="Arial"/>
                <a:cs typeface="Arial"/>
                <a:sym typeface="Arial"/>
              </a:rPr>
              <a:t>: Generally indicates poor quality, with significant differences from the original image.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20 dB to 25 dB</a:t>
            </a:r>
            <a:r>
              <a:rPr lang="en-GB" sz="1200">
                <a:solidFill>
                  <a:srgbClr val="000000"/>
                </a:solidFill>
                <a:latin typeface="Arial"/>
                <a:ea typeface="Arial"/>
                <a:cs typeface="Arial"/>
                <a:sym typeface="Arial"/>
              </a:rPr>
              <a:t>: Acceptable quality, but noticeable artifacts may be present.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25 dB to 30 dB</a:t>
            </a:r>
            <a:r>
              <a:rPr lang="en-GB" sz="1200">
                <a:solidFill>
                  <a:srgbClr val="000000"/>
                </a:solidFill>
                <a:latin typeface="Arial"/>
                <a:ea typeface="Arial"/>
                <a:cs typeface="Arial"/>
                <a:sym typeface="Arial"/>
              </a:rPr>
              <a:t>: Fair to good quality, with some visible artifacts but overall decent resemblance to the original image.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30 dB to 35 dB</a:t>
            </a:r>
            <a:r>
              <a:rPr lang="en-GB" sz="1200">
                <a:solidFill>
                  <a:srgbClr val="000000"/>
                </a:solidFill>
                <a:latin typeface="Arial"/>
                <a:ea typeface="Arial"/>
                <a:cs typeface="Arial"/>
                <a:sym typeface="Arial"/>
              </a:rPr>
              <a:t>: Good quality, often acceptable for practical applications.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Above 35 dB</a:t>
            </a:r>
            <a:r>
              <a:rPr lang="en-GB" sz="1200">
                <a:solidFill>
                  <a:srgbClr val="000000"/>
                </a:solidFill>
                <a:latin typeface="Arial"/>
                <a:ea typeface="Arial"/>
                <a:cs typeface="Arial"/>
                <a:sym typeface="Arial"/>
              </a:rPr>
              <a:t>: Excellent quality, indicating that the super-resolved image is very close to the original image</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lang="en-GB" sz="1200">
                <a:solidFill>
                  <a:srgbClr val="000000"/>
                </a:solidFill>
                <a:latin typeface="Arial"/>
                <a:ea typeface="Arial"/>
                <a:cs typeface="Arial"/>
                <a:sym typeface="Arial"/>
              </a:rPr>
              <a:t>The PSNR values that we got for the respective videos ranged from 28.75 to the highest being 36.12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729450" y="1612150"/>
            <a:ext cx="7688700" cy="272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u="sng">
                <a:solidFill>
                  <a:srgbClr val="000000"/>
                </a:solidFill>
                <a:latin typeface="Arial"/>
                <a:ea typeface="Arial"/>
                <a:cs typeface="Arial"/>
                <a:sym typeface="Arial"/>
              </a:rPr>
              <a:t>SSIM (Structural Similarity Index)</a:t>
            </a:r>
            <a:endParaRPr b="1" sz="1200" u="sng">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Typical Values:</a:t>
            </a:r>
            <a:r>
              <a:rPr lang="en-GB" sz="1200">
                <a:solidFill>
                  <a:srgbClr val="000000"/>
                </a:solidFill>
                <a:latin typeface="Arial"/>
                <a:ea typeface="Arial"/>
                <a:cs typeface="Arial"/>
                <a:sym typeface="Arial"/>
              </a:rPr>
              <a:t> For effective super-resolution models, SSIM values typically range from 0.7 to 1.0.</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u="sng">
                <a:solidFill>
                  <a:srgbClr val="000000"/>
                </a:solidFill>
                <a:latin typeface="Arial"/>
                <a:ea typeface="Arial"/>
                <a:cs typeface="Arial"/>
                <a:sym typeface="Arial"/>
              </a:rPr>
              <a:t>Interpretation</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Below 0.5: Indicates poor structural similarity; significant loss of details and visual integrity.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0.5 to 0.7: Fair structural quality; some noticeable artifacts and differences from the original.</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0.7 to 0.85: Good structural similarity; generally acceptable, with some minor artifacts that may not be easily noticeable.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Above 0.85: Excellent structural similarity; the super-resolved image retains most of the original structure and visual details.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1.0: Perfect structural similarity (rare in practice).</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 The SSIM values ranged from 0.4095 to 0.885.</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Future work</a:t>
            </a:r>
            <a:endParaRPr/>
          </a:p>
        </p:txBody>
      </p:sp>
      <p:sp>
        <p:nvSpPr>
          <p:cNvPr id="161" name="Google Shape;161;p26"/>
          <p:cNvSpPr txBox="1"/>
          <p:nvPr>
            <p:ph idx="1" type="body"/>
          </p:nvPr>
        </p:nvSpPr>
        <p:spPr>
          <a:xfrm>
            <a:off x="729450" y="20569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rgbClr val="000000"/>
                </a:solidFill>
                <a:latin typeface="Arial"/>
                <a:ea typeface="Arial"/>
                <a:cs typeface="Arial"/>
                <a:sym typeface="Arial"/>
              </a:rPr>
              <a:t>The video processing application successfully enhances facial image quality using super-resolution techniques, with promising PSNR (&gt;30 dB) and SSIM (&gt;0.7) results. These metrics validate the effectiveness of the approach, making it applicable to real-world scenarios like video surveillance and conferencing.</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Future Work:</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Expand the dataset with thermal images of individuals before and after alcohol consumption.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Further train and fine-tune deep learning models to improve accuracy in distinguishing sober vs. intoxicated states.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7500"/>
              <a:t>Thank you!</a:t>
            </a:r>
            <a:endParaRPr sz="7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rial"/>
                <a:ea typeface="Arial"/>
                <a:cs typeface="Arial"/>
                <a:sym typeface="Arial"/>
              </a:rPr>
              <a:t>The objective of this project is to develop a non-invasive, camera-based system for detecting alcohol intoxication by analysing thermal images of the face. This system will integrate an infrared camera with a mobile application, allowing for real-time processing of facial thermal images using deep learning models, such as convolutional neural networks (CNNs). The goal is to accurately classify individuals based on their intoxication levels, providing a fast, reliable, and contact-free alternative to traditional methods. Ultimately, the project aims to contribute to road safety by offering a practical solution for identifying intoxicated drivers, reducing the risk of alcohol-related accidents​.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Recent advancements focus on developing non-invasive alcohol detection methods using imaging and machine learning to overcome the limitations of traditional tools like breathalyzers and blood tests.</a:t>
            </a:r>
            <a:endParaRPr sz="1200"/>
          </a:p>
          <a:p>
            <a:pPr indent="0" lvl="0" marL="0" rtl="0" algn="l">
              <a:spcBef>
                <a:spcPts val="1200"/>
              </a:spcBef>
              <a:spcAft>
                <a:spcPts val="0"/>
              </a:spcAft>
              <a:buNone/>
            </a:pPr>
            <a:r>
              <a:rPr b="1" lang="en-GB" sz="1200">
                <a:solidFill>
                  <a:srgbClr val="000000"/>
                </a:solidFill>
                <a:latin typeface="Arial"/>
                <a:ea typeface="Arial"/>
                <a:cs typeface="Arial"/>
                <a:sym typeface="Arial"/>
              </a:rPr>
              <a:t>Thermal Imaging with Infrared Cameras</a:t>
            </a:r>
            <a:r>
              <a:rPr lang="en-GB" sz="1200">
                <a:solidFill>
                  <a:srgbClr val="000000"/>
                </a:solidFill>
                <a:latin typeface="Arial"/>
                <a:ea typeface="Arial"/>
                <a:cs typeface="Arial"/>
                <a:sym typeface="Arial"/>
              </a:rPr>
              <a:t> Infrared cameras capture facial temperature changes caused by alcohol consumption. This method, using devices like FLIR ONE, is non-invasive and works in various lighting conditions, making it ideal for real-time roadside checks.</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b="1" lang="en-GB" sz="1200">
                <a:solidFill>
                  <a:srgbClr val="000000"/>
                </a:solidFill>
                <a:latin typeface="Arial"/>
                <a:ea typeface="Arial"/>
                <a:cs typeface="Arial"/>
                <a:sym typeface="Arial"/>
              </a:rPr>
              <a:t>Deep Learning for Image Processing</a:t>
            </a:r>
            <a:r>
              <a:rPr lang="en-GB" sz="1200">
                <a:solidFill>
                  <a:srgbClr val="000000"/>
                </a:solidFill>
                <a:latin typeface="Arial"/>
                <a:ea typeface="Arial"/>
                <a:cs typeface="Arial"/>
                <a:sym typeface="Arial"/>
              </a:rPr>
              <a:t> Convolutional Neural Networks (CNNs) process thermal images to classify alcohol levels. Models like NasnetMobile and MobileNet have shown high accuracy in detecting intoxication levels, demonstrating CNNs' effectiveness in visual data analysis.</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469575"/>
            <a:ext cx="7688700" cy="28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00000"/>
                </a:solidFill>
                <a:latin typeface="Arial"/>
                <a:ea typeface="Arial"/>
                <a:cs typeface="Arial"/>
                <a:sym typeface="Arial"/>
              </a:rPr>
              <a:t>Preprocessing and Augmentation</a:t>
            </a:r>
            <a:r>
              <a:rPr lang="en-GB" sz="1200">
                <a:solidFill>
                  <a:srgbClr val="000000"/>
                </a:solidFill>
                <a:latin typeface="Arial"/>
                <a:ea typeface="Arial"/>
                <a:cs typeface="Arial"/>
                <a:sym typeface="Arial"/>
              </a:rPr>
              <a:t> Techniques like Gaussian noise, blur filters, and data augmentation improve model performance by simulating real-world conditions, making models more resilient and generalizable.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Local Difference Patterns (LDP)</a:t>
            </a:r>
            <a:r>
              <a:rPr lang="en-GB" sz="1200">
                <a:solidFill>
                  <a:srgbClr val="000000"/>
                </a:solidFill>
                <a:latin typeface="Arial"/>
                <a:ea typeface="Arial"/>
                <a:cs typeface="Arial"/>
                <a:sym typeface="Arial"/>
              </a:rPr>
              <a:t> LDPs analyze pixel variations in specific facial regions, detecting intoxication with 85% accuracy. This simple, robust method is effective for immediate detection without a sober baseline image.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Hybrid Embedded Systems</a:t>
            </a:r>
            <a:r>
              <a:rPr lang="en-GB" sz="1200">
                <a:solidFill>
                  <a:srgbClr val="000000"/>
                </a:solidFill>
                <a:latin typeface="Arial"/>
                <a:ea typeface="Arial"/>
                <a:cs typeface="Arial"/>
                <a:sym typeface="Arial"/>
              </a:rPr>
              <a:t> Combining image processing with sensor networks, this approach uses machine learning algorithms, such as k-NN and neural networks, to achieve up to 98% accuracy in detecting intoxicated drivers, enhancing its practical use in vehicles.</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b="1" lang="en-GB" sz="1200">
                <a:solidFill>
                  <a:srgbClr val="000000"/>
                </a:solidFill>
                <a:latin typeface="Arial"/>
                <a:ea typeface="Arial"/>
                <a:cs typeface="Arial"/>
                <a:sym typeface="Arial"/>
              </a:rPr>
              <a:t>Gait Analysis</a:t>
            </a:r>
            <a:r>
              <a:rPr lang="en-GB" sz="1200">
                <a:solidFill>
                  <a:srgbClr val="000000"/>
                </a:solidFill>
                <a:latin typeface="Arial"/>
                <a:ea typeface="Arial"/>
                <a:cs typeface="Arial"/>
                <a:sym typeface="Arial"/>
              </a:rPr>
              <a:t> Fine-grained gait classification using Bilinear CNNs converts gait signals into images for intoxication detection, showing superior performance and requiring no additional hardware.</a:t>
            </a:r>
            <a:endParaRPr sz="1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Overview</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GB" sz="1200">
                <a:solidFill>
                  <a:srgbClr val="000000"/>
                </a:solidFill>
                <a:latin typeface="Arial"/>
                <a:ea typeface="Arial"/>
                <a:cs typeface="Arial"/>
                <a:sym typeface="Arial"/>
              </a:rPr>
              <a:t>This dataset consists of 15 raw video clips featuring non-intoxicated participants, extracted from a larger video file.</a:t>
            </a:r>
            <a:endParaRPr sz="1200">
              <a:solidFill>
                <a:srgbClr val="000000"/>
              </a:solidFill>
              <a:latin typeface="Arial"/>
              <a:ea typeface="Arial"/>
              <a:cs typeface="Arial"/>
              <a:sym typeface="Arial"/>
            </a:endParaRPr>
          </a:p>
          <a:p>
            <a:pPr indent="-304800" lvl="0" marL="457200" rtl="0" algn="l">
              <a:lnSpc>
                <a:spcPct val="105000"/>
              </a:lnSpc>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Source:</a:t>
            </a:r>
            <a:r>
              <a:rPr lang="en-GB" sz="1200">
                <a:solidFill>
                  <a:srgbClr val="000000"/>
                </a:solidFill>
                <a:latin typeface="Arial"/>
                <a:ea typeface="Arial"/>
                <a:cs typeface="Arial"/>
                <a:sym typeface="Arial"/>
              </a:rPr>
              <a:t> Segmented from one larger video.</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Participants:</a:t>
            </a:r>
            <a:r>
              <a:rPr lang="en-GB" sz="1200">
                <a:solidFill>
                  <a:srgbClr val="000000"/>
                </a:solidFill>
                <a:latin typeface="Arial"/>
                <a:ea typeface="Arial"/>
                <a:cs typeface="Arial"/>
                <a:sym typeface="Arial"/>
              </a:rPr>
              <a:t> All in a non-intoxicated state, serving as a control group.</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Format:</a:t>
            </a:r>
            <a:r>
              <a:rPr lang="en-GB" sz="1200">
                <a:solidFill>
                  <a:srgbClr val="000000"/>
                </a:solidFill>
                <a:latin typeface="Arial"/>
                <a:ea typeface="Arial"/>
                <a:cs typeface="Arial"/>
                <a:sym typeface="Arial"/>
              </a:rPr>
              <a:t> Raw, unprocessed videos.</a:t>
            </a:r>
            <a:endParaRPr sz="12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b="1" lang="en-GB" sz="1200">
                <a:solidFill>
                  <a:srgbClr val="000000"/>
                </a:solidFill>
                <a:latin typeface="Arial"/>
                <a:ea typeface="Arial"/>
                <a:cs typeface="Arial"/>
                <a:sym typeface="Arial"/>
              </a:rPr>
              <a:t>Purpose:</a:t>
            </a:r>
            <a:endParaRPr b="1" sz="1200">
              <a:solidFill>
                <a:srgbClr val="000000"/>
              </a:solidFill>
              <a:latin typeface="Arial"/>
              <a:ea typeface="Arial"/>
              <a:cs typeface="Arial"/>
              <a:sym typeface="Arial"/>
            </a:endParaRPr>
          </a:p>
          <a:p>
            <a:pPr indent="-304800" lvl="0" marL="457200" rtl="0" algn="l">
              <a:lnSpc>
                <a:spcPct val="105000"/>
              </a:lnSpc>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Used for machine learning model training to detect intoxication.</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Enables feature extraction, such as facial expressions and movements, to aid in developing detection algorithms.</a:t>
            </a:r>
            <a:endParaRPr sz="1200">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and Results</a:t>
            </a:r>
            <a:endParaRPr/>
          </a:p>
          <a:p>
            <a:pPr indent="-320040" lvl="0" marL="457200" rtl="0" algn="l">
              <a:spcBef>
                <a:spcPts val="0"/>
              </a:spcBef>
              <a:spcAft>
                <a:spcPts val="0"/>
              </a:spcAft>
              <a:buSzPct val="100000"/>
              <a:buAutoNum type="arabicParenR"/>
            </a:pPr>
            <a:r>
              <a:rPr lang="en-GB" sz="1600"/>
              <a:t>Face detection using cascade classifier</a:t>
            </a:r>
            <a:endParaRPr sz="1600"/>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692700" y="2078875"/>
            <a:ext cx="7762175" cy="274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329000" y="712850"/>
            <a:ext cx="8356824" cy="415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00"/>
              <a:t>2) Face detection using super resolution model</a:t>
            </a:r>
            <a:endParaRPr sz="1400"/>
          </a:p>
        </p:txBody>
      </p:sp>
      <p:pic>
        <p:nvPicPr>
          <p:cNvPr id="128" name="Google Shape;128;p20"/>
          <p:cNvPicPr preferRelativeResize="0"/>
          <p:nvPr/>
        </p:nvPicPr>
        <p:blipFill>
          <a:blip r:embed="rId3">
            <a:alphaModFix/>
          </a:blip>
          <a:stretch>
            <a:fillRect/>
          </a:stretch>
        </p:blipFill>
        <p:spPr>
          <a:xfrm>
            <a:off x="729450" y="1688225"/>
            <a:ext cx="7144826" cy="322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460600" y="877350"/>
            <a:ext cx="8126526" cy="398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