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2" roundtripDataSignature="AMtx7mhiSbBCk0LsAUxb1CgRMmEPsuDJ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c45a099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c45a099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c45a099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c45a099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9"/>
          <p:cNvGrpSpPr/>
          <p:nvPr/>
        </p:nvGrpSpPr>
        <p:grpSpPr>
          <a:xfrm>
            <a:off x="830392" y="1191256"/>
            <a:ext cx="745763" cy="45826"/>
            <a:chOff x="4580561" y="2589004"/>
            <a:chExt cx="1064464" cy="25200"/>
          </a:xfrm>
        </p:grpSpPr>
        <p:sp>
          <p:nvSpPr>
            <p:cNvPr id="12" name="Google Shape;12;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8"/>
          <p:cNvGrpSpPr/>
          <p:nvPr/>
        </p:nvGrpSpPr>
        <p:grpSpPr>
          <a:xfrm>
            <a:off x="830392" y="4169130"/>
            <a:ext cx="745763" cy="45826"/>
            <a:chOff x="4580561" y="2589004"/>
            <a:chExt cx="1064464" cy="25200"/>
          </a:xfrm>
        </p:grpSpPr>
        <p:sp>
          <p:nvSpPr>
            <p:cNvPr id="75" name="Google Shape;75;p2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0"/>
          <p:cNvGrpSpPr/>
          <p:nvPr/>
        </p:nvGrpSpPr>
        <p:grpSpPr>
          <a:xfrm>
            <a:off x="830392" y="1191256"/>
            <a:ext cx="745763" cy="45826"/>
            <a:chOff x="4580561" y="2589004"/>
            <a:chExt cx="1064464" cy="25200"/>
          </a:xfrm>
        </p:grpSpPr>
        <p:sp>
          <p:nvSpPr>
            <p:cNvPr id="20" name="Google Shape;20;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21"/>
          <p:cNvGrpSpPr/>
          <p:nvPr/>
        </p:nvGrpSpPr>
        <p:grpSpPr>
          <a:xfrm>
            <a:off x="830392" y="1191256"/>
            <a:ext cx="745763" cy="45826"/>
            <a:chOff x="4580561" y="2589004"/>
            <a:chExt cx="1064464" cy="25200"/>
          </a:xfrm>
        </p:grpSpPr>
        <p:sp>
          <p:nvSpPr>
            <p:cNvPr id="27" name="Google Shape;27;p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2"/>
          <p:cNvGrpSpPr/>
          <p:nvPr/>
        </p:nvGrpSpPr>
        <p:grpSpPr>
          <a:xfrm>
            <a:off x="830392" y="1191256"/>
            <a:ext cx="745763" cy="45826"/>
            <a:chOff x="4580561" y="2589004"/>
            <a:chExt cx="1064464" cy="25200"/>
          </a:xfrm>
        </p:grpSpPr>
        <p:sp>
          <p:nvSpPr>
            <p:cNvPr id="34" name="Google Shape;34;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2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2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3"/>
          <p:cNvGrpSpPr/>
          <p:nvPr/>
        </p:nvGrpSpPr>
        <p:grpSpPr>
          <a:xfrm>
            <a:off x="830392" y="1191256"/>
            <a:ext cx="745763" cy="45826"/>
            <a:chOff x="4580561" y="2589004"/>
            <a:chExt cx="1064464" cy="25200"/>
          </a:xfrm>
        </p:grpSpPr>
        <p:sp>
          <p:nvSpPr>
            <p:cNvPr id="43" name="Google Shape;43;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4"/>
          <p:cNvGrpSpPr/>
          <p:nvPr/>
        </p:nvGrpSpPr>
        <p:grpSpPr>
          <a:xfrm>
            <a:off x="830392" y="1191256"/>
            <a:ext cx="745763" cy="45826"/>
            <a:chOff x="4580561" y="2589004"/>
            <a:chExt cx="1064464" cy="25200"/>
          </a:xfrm>
        </p:grpSpPr>
        <p:sp>
          <p:nvSpPr>
            <p:cNvPr id="50" name="Google Shape;50;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5"/>
          <p:cNvGrpSpPr/>
          <p:nvPr/>
        </p:nvGrpSpPr>
        <p:grpSpPr>
          <a:xfrm>
            <a:off x="830392" y="4169130"/>
            <a:ext cx="745763" cy="45826"/>
            <a:chOff x="4580561" y="2589004"/>
            <a:chExt cx="1064464" cy="25200"/>
          </a:xfrm>
        </p:grpSpPr>
        <p:sp>
          <p:nvSpPr>
            <p:cNvPr id="57" name="Google Shape;57;p2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6"/>
          <p:cNvGrpSpPr/>
          <p:nvPr/>
        </p:nvGrpSpPr>
        <p:grpSpPr>
          <a:xfrm>
            <a:off x="830392" y="1191256"/>
            <a:ext cx="745763" cy="45826"/>
            <a:chOff x="4580561" y="2589004"/>
            <a:chExt cx="1064464" cy="25200"/>
          </a:xfrm>
        </p:grpSpPr>
        <p:sp>
          <p:nvSpPr>
            <p:cNvPr id="64" name="Google Shape;64;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GB"/>
              <a:t>Machine Learning Based Intoxication Detection</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SzPct val="117647"/>
              <a:buNone/>
            </a:pPr>
            <a:r>
              <a:rPr lang="en-GB"/>
              <a:t>By : Rishika Kalra</a:t>
            </a:r>
            <a:endParaRPr/>
          </a:p>
          <a:p>
            <a:pPr indent="0" lvl="0" marL="0" rtl="0" algn="l">
              <a:lnSpc>
                <a:spcPct val="100000"/>
              </a:lnSpc>
              <a:spcBef>
                <a:spcPts val="0"/>
              </a:spcBef>
              <a:spcAft>
                <a:spcPts val="0"/>
              </a:spcAft>
              <a:buSzPct val="117647"/>
              <a:buNone/>
            </a:pPr>
            <a:r>
              <a:rPr lang="en-GB"/>
              <a:t>         2021A3PS2651P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1"/>
          <p:cNvPicPr preferRelativeResize="0"/>
          <p:nvPr/>
        </p:nvPicPr>
        <p:blipFill rotWithShape="1">
          <a:blip r:embed="rId3">
            <a:alphaModFix/>
          </a:blip>
          <a:srcRect b="0" l="0" r="0" t="0"/>
          <a:stretch/>
        </p:blipFill>
        <p:spPr>
          <a:xfrm>
            <a:off x="296100" y="734775"/>
            <a:ext cx="8291026" cy="392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400"/>
              <a:t>3) Calculating psnr and ssim values</a:t>
            </a:r>
            <a:endParaRPr sz="1400"/>
          </a:p>
        </p:txBody>
      </p:sp>
      <p:pic>
        <p:nvPicPr>
          <p:cNvPr id="144" name="Google Shape;144;p12"/>
          <p:cNvPicPr preferRelativeResize="0"/>
          <p:nvPr/>
        </p:nvPicPr>
        <p:blipFill rotWithShape="1">
          <a:blip r:embed="rId3">
            <a:alphaModFix/>
          </a:blip>
          <a:srcRect b="0" l="0" r="0" t="0"/>
          <a:stretch/>
        </p:blipFill>
        <p:spPr>
          <a:xfrm>
            <a:off x="152400" y="1809550"/>
            <a:ext cx="8839200" cy="298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GB" sz="1440"/>
              <a:t>4)Suggested Preprocessing pipeline</a:t>
            </a:r>
            <a:endParaRPr sz="1440"/>
          </a:p>
        </p:txBody>
      </p:sp>
      <p:sp>
        <p:nvSpPr>
          <p:cNvPr id="150" name="Google Shape;150;p13"/>
          <p:cNvSpPr txBox="1"/>
          <p:nvPr>
            <p:ph idx="1" type="body"/>
          </p:nvPr>
        </p:nvSpPr>
        <p:spPr>
          <a:xfrm>
            <a:off x="729450" y="1732775"/>
            <a:ext cx="4863600" cy="26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200">
                <a:latin typeface="Arial"/>
                <a:ea typeface="Arial"/>
                <a:cs typeface="Arial"/>
                <a:sym typeface="Arial"/>
              </a:rPr>
              <a:t>The system features a streamlined pipeline starting with the </a:t>
            </a:r>
            <a:r>
              <a:rPr b="1" lang="en-GB" sz="1200">
                <a:latin typeface="Arial"/>
                <a:ea typeface="Arial"/>
                <a:cs typeface="Arial"/>
                <a:sym typeface="Arial"/>
              </a:rPr>
              <a:t>VideoProcessor</a:t>
            </a:r>
            <a:r>
              <a:rPr lang="en-GB" sz="1200">
                <a:latin typeface="Arial"/>
                <a:ea typeface="Arial"/>
                <a:cs typeface="Arial"/>
                <a:sym typeface="Arial"/>
              </a:rPr>
              <a:t>, responsible for frame extraction and output generation. It integrates an </a:t>
            </a:r>
            <a:r>
              <a:rPr b="1" lang="en-GB" sz="1200">
                <a:latin typeface="Arial"/>
                <a:ea typeface="Arial"/>
                <a:cs typeface="Arial"/>
                <a:sym typeface="Arial"/>
              </a:rPr>
              <a:t>ImprovedFaceDetector</a:t>
            </a:r>
            <a:r>
              <a:rPr lang="en-GB" sz="1200">
                <a:latin typeface="Arial"/>
                <a:ea typeface="Arial"/>
                <a:cs typeface="Arial"/>
                <a:sym typeface="Arial"/>
              </a:rPr>
              <a:t> using </a:t>
            </a:r>
            <a:r>
              <a:rPr b="1" lang="en-GB" sz="1200">
                <a:latin typeface="Arial"/>
                <a:ea typeface="Arial"/>
                <a:cs typeface="Arial"/>
                <a:sym typeface="Arial"/>
              </a:rPr>
              <a:t>OpenCV's Haar Cascade</a:t>
            </a:r>
            <a:r>
              <a:rPr lang="en-GB" sz="1200">
                <a:latin typeface="Arial"/>
                <a:ea typeface="Arial"/>
                <a:cs typeface="Arial"/>
                <a:sym typeface="Arial"/>
              </a:rPr>
              <a:t> to accurately detect and isolate faces. Enhancement begins with </a:t>
            </a:r>
            <a:r>
              <a:rPr b="1" lang="en-GB" sz="1200">
                <a:latin typeface="Arial"/>
                <a:ea typeface="Arial"/>
                <a:cs typeface="Arial"/>
                <a:sym typeface="Arial"/>
              </a:rPr>
              <a:t>NoiseReducer</a:t>
            </a:r>
            <a:r>
              <a:rPr lang="en-GB" sz="1200">
                <a:latin typeface="Arial"/>
                <a:ea typeface="Arial"/>
                <a:cs typeface="Arial"/>
                <a:sym typeface="Arial"/>
              </a:rPr>
              <a:t>, applying </a:t>
            </a:r>
            <a:r>
              <a:rPr b="1" lang="en-GB" sz="1200">
                <a:latin typeface="Arial"/>
                <a:ea typeface="Arial"/>
                <a:cs typeface="Arial"/>
                <a:sym typeface="Arial"/>
              </a:rPr>
              <a:t>adaptive bilateral and Gaussian filtering</a:t>
            </a:r>
            <a:r>
              <a:rPr lang="en-GB" sz="1200">
                <a:latin typeface="Arial"/>
                <a:ea typeface="Arial"/>
                <a:cs typeface="Arial"/>
                <a:sym typeface="Arial"/>
              </a:rPr>
              <a:t>, followed by </a:t>
            </a:r>
            <a:r>
              <a:rPr b="1" lang="en-GB" sz="1200">
                <a:latin typeface="Arial"/>
                <a:ea typeface="Arial"/>
                <a:cs typeface="Arial"/>
                <a:sym typeface="Arial"/>
              </a:rPr>
              <a:t>LightingEnhancer</a:t>
            </a:r>
            <a:r>
              <a:rPr lang="en-GB" sz="1200">
                <a:latin typeface="Arial"/>
                <a:ea typeface="Arial"/>
                <a:cs typeface="Arial"/>
                <a:sym typeface="Arial"/>
              </a:rPr>
              <a:t> using CLAHE for optimal brightness and contrast. The</a:t>
            </a:r>
            <a:r>
              <a:rPr b="1" lang="en-GB" sz="1200">
                <a:latin typeface="Arial"/>
                <a:ea typeface="Arial"/>
                <a:cs typeface="Arial"/>
                <a:sym typeface="Arial"/>
              </a:rPr>
              <a:t> AdaptiveFaceEnhancer </a:t>
            </a:r>
            <a:r>
              <a:rPr lang="en-GB" sz="1200">
                <a:latin typeface="Arial"/>
                <a:ea typeface="Arial"/>
                <a:cs typeface="Arial"/>
                <a:sym typeface="Arial"/>
              </a:rPr>
              <a:t>applies super-resolution when necessary, while the</a:t>
            </a:r>
            <a:r>
              <a:rPr b="1" lang="en-GB" sz="1200">
                <a:latin typeface="Arial"/>
                <a:ea typeface="Arial"/>
                <a:cs typeface="Arial"/>
                <a:sym typeface="Arial"/>
              </a:rPr>
              <a:t> FaceReintegrator </a:t>
            </a:r>
            <a:r>
              <a:rPr lang="en-GB" sz="1200">
                <a:latin typeface="Arial"/>
                <a:ea typeface="Arial"/>
                <a:cs typeface="Arial"/>
                <a:sym typeface="Arial"/>
              </a:rPr>
              <a:t>ensures seamless blending of enhanced faces into the original frame. The system's performance is tracked by </a:t>
            </a:r>
            <a:r>
              <a:rPr b="1" lang="en-GB" sz="1200">
                <a:latin typeface="Arial"/>
                <a:ea typeface="Arial"/>
                <a:cs typeface="Arial"/>
                <a:sym typeface="Arial"/>
              </a:rPr>
              <a:t>EnhancementStatsCollector</a:t>
            </a:r>
            <a:r>
              <a:rPr lang="en-GB" sz="1200">
                <a:latin typeface="Arial"/>
                <a:ea typeface="Arial"/>
                <a:cs typeface="Arial"/>
                <a:sym typeface="Arial"/>
              </a:rPr>
              <a:t>, monitoring metrics like processing time, quality, and detection confidence.</a:t>
            </a:r>
            <a:endParaRPr sz="1200">
              <a:latin typeface="Arial"/>
              <a:ea typeface="Arial"/>
              <a:cs typeface="Arial"/>
              <a:sym typeface="Arial"/>
            </a:endParaRPr>
          </a:p>
          <a:p>
            <a:pPr indent="0" lvl="0" marL="0" rtl="0" algn="l">
              <a:lnSpc>
                <a:spcPct val="115000"/>
              </a:lnSpc>
              <a:spcBef>
                <a:spcPts val="1200"/>
              </a:spcBef>
              <a:spcAft>
                <a:spcPts val="1200"/>
              </a:spcAft>
              <a:buSzPts val="1300"/>
              <a:buNone/>
            </a:pPr>
            <a:r>
              <a:t/>
            </a:r>
            <a:endParaRPr/>
          </a:p>
        </p:txBody>
      </p:sp>
      <p:pic>
        <p:nvPicPr>
          <p:cNvPr id="151" name="Google Shape;151;p13"/>
          <p:cNvPicPr preferRelativeResize="0"/>
          <p:nvPr/>
        </p:nvPicPr>
        <p:blipFill rotWithShape="1">
          <a:blip r:embed="rId3">
            <a:alphaModFix/>
          </a:blip>
          <a:srcRect b="0" l="0" r="0" t="0"/>
          <a:stretch/>
        </p:blipFill>
        <p:spPr>
          <a:xfrm>
            <a:off x="5963527" y="899725"/>
            <a:ext cx="2857513" cy="398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Results </a:t>
            </a:r>
            <a:endParaRPr/>
          </a:p>
        </p:txBody>
      </p:sp>
      <p:sp>
        <p:nvSpPr>
          <p:cNvPr id="157" name="Google Shape;157;p14"/>
          <p:cNvSpPr txBox="1"/>
          <p:nvPr>
            <p:ph idx="1" type="body"/>
          </p:nvPr>
        </p:nvSpPr>
        <p:spPr>
          <a:xfrm>
            <a:off x="729450" y="1754725"/>
            <a:ext cx="7688700" cy="25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200">
                <a:solidFill>
                  <a:srgbClr val="000000"/>
                </a:solidFill>
                <a:latin typeface="Arial"/>
                <a:ea typeface="Arial"/>
                <a:cs typeface="Arial"/>
                <a:sym typeface="Arial"/>
              </a:rPr>
              <a:t>PSNR (Peak Signal-to-Noise Ratio)</a:t>
            </a:r>
            <a:r>
              <a:rPr lang="en-GB" sz="1200">
                <a:solidFill>
                  <a:srgbClr val="000000"/>
                </a:solidFill>
                <a:latin typeface="Arial"/>
                <a:ea typeface="Arial"/>
                <a:cs typeface="Arial"/>
                <a:sym typeface="Arial"/>
              </a:rPr>
              <a:t> and </a:t>
            </a:r>
            <a:r>
              <a:rPr b="1" lang="en-GB" sz="1200">
                <a:solidFill>
                  <a:srgbClr val="000000"/>
                </a:solidFill>
                <a:latin typeface="Arial"/>
                <a:ea typeface="Arial"/>
                <a:cs typeface="Arial"/>
                <a:sym typeface="Arial"/>
              </a:rPr>
              <a:t>SSIM (Structural Similarity Index)</a:t>
            </a:r>
            <a:r>
              <a:rPr lang="en-GB" sz="1200">
                <a:solidFill>
                  <a:srgbClr val="000000"/>
                </a:solidFill>
                <a:latin typeface="Arial"/>
                <a:ea typeface="Arial"/>
                <a:cs typeface="Arial"/>
                <a:sym typeface="Arial"/>
              </a:rPr>
              <a:t> are two commonly used metrics for evaluating the quality of images and videos, especially in the context of image processing and compression.</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b="1" lang="en-GB" sz="1200" u="sng">
                <a:solidFill>
                  <a:srgbClr val="000000"/>
                </a:solidFill>
                <a:latin typeface="Arial"/>
                <a:ea typeface="Arial"/>
                <a:cs typeface="Arial"/>
                <a:sym typeface="Arial"/>
              </a:rPr>
              <a:t>PSNR (Peak Signal-to-Noise Ratio)</a:t>
            </a:r>
            <a:endParaRPr b="1" sz="1200" u="sng">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b="1" lang="en-GB" sz="1200">
                <a:solidFill>
                  <a:srgbClr val="000000"/>
                </a:solidFill>
                <a:latin typeface="Arial"/>
                <a:ea typeface="Arial"/>
                <a:cs typeface="Arial"/>
                <a:sym typeface="Arial"/>
              </a:rPr>
              <a:t>Typical Values</a:t>
            </a:r>
            <a:r>
              <a:rPr lang="en-GB" sz="1200">
                <a:solidFill>
                  <a:srgbClr val="000000"/>
                </a:solidFill>
                <a:latin typeface="Arial"/>
                <a:ea typeface="Arial"/>
                <a:cs typeface="Arial"/>
                <a:sym typeface="Arial"/>
              </a:rPr>
              <a:t>: For effective super-resolution models, PSNR values usually range from </a:t>
            </a:r>
            <a:r>
              <a:rPr b="1" lang="en-GB" sz="1200">
                <a:solidFill>
                  <a:srgbClr val="000000"/>
                </a:solidFill>
                <a:latin typeface="Arial"/>
                <a:ea typeface="Arial"/>
                <a:cs typeface="Arial"/>
                <a:sym typeface="Arial"/>
              </a:rPr>
              <a:t>25 dB to 40 dB</a:t>
            </a: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b="1" lang="en-GB" sz="1200" u="sng">
                <a:solidFill>
                  <a:srgbClr val="000000"/>
                </a:solidFill>
                <a:latin typeface="Arial"/>
                <a:ea typeface="Arial"/>
                <a:cs typeface="Arial"/>
                <a:sym typeface="Arial"/>
              </a:rPr>
              <a:t>Interpretation</a:t>
            </a: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Below 20 dB</a:t>
            </a:r>
            <a:r>
              <a:rPr lang="en-GB" sz="1200">
                <a:solidFill>
                  <a:srgbClr val="000000"/>
                </a:solidFill>
                <a:latin typeface="Arial"/>
                <a:ea typeface="Arial"/>
                <a:cs typeface="Arial"/>
                <a:sym typeface="Arial"/>
              </a:rPr>
              <a:t>: Generally indicates poor quality, with significant differences from the original image.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20 dB to 25 dB</a:t>
            </a:r>
            <a:r>
              <a:rPr lang="en-GB" sz="1200">
                <a:solidFill>
                  <a:srgbClr val="000000"/>
                </a:solidFill>
                <a:latin typeface="Arial"/>
                <a:ea typeface="Arial"/>
                <a:cs typeface="Arial"/>
                <a:sym typeface="Arial"/>
              </a:rPr>
              <a:t>: Acceptable quality, but noticeable artifacts may be present.</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25 dB to 30 dB</a:t>
            </a:r>
            <a:r>
              <a:rPr lang="en-GB" sz="1200">
                <a:solidFill>
                  <a:srgbClr val="000000"/>
                </a:solidFill>
                <a:latin typeface="Arial"/>
                <a:ea typeface="Arial"/>
                <a:cs typeface="Arial"/>
                <a:sym typeface="Arial"/>
              </a:rPr>
              <a:t>: Fair to good quality, with some visible artifacts but overall decent resemblance to the original image.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30 dB to 35 dB</a:t>
            </a:r>
            <a:r>
              <a:rPr lang="en-GB" sz="1200">
                <a:solidFill>
                  <a:srgbClr val="000000"/>
                </a:solidFill>
                <a:latin typeface="Arial"/>
                <a:ea typeface="Arial"/>
                <a:cs typeface="Arial"/>
                <a:sym typeface="Arial"/>
              </a:rPr>
              <a:t>: Good quality, often acceptable for practical applications.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Above 35 dB</a:t>
            </a:r>
            <a:r>
              <a:rPr lang="en-GB" sz="1200">
                <a:solidFill>
                  <a:srgbClr val="000000"/>
                </a:solidFill>
                <a:latin typeface="Arial"/>
                <a:ea typeface="Arial"/>
                <a:cs typeface="Arial"/>
                <a:sym typeface="Arial"/>
              </a:rPr>
              <a:t>: Excellent quality, indicating that the super-resolved image is very close to the original image</a:t>
            </a:r>
            <a:endParaRPr sz="12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rPr lang="en-GB" sz="1200">
                <a:solidFill>
                  <a:srgbClr val="000000"/>
                </a:solidFill>
                <a:latin typeface="Arial"/>
                <a:ea typeface="Arial"/>
                <a:cs typeface="Arial"/>
                <a:sym typeface="Arial"/>
              </a:rPr>
              <a:t>The PSNR values that we got for the respective videos ranged from 28.75 to the highest being 36.12 for the non intoxicated dataset(kxr lab dataset).</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idx="1" type="body"/>
          </p:nvPr>
        </p:nvSpPr>
        <p:spPr>
          <a:xfrm>
            <a:off x="729450" y="1612150"/>
            <a:ext cx="7688700" cy="272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b="1" lang="en-GB" sz="1200" u="sng">
                <a:solidFill>
                  <a:srgbClr val="000000"/>
                </a:solidFill>
                <a:latin typeface="Arial"/>
                <a:ea typeface="Arial"/>
                <a:cs typeface="Arial"/>
                <a:sym typeface="Arial"/>
              </a:rPr>
              <a:t>SSIM (Structural Similarity Index)</a:t>
            </a:r>
            <a:endParaRPr b="1" sz="1200" u="sng">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GB" sz="1200">
                <a:solidFill>
                  <a:srgbClr val="000000"/>
                </a:solidFill>
                <a:latin typeface="Arial"/>
                <a:ea typeface="Arial"/>
                <a:cs typeface="Arial"/>
                <a:sym typeface="Arial"/>
              </a:rPr>
              <a:t>Typical Values:</a:t>
            </a:r>
            <a:r>
              <a:rPr lang="en-GB" sz="1200">
                <a:solidFill>
                  <a:srgbClr val="000000"/>
                </a:solidFill>
                <a:latin typeface="Arial"/>
                <a:ea typeface="Arial"/>
                <a:cs typeface="Arial"/>
                <a:sym typeface="Arial"/>
              </a:rPr>
              <a:t> For effective super-resolution models, SSIM values typically range from 0.7 to 1.0.</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GB" sz="1200" u="sng">
                <a:solidFill>
                  <a:srgbClr val="000000"/>
                </a:solidFill>
                <a:latin typeface="Arial"/>
                <a:ea typeface="Arial"/>
                <a:cs typeface="Arial"/>
                <a:sym typeface="Arial"/>
              </a:rPr>
              <a:t>Interpretation</a:t>
            </a: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Char char="●"/>
            </a:pPr>
            <a:r>
              <a:rPr lang="en-GB" sz="1200">
                <a:solidFill>
                  <a:srgbClr val="000000"/>
                </a:solidFill>
                <a:latin typeface="Arial"/>
                <a:ea typeface="Arial"/>
                <a:cs typeface="Arial"/>
                <a:sym typeface="Arial"/>
              </a:rPr>
              <a:t>Below 0.5: Indicates poor structural similarity; significant loss of details and visual integrity.</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0.5 to 0.7: Fair structural quality; some noticeable artifacts and differences from the original.</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0.7 to 0.85: Good structural similarity; generally acceptable, with some minor artifacts that may not be easily noticeable.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Above 0.85: Excellent structural similarity; the super-resolved image retains most of the original structure and visual details.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1.0: Perfect structural similarity (rare in practice).</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200">
                <a:solidFill>
                  <a:srgbClr val="000000"/>
                </a:solidFill>
                <a:latin typeface="Arial"/>
                <a:ea typeface="Arial"/>
                <a:cs typeface="Arial"/>
                <a:sym typeface="Arial"/>
              </a:rPr>
              <a:t> The SSIM values ranged from 0.4095 to 0.885 </a:t>
            </a:r>
            <a:r>
              <a:rPr lang="en-GB" sz="1200">
                <a:solidFill>
                  <a:srgbClr val="000000"/>
                </a:solidFill>
                <a:latin typeface="Arial"/>
                <a:ea typeface="Arial"/>
                <a:cs typeface="Arial"/>
                <a:sym typeface="Arial"/>
              </a:rPr>
              <a:t>non intoxicated dataset(kxr lab dataset).</a:t>
            </a:r>
            <a:endParaRPr sz="12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1c45a099eb_0_0"/>
          <p:cNvSpPr txBox="1"/>
          <p:nvPr>
            <p:ph idx="1" type="body"/>
          </p:nvPr>
        </p:nvSpPr>
        <p:spPr>
          <a:xfrm>
            <a:off x="729450" y="1390125"/>
            <a:ext cx="7688700" cy="29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the dukan intoxicated dataset, the PSNR values ranged from </a:t>
            </a:r>
            <a:r>
              <a:rPr b="1" lang="en-GB"/>
              <a:t>27.88 to 28.04 </a:t>
            </a:r>
            <a:r>
              <a:rPr lang="en-GB"/>
              <a:t>and the SSIM values ranged from</a:t>
            </a:r>
            <a:r>
              <a:rPr b="1" lang="en-GB"/>
              <a:t> 0.5114 to 0.5972</a:t>
            </a:r>
            <a:r>
              <a:rPr lang="en-GB"/>
              <a:t>. </a:t>
            </a:r>
            <a:endParaRPr/>
          </a:p>
        </p:txBody>
      </p:sp>
      <p:pic>
        <p:nvPicPr>
          <p:cNvPr id="168" name="Google Shape;168;g31c45a099eb_0_0"/>
          <p:cNvPicPr preferRelativeResize="0"/>
          <p:nvPr/>
        </p:nvPicPr>
        <p:blipFill>
          <a:blip r:embed="rId3">
            <a:alphaModFix/>
          </a:blip>
          <a:stretch>
            <a:fillRect/>
          </a:stretch>
        </p:blipFill>
        <p:spPr>
          <a:xfrm>
            <a:off x="301075" y="1955450"/>
            <a:ext cx="3719471" cy="2384575"/>
          </a:xfrm>
          <a:prstGeom prst="rect">
            <a:avLst/>
          </a:prstGeom>
          <a:noFill/>
          <a:ln>
            <a:noFill/>
          </a:ln>
        </p:spPr>
      </p:pic>
      <p:pic>
        <p:nvPicPr>
          <p:cNvPr id="169" name="Google Shape;169;g31c45a099eb_0_0"/>
          <p:cNvPicPr preferRelativeResize="0"/>
          <p:nvPr/>
        </p:nvPicPr>
        <p:blipFill>
          <a:blip r:embed="rId4">
            <a:alphaModFix/>
          </a:blip>
          <a:stretch>
            <a:fillRect/>
          </a:stretch>
        </p:blipFill>
        <p:spPr>
          <a:xfrm>
            <a:off x="4267225" y="1955450"/>
            <a:ext cx="4333074" cy="238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1c45a099eb_0_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Classification Models</a:t>
            </a:r>
            <a:endParaRPr/>
          </a:p>
        </p:txBody>
      </p:sp>
      <p:sp>
        <p:nvSpPr>
          <p:cNvPr id="175" name="Google Shape;175;g31c45a099eb_0_7"/>
          <p:cNvSpPr txBox="1"/>
          <p:nvPr>
            <p:ph idx="1" type="body"/>
          </p:nvPr>
        </p:nvSpPr>
        <p:spPr>
          <a:xfrm>
            <a:off x="729450" y="2078875"/>
            <a:ext cx="5068200" cy="2261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CNN</a:t>
            </a:r>
            <a:r>
              <a:rPr lang="en-GB" sz="1100">
                <a:solidFill>
                  <a:srgbClr val="000000"/>
                </a:solidFill>
                <a:latin typeface="Arial"/>
                <a:ea typeface="Arial"/>
                <a:cs typeface="Arial"/>
                <a:sym typeface="Arial"/>
              </a:rPr>
              <a:t> could extract spatial features like facial expressions, body posture, or eye redness indicating intoxication.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LSTM</a:t>
            </a:r>
            <a:r>
              <a:rPr lang="en-GB" sz="1100">
                <a:solidFill>
                  <a:srgbClr val="000000"/>
                </a:solidFill>
                <a:latin typeface="Arial"/>
                <a:ea typeface="Arial"/>
                <a:cs typeface="Arial"/>
                <a:sym typeface="Arial"/>
              </a:rPr>
              <a:t> could analyze temporal patterns, such as erratic movements or prolonged unnatural expressions.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CNN + LSTM</a:t>
            </a:r>
            <a:r>
              <a:rPr lang="en-GB" sz="1100">
                <a:solidFill>
                  <a:srgbClr val="000000"/>
                </a:solidFill>
                <a:latin typeface="Arial"/>
                <a:ea typeface="Arial"/>
                <a:cs typeface="Arial"/>
                <a:sym typeface="Arial"/>
              </a:rPr>
              <a:t> could combine spatial and temporal cues for detecting evolving signs of intoxication.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3D CNN</a:t>
            </a:r>
            <a:r>
              <a:rPr lang="en-GB" sz="1100">
                <a:solidFill>
                  <a:srgbClr val="000000"/>
                </a:solidFill>
                <a:latin typeface="Arial"/>
                <a:ea typeface="Arial"/>
                <a:cs typeface="Arial"/>
                <a:sym typeface="Arial"/>
              </a:rPr>
              <a:t> could simultaneously capture spatial and temporal dynamics, like staggered movements or delayed reactions.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76" name="Google Shape;176;g31c45a099eb_0_7"/>
          <p:cNvPicPr preferRelativeResize="0"/>
          <p:nvPr/>
        </p:nvPicPr>
        <p:blipFill>
          <a:blip r:embed="rId3">
            <a:alphaModFix/>
          </a:blip>
          <a:stretch>
            <a:fillRect/>
          </a:stretch>
        </p:blipFill>
        <p:spPr>
          <a:xfrm>
            <a:off x="5860375" y="1481675"/>
            <a:ext cx="3115000" cy="3076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Conclusion and Future work</a:t>
            </a:r>
            <a:endParaRPr/>
          </a:p>
        </p:txBody>
      </p:sp>
      <p:sp>
        <p:nvSpPr>
          <p:cNvPr id="182" name="Google Shape;182;p16"/>
          <p:cNvSpPr txBox="1"/>
          <p:nvPr>
            <p:ph idx="1" type="body"/>
          </p:nvPr>
        </p:nvSpPr>
        <p:spPr>
          <a:xfrm>
            <a:off x="729450" y="20569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GB" sz="1200">
                <a:solidFill>
                  <a:srgbClr val="000000"/>
                </a:solidFill>
                <a:latin typeface="Arial"/>
                <a:ea typeface="Arial"/>
                <a:cs typeface="Arial"/>
                <a:sym typeface="Arial"/>
              </a:rPr>
              <a:t>The video processing application successfully enhances facial image quality using super-resolution techniques, with promising PSNR and SSIM results for non-intoxicated(kxr lab) and intoxicated(dukan) dataset. These metrics validate the effectiveness of the approach, making it applicable to real-world scenarios like video surveillance and conferencing.</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GB" sz="1200">
                <a:solidFill>
                  <a:srgbClr val="000000"/>
                </a:solidFill>
                <a:latin typeface="Arial"/>
                <a:ea typeface="Arial"/>
                <a:cs typeface="Arial"/>
                <a:sym typeface="Arial"/>
              </a:rPr>
              <a:t>Future Work:</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Work on the suggested preprocessing pipeline for application to both intoxicated and non-intoxicated dataset.</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Further train suggested classification models to improve accuracy in distinguishing sober vs. intoxicated states.</a:t>
            </a:r>
            <a:endParaRPr sz="12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1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7500"/>
              <a:t>Thank you!</a:t>
            </a:r>
            <a:endParaRPr sz="7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Objective</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200">
                <a:solidFill>
                  <a:srgbClr val="000000"/>
                </a:solidFill>
                <a:latin typeface="Arial"/>
                <a:ea typeface="Arial"/>
                <a:cs typeface="Arial"/>
                <a:sym typeface="Arial"/>
              </a:rPr>
              <a:t>The objective of this project is to develop a non-invasive, camera-based system for detecting alcohol intoxication by analysing thermal images of the face. This system will integrate an infrared camera with a mobile application, allowing for real-time processing of facial thermal images using deep learning models, such as convolutional neural networks (CNNs). The goal is to accurately classify individuals based on their intoxication levels, providing a fast, reliable, and contact-free alternative to traditional methods. Ultimately, the project aims to contribute to road safety by offering a practical solution for identifying intoxicated drivers, reducing the risk of alcohol-related accidents​.</a:t>
            </a:r>
            <a:endParaRPr sz="1200">
              <a:solidFill>
                <a:srgbClr val="000000"/>
              </a:solidFill>
              <a:latin typeface="Arial"/>
              <a:ea typeface="Arial"/>
              <a:cs typeface="Arial"/>
              <a:sym typeface="Arial"/>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Literature review</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200"/>
              <a:t>Recent advancements focus on developing non-invasive alcohol detection methods using imaging and machine learning to overcome the limitations of traditional tools like breathalyzers and blood tests.</a:t>
            </a:r>
            <a:endParaRPr sz="1200"/>
          </a:p>
          <a:p>
            <a:pPr indent="0" lvl="0" marL="0" rtl="0" algn="l">
              <a:lnSpc>
                <a:spcPct val="115000"/>
              </a:lnSpc>
              <a:spcBef>
                <a:spcPts val="1200"/>
              </a:spcBef>
              <a:spcAft>
                <a:spcPts val="0"/>
              </a:spcAft>
              <a:buSzPts val="1300"/>
              <a:buNone/>
            </a:pPr>
            <a:r>
              <a:rPr b="1" lang="en-GB" sz="1200">
                <a:solidFill>
                  <a:srgbClr val="000000"/>
                </a:solidFill>
                <a:latin typeface="Arial"/>
                <a:ea typeface="Arial"/>
                <a:cs typeface="Arial"/>
                <a:sym typeface="Arial"/>
              </a:rPr>
              <a:t>Thermal Imaging with Infrared Cameras</a:t>
            </a:r>
            <a:r>
              <a:rPr lang="en-GB" sz="1200">
                <a:solidFill>
                  <a:srgbClr val="000000"/>
                </a:solidFill>
                <a:latin typeface="Arial"/>
                <a:ea typeface="Arial"/>
                <a:cs typeface="Arial"/>
                <a:sym typeface="Arial"/>
              </a:rPr>
              <a:t> Infrared cameras capture facial temperature changes caused by alcohol consumption. This method, using devices like FLIR ONE, is non-invasive and works in various lighting conditions, making it ideal for real-time roadside checks.</a:t>
            </a:r>
            <a:endParaRPr sz="12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rPr b="1" lang="en-GB" sz="1200">
                <a:solidFill>
                  <a:srgbClr val="000000"/>
                </a:solidFill>
                <a:latin typeface="Arial"/>
                <a:ea typeface="Arial"/>
                <a:cs typeface="Arial"/>
                <a:sym typeface="Arial"/>
              </a:rPr>
              <a:t>Deep Learning for Image Processing</a:t>
            </a:r>
            <a:r>
              <a:rPr lang="en-GB" sz="1200">
                <a:solidFill>
                  <a:srgbClr val="000000"/>
                </a:solidFill>
                <a:latin typeface="Arial"/>
                <a:ea typeface="Arial"/>
                <a:cs typeface="Arial"/>
                <a:sym typeface="Arial"/>
              </a:rPr>
              <a:t> Convolutional Neural Networks (CNNs) process thermal images to classify alcohol levels. Models like NasnetMobile and MobileNet have shown high accuracy in detecting intoxication levels, demonstrating CNNs' effectiveness in visual data analysis.</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1" type="body"/>
          </p:nvPr>
        </p:nvSpPr>
        <p:spPr>
          <a:xfrm>
            <a:off x="729450" y="1469575"/>
            <a:ext cx="7688700" cy="28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200">
                <a:solidFill>
                  <a:srgbClr val="000000"/>
                </a:solidFill>
                <a:latin typeface="Arial"/>
                <a:ea typeface="Arial"/>
                <a:cs typeface="Arial"/>
                <a:sym typeface="Arial"/>
              </a:rPr>
              <a:t>Preprocessing and Augmentation</a:t>
            </a:r>
            <a:r>
              <a:rPr lang="en-GB" sz="1200">
                <a:solidFill>
                  <a:srgbClr val="000000"/>
                </a:solidFill>
                <a:latin typeface="Arial"/>
                <a:ea typeface="Arial"/>
                <a:cs typeface="Arial"/>
                <a:sym typeface="Arial"/>
              </a:rPr>
              <a:t> Techniques like Gaussian noise, blur filters, and data augmentation improve model performance by simulating real-world conditions, making models more resilient and generalizable.</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GB" sz="1200">
                <a:solidFill>
                  <a:srgbClr val="000000"/>
                </a:solidFill>
                <a:latin typeface="Arial"/>
                <a:ea typeface="Arial"/>
                <a:cs typeface="Arial"/>
                <a:sym typeface="Arial"/>
              </a:rPr>
              <a:t>Local Difference Patterns (LDP)</a:t>
            </a:r>
            <a:r>
              <a:rPr lang="en-GB" sz="1200">
                <a:solidFill>
                  <a:srgbClr val="000000"/>
                </a:solidFill>
                <a:latin typeface="Arial"/>
                <a:ea typeface="Arial"/>
                <a:cs typeface="Arial"/>
                <a:sym typeface="Arial"/>
              </a:rPr>
              <a:t> LDPs analyze pixel variations in specific facial regions, detecting intoxication with 85% accuracy. This simple, robust method is effective for immediate detection without a sober baseline image.</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GB" sz="1200">
                <a:solidFill>
                  <a:srgbClr val="000000"/>
                </a:solidFill>
                <a:latin typeface="Arial"/>
                <a:ea typeface="Arial"/>
                <a:cs typeface="Arial"/>
                <a:sym typeface="Arial"/>
              </a:rPr>
              <a:t>Hybrid Embedded Systems</a:t>
            </a:r>
            <a:r>
              <a:rPr lang="en-GB" sz="1200">
                <a:solidFill>
                  <a:srgbClr val="000000"/>
                </a:solidFill>
                <a:latin typeface="Arial"/>
                <a:ea typeface="Arial"/>
                <a:cs typeface="Arial"/>
                <a:sym typeface="Arial"/>
              </a:rPr>
              <a:t> Combining image processing with sensor networks, this approach uses machine learning algorithms, such as k-NN and neural networks, to achieve up to 98% accuracy in detecting intoxicated drivers, enhancing its practical use in vehicles.</a:t>
            </a:r>
            <a:endParaRPr sz="12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rPr b="1" lang="en-GB" sz="1200">
                <a:solidFill>
                  <a:srgbClr val="000000"/>
                </a:solidFill>
                <a:latin typeface="Arial"/>
                <a:ea typeface="Arial"/>
                <a:cs typeface="Arial"/>
                <a:sym typeface="Arial"/>
              </a:rPr>
              <a:t>Gait Analysis</a:t>
            </a:r>
            <a:r>
              <a:rPr lang="en-GB" sz="1200">
                <a:solidFill>
                  <a:srgbClr val="000000"/>
                </a:solidFill>
                <a:latin typeface="Arial"/>
                <a:ea typeface="Arial"/>
                <a:cs typeface="Arial"/>
                <a:sym typeface="Arial"/>
              </a:rPr>
              <a:t> Fine-grained gait classification using Bilinear CNNs converts gait signals into images for intoxication detection, showing superior performance and requiring no additional hardware.</a:t>
            </a:r>
            <a:endParaRPr sz="12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Dataset Overview</a:t>
            </a:r>
            <a:endParaRPr/>
          </a:p>
        </p:txBody>
      </p:sp>
      <p:sp>
        <p:nvSpPr>
          <p:cNvPr id="110" name="Google Shape;110;p5"/>
          <p:cNvSpPr txBox="1"/>
          <p:nvPr>
            <p:ph idx="1" type="body"/>
          </p:nvPr>
        </p:nvSpPr>
        <p:spPr>
          <a:xfrm>
            <a:off x="729450" y="2078875"/>
            <a:ext cx="7688700" cy="2666100"/>
          </a:xfrm>
          <a:prstGeom prst="rect">
            <a:avLst/>
          </a:prstGeom>
          <a:noFill/>
          <a:ln>
            <a:noFill/>
          </a:ln>
        </p:spPr>
        <p:txBody>
          <a:bodyPr anchorCtr="0" anchor="t" bIns="91425" lIns="91425" spcFirstLastPara="1" rIns="91425" wrap="square" tIns="91425">
            <a:noAutofit/>
          </a:bodyPr>
          <a:lstStyle/>
          <a:p>
            <a:pPr indent="-292100" lvl="0" marL="457200" marR="857163" rtl="0" algn="l">
              <a:lnSpc>
                <a:spcPct val="110153"/>
              </a:lnSpc>
              <a:spcBef>
                <a:spcPts val="54"/>
              </a:spcBef>
              <a:spcAft>
                <a:spcPts val="0"/>
              </a:spcAft>
              <a:buClr>
                <a:srgbClr val="000000"/>
              </a:buClr>
              <a:buSzPts val="1000"/>
              <a:buFont typeface="Arial"/>
              <a:buAutoNum type="arabicParenR"/>
            </a:pPr>
            <a:r>
              <a:rPr lang="en-GB" sz="1000">
                <a:solidFill>
                  <a:srgbClr val="000000"/>
                </a:solidFill>
                <a:latin typeface="Arial"/>
                <a:ea typeface="Arial"/>
                <a:cs typeface="Arial"/>
                <a:sym typeface="Arial"/>
              </a:rPr>
              <a:t>The first dataset represents an extract from a very big video file(</a:t>
            </a:r>
            <a:r>
              <a:rPr b="1" lang="en-GB" sz="1000">
                <a:solidFill>
                  <a:srgbClr val="000000"/>
                </a:solidFill>
                <a:latin typeface="Arial"/>
                <a:ea typeface="Arial"/>
                <a:cs typeface="Arial"/>
                <a:sym typeface="Arial"/>
              </a:rPr>
              <a:t>kxr lab dataset</a:t>
            </a:r>
            <a:r>
              <a:rPr lang="en-GB" sz="1000">
                <a:solidFill>
                  <a:srgbClr val="000000"/>
                </a:solidFill>
                <a:latin typeface="Arial"/>
                <a:ea typeface="Arial"/>
                <a:cs typeface="Arial"/>
                <a:sym typeface="Arial"/>
              </a:rPr>
              <a:t>), a raw collection of videos. There are </a:t>
            </a:r>
            <a:r>
              <a:rPr b="1" lang="en-GB" sz="1000">
                <a:solidFill>
                  <a:srgbClr val="000000"/>
                </a:solidFill>
                <a:latin typeface="Arial"/>
                <a:ea typeface="Arial"/>
                <a:cs typeface="Arial"/>
                <a:sym typeface="Arial"/>
              </a:rPr>
              <a:t>15 individual video clips featuring non-intoxicated subjects or participants</a:t>
            </a:r>
            <a:r>
              <a:rPr lang="en-GB" sz="1000">
                <a:solidFill>
                  <a:srgbClr val="000000"/>
                </a:solidFill>
                <a:latin typeface="Arial"/>
                <a:ea typeface="Arial"/>
                <a:cs typeface="Arial"/>
                <a:sym typeface="Arial"/>
              </a:rPr>
              <a:t>. The selected clips are of each particular video for the solo focused analysis of a person's behavior and physiological characteristics, which do not include or require the presence of alcohol.The video input is from a single larger video and segmented according to each participant.All the videos have been of subjects in non-intoxicated states as a control group to be compared eventually against intoxicated sets.The raw videos have no preprocessing or changes whatsoever. </a:t>
            </a:r>
            <a:endParaRPr sz="1000">
              <a:solidFill>
                <a:srgbClr val="000000"/>
              </a:solidFill>
              <a:latin typeface="Arial"/>
              <a:ea typeface="Arial"/>
              <a:cs typeface="Arial"/>
              <a:sym typeface="Arial"/>
            </a:endParaRPr>
          </a:p>
          <a:p>
            <a:pPr indent="-292100" lvl="0" marL="457200" marR="857163" rtl="0" algn="l">
              <a:lnSpc>
                <a:spcPct val="110153"/>
              </a:lnSpc>
              <a:spcBef>
                <a:spcPts val="0"/>
              </a:spcBef>
              <a:spcAft>
                <a:spcPts val="0"/>
              </a:spcAft>
              <a:buClr>
                <a:srgbClr val="000000"/>
              </a:buClr>
              <a:buSzPts val="1000"/>
              <a:buFont typeface="Arial"/>
              <a:buAutoNum type="arabicParenR"/>
            </a:pPr>
            <a:r>
              <a:rPr lang="en-GB" sz="1000">
                <a:solidFill>
                  <a:srgbClr val="000000"/>
                </a:solidFill>
                <a:latin typeface="Arial"/>
                <a:ea typeface="Arial"/>
                <a:cs typeface="Arial"/>
                <a:sym typeface="Arial"/>
              </a:rPr>
              <a:t>The second dataset consists of a </a:t>
            </a:r>
            <a:r>
              <a:rPr b="1" lang="en-GB" sz="1000">
                <a:solidFill>
                  <a:srgbClr val="000000"/>
                </a:solidFill>
                <a:latin typeface="Arial"/>
                <a:ea typeface="Arial"/>
                <a:cs typeface="Arial"/>
                <a:sym typeface="Arial"/>
              </a:rPr>
              <a:t>dukan dataset of 65 videos of different participants (not the same as the last dataset), each filmed under (A-F) different levels of intoxication, ranging from mild to severe alcohol consumption.</a:t>
            </a:r>
            <a:r>
              <a:rPr lang="en-GB" sz="1000">
                <a:solidFill>
                  <a:srgbClr val="000000"/>
                </a:solidFill>
                <a:latin typeface="Arial"/>
                <a:ea typeface="Arial"/>
                <a:cs typeface="Arial"/>
                <a:sym typeface="Arial"/>
              </a:rPr>
              <a:t>The videos showcase different participants exposed to different levels of alcohol consumption (a total of 65 videos) in different stages of intoxication(A-F).This dataset incorporates new participants different from the non-intoxicated dataset. The videos are provided in raw form without preprocessing.</a:t>
            </a:r>
            <a:endParaRPr sz="1000">
              <a:solidFill>
                <a:srgbClr val="000000"/>
              </a:solidFill>
              <a:latin typeface="Arial"/>
              <a:ea typeface="Arial"/>
              <a:cs typeface="Arial"/>
              <a:sym typeface="Arial"/>
            </a:endParaRPr>
          </a:p>
          <a:p>
            <a:pPr indent="-292100" lvl="0" marL="457200" marR="857163" rtl="0" algn="l">
              <a:lnSpc>
                <a:spcPct val="110153"/>
              </a:lnSpc>
              <a:spcBef>
                <a:spcPts val="0"/>
              </a:spcBef>
              <a:spcAft>
                <a:spcPts val="0"/>
              </a:spcAft>
              <a:buClr>
                <a:srgbClr val="000000"/>
              </a:buClr>
              <a:buSzPts val="1000"/>
              <a:buFont typeface="Arial"/>
              <a:buAutoNum type="arabicParenR"/>
            </a:pPr>
            <a:r>
              <a:rPr lang="en-GB" sz="1000">
                <a:solidFill>
                  <a:srgbClr val="000000"/>
                </a:solidFill>
                <a:latin typeface="Arial"/>
                <a:ea typeface="Arial"/>
                <a:cs typeface="Arial"/>
                <a:sym typeface="Arial"/>
              </a:rPr>
              <a:t>The third dataset consists of a wide variety of larger files recorded during </a:t>
            </a:r>
            <a:r>
              <a:rPr b="1" lang="en-GB" sz="1000">
                <a:solidFill>
                  <a:srgbClr val="000000"/>
                </a:solidFill>
                <a:latin typeface="Arial"/>
                <a:ea typeface="Arial"/>
                <a:cs typeface="Arial"/>
                <a:sym typeface="Arial"/>
              </a:rPr>
              <a:t>Oasis 2024, which were cut into 459 different files consisting of non intoxicated participants using the ffmpeg module.</a:t>
            </a:r>
            <a:r>
              <a:rPr lang="en-GB" sz="1000">
                <a:solidFill>
                  <a:srgbClr val="000000"/>
                </a:solidFill>
                <a:latin typeface="Arial"/>
                <a:ea typeface="Arial"/>
                <a:cs typeface="Arial"/>
                <a:sym typeface="Arial"/>
              </a:rPr>
              <a:t>The new entrants to the experiment differentiate from the kxr lab dataset and the dukan dataset participants regarding behaviours and physiological response diversity.The raw videos are provided without preprocessing. </a:t>
            </a:r>
            <a:endParaRPr b="1" sz="1000">
              <a:solidFill>
                <a:srgbClr val="000000"/>
              </a:solidFill>
              <a:latin typeface="Arial"/>
              <a:ea typeface="Arial"/>
              <a:cs typeface="Arial"/>
              <a:sym typeface="Arial"/>
            </a:endParaRPr>
          </a:p>
          <a:p>
            <a:pPr indent="0" lvl="0" marL="0" rtl="0" algn="l">
              <a:lnSpc>
                <a:spcPct val="105000"/>
              </a:lnSpc>
              <a:spcBef>
                <a:spcPts val="1200"/>
              </a:spcBef>
              <a:spcAft>
                <a:spcPts val="0"/>
              </a:spcAft>
              <a:buSzPts val="1300"/>
              <a:buNone/>
            </a:pPr>
            <a:r>
              <a:t/>
            </a:r>
            <a:endParaRPr sz="1200">
              <a:solidFill>
                <a:srgbClr val="000000"/>
              </a:solidFill>
              <a:latin typeface="Arial"/>
              <a:ea typeface="Arial"/>
              <a:cs typeface="Arial"/>
              <a:sym typeface="Arial"/>
            </a:endParaRPr>
          </a:p>
          <a:p>
            <a:pPr indent="0" lvl="0" marL="0" rtl="0" algn="l">
              <a:lnSpc>
                <a:spcPct val="105000"/>
              </a:lnSpc>
              <a:spcBef>
                <a:spcPts val="1200"/>
              </a:spcBef>
              <a:spcAft>
                <a:spcPts val="0"/>
              </a:spcAft>
              <a:buSzPts val="1300"/>
              <a:buNone/>
            </a:pPr>
            <a:r>
              <a:t/>
            </a:r>
            <a:endParaRPr sz="1200">
              <a:solidFill>
                <a:srgbClr val="000000"/>
              </a:solidFill>
              <a:latin typeface="Arial"/>
              <a:ea typeface="Arial"/>
              <a:cs typeface="Arial"/>
              <a:sym typeface="Arial"/>
            </a:endParaRPr>
          </a:p>
          <a:p>
            <a:pPr indent="0" lvl="0" marL="0" rtl="0" algn="l">
              <a:lnSpc>
                <a:spcPct val="105000"/>
              </a:lnSpc>
              <a:spcBef>
                <a:spcPts val="1200"/>
              </a:spcBef>
              <a:spcAft>
                <a:spcPts val="12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Experiments and Results</a:t>
            </a:r>
            <a:endParaRPr/>
          </a:p>
          <a:p>
            <a:pPr indent="-320040" lvl="0" marL="457200" rtl="0" algn="l">
              <a:lnSpc>
                <a:spcPct val="100000"/>
              </a:lnSpc>
              <a:spcBef>
                <a:spcPts val="0"/>
              </a:spcBef>
              <a:spcAft>
                <a:spcPts val="0"/>
              </a:spcAft>
              <a:buSzPct val="100000"/>
              <a:buAutoNum type="arabicParenR"/>
            </a:pPr>
            <a:r>
              <a:rPr lang="en-GB" sz="1600"/>
              <a:t>Face detection using cascade classifier</a:t>
            </a:r>
            <a:endParaRPr sz="1600"/>
          </a:p>
        </p:txBody>
      </p:sp>
      <p:sp>
        <p:nvSpPr>
          <p:cNvPr id="116" name="Google Shape;116;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17" name="Google Shape;117;p7"/>
          <p:cNvPicPr preferRelativeResize="0"/>
          <p:nvPr/>
        </p:nvPicPr>
        <p:blipFill rotWithShape="1">
          <a:blip r:embed="rId3">
            <a:alphaModFix/>
          </a:blip>
          <a:srcRect b="0" l="0" r="0" t="0"/>
          <a:stretch/>
        </p:blipFill>
        <p:spPr>
          <a:xfrm>
            <a:off x="692700" y="2078875"/>
            <a:ext cx="7762175" cy="274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8"/>
          <p:cNvPicPr preferRelativeResize="0"/>
          <p:nvPr/>
        </p:nvPicPr>
        <p:blipFill rotWithShape="1">
          <a:blip r:embed="rId3">
            <a:alphaModFix/>
          </a:blip>
          <a:srcRect b="0" l="0" r="0" t="0"/>
          <a:stretch/>
        </p:blipFill>
        <p:spPr>
          <a:xfrm>
            <a:off x="329000" y="712850"/>
            <a:ext cx="8356824" cy="415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400"/>
              <a:t>2) Face detection using super resolution model</a:t>
            </a:r>
            <a:endParaRPr sz="1400"/>
          </a:p>
        </p:txBody>
      </p:sp>
      <p:pic>
        <p:nvPicPr>
          <p:cNvPr id="128" name="Google Shape;128;p9"/>
          <p:cNvPicPr preferRelativeResize="0"/>
          <p:nvPr/>
        </p:nvPicPr>
        <p:blipFill rotWithShape="1">
          <a:blip r:embed="rId3">
            <a:alphaModFix/>
          </a:blip>
          <a:srcRect b="0" l="0" r="0" t="0"/>
          <a:stretch/>
        </p:blipFill>
        <p:spPr>
          <a:xfrm>
            <a:off x="729450" y="1688225"/>
            <a:ext cx="7144826" cy="322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0"/>
          <p:cNvPicPr preferRelativeResize="0"/>
          <p:nvPr/>
        </p:nvPicPr>
        <p:blipFill rotWithShape="1">
          <a:blip r:embed="rId3">
            <a:alphaModFix/>
          </a:blip>
          <a:srcRect b="0" l="0" r="0" t="0"/>
          <a:stretch/>
        </p:blipFill>
        <p:spPr>
          <a:xfrm>
            <a:off x="460600" y="877350"/>
            <a:ext cx="8126526" cy="3986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