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74" r:id="rId13"/>
    <p:sldId id="265" r:id="rId14"/>
    <p:sldId id="266" r:id="rId15"/>
    <p:sldId id="268" r:id="rId16"/>
  </p:sldIdLst>
  <p:sldSz cx="9144000" cy="5143500"/>
  <p:notesSz cx="6858000" cy="9144000"/>
  <p:embeddedFontLst>
    <p:embeddedFont>
      <p:font typeface="Roboto" panose="02000000000000000000"/>
      <p:regular r:id="rId20"/>
      <p:bold r:id="rId21"/>
      <p:italic r:id="rId22"/>
      <p:boldItalic r:id="rId23"/>
    </p:embeddedFont>
    <p:embeddedFont>
      <p:font typeface="Roboto" panose="02000000000000000000" pitchFamily="34" charset="0"/>
      <p:regular r:id="rId24"/>
      <p:bold r:id="rId25"/>
      <p:italic r:id="rId26"/>
      <p:boldItalic r:id="rId27"/>
    </p:embeddedFont>
    <p:embeddedFont>
      <p:font typeface="Roboto" panose="02000000000000000000" pitchFamily="34" charset="-122"/>
      <p:regular r:id="rId28"/>
    </p:embeddedFont>
    <p:embeddedFont>
      <p:font typeface="Roboto" panose="02000000000000000000" pitchFamily="34" charset="-12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19" userDrawn="1">
          <p15:clr>
            <a:srgbClr val="747775"/>
          </p15:clr>
        </p15:guide>
        <p15:guide id="2" pos="2913"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19"/>
        <p:guide pos="2913"/>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font" Target="fonts/font10.fntdata"/><Relationship Id="rId28" Type="http://schemas.openxmlformats.org/officeDocument/2006/relationships/font" Target="fonts/font9.fntdata"/><Relationship Id="rId27" Type="http://schemas.openxmlformats.org/officeDocument/2006/relationships/font" Target="fonts/font8.fntdata"/><Relationship Id="rId26" Type="http://schemas.openxmlformats.org/officeDocument/2006/relationships/font" Target="fonts/font7.fntdata"/><Relationship Id="rId25" Type="http://schemas.openxmlformats.org/officeDocument/2006/relationships/font" Target="fonts/font6.fntdata"/><Relationship Id="rId24" Type="http://schemas.openxmlformats.org/officeDocument/2006/relationships/font" Target="fonts/font5.fntdata"/><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110"/>
        <p:cNvGrpSpPr/>
        <p:nvPr/>
      </p:nvGrpSpPr>
      <p:grpSpPr>
        <a:xfrm>
          <a:off x="0" y="0"/>
          <a:ext cx="0" cy="0"/>
          <a:chOff x="0" y="0"/>
          <a:chExt cx="0" cy="0"/>
        </a:xfrm>
      </p:grpSpPr>
      <p:sp>
        <p:nvSpPr>
          <p:cNvPr id="111" name="Google Shape;111;g2c634e8f8d1_0_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c634e8f8d1_0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g2c634e8f8d1_0_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c634e8f8d1_0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6"/>
        <p:cNvGrpSpPr/>
        <p:nvPr/>
      </p:nvGrpSpPr>
      <p:grpSpPr>
        <a:xfrm>
          <a:off x="0" y="0"/>
          <a:ext cx="0" cy="0"/>
          <a:chOff x="0" y="0"/>
          <a:chExt cx="0" cy="0"/>
        </a:xfrm>
      </p:grpSpPr>
      <p:sp>
        <p:nvSpPr>
          <p:cNvPr id="57" name="Google Shape;57;g2c63a7f6a6e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c63a7f6a6e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g2c63a7f6a6e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c63a7f6a6e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g2c63a7f6a6e_0_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c63a7f6a6e_0_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2c63a7f6a6e_0_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63a7f6a6e_0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g2c63a7f6a6e_0_3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c63a7f6a6e_0_3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g2c634e8f8d1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c634e8f8d1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 name="Shape 92"/>
        <p:cNvGrpSpPr/>
        <p:nvPr/>
      </p:nvGrpSpPr>
      <p:grpSpPr>
        <a:xfrm>
          <a:off x="0" y="0"/>
          <a:ext cx="0" cy="0"/>
          <a:chOff x="0" y="0"/>
          <a:chExt cx="0" cy="0"/>
        </a:xfrm>
      </p:grpSpPr>
      <p:sp>
        <p:nvSpPr>
          <p:cNvPr id="93" name="Google Shape;93;g2c634e8f8d1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c634e8f8d1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2c634e8f8d1_0_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c634e8f8d1_0_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44485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altLang="en-US" sz="3600" dirty="0">
                <a:solidFill>
                  <a:srgbClr val="1B1B27"/>
                </a:solidFill>
                <a:latin typeface="Arial" panose="020B0604020202020204" pitchFamily="34" charset="0"/>
                <a:ea typeface="Raleway" pitchFamily="34" charset="-122"/>
                <a:cs typeface="Arial" panose="020B0604020202020204" pitchFamily="34" charset="0"/>
                <a:sym typeface="+mn-ea"/>
              </a:rPr>
              <a:t>PREDICTING STOCK MARKET MOVEMENTS USING CNN</a:t>
            </a:r>
            <a:endParaRPr lang="en-IN" altLang="en-US" sz="3600" dirty="0">
              <a:solidFill>
                <a:srgbClr val="1B1B27"/>
              </a:solidFill>
              <a:latin typeface="Arial" panose="020B0604020202020204" pitchFamily="34" charset="0"/>
              <a:ea typeface="Raleway" pitchFamily="34" charset="-122"/>
              <a:cs typeface="Arial" panose="020B0604020202020204" pitchFamily="34" charset="0"/>
              <a:sym typeface="+mn-ea"/>
            </a:endParaRPr>
          </a:p>
        </p:txBody>
      </p:sp>
      <p:sp>
        <p:nvSpPr>
          <p:cNvPr id="55" name="Google Shape;55;p13"/>
          <p:cNvSpPr txBox="1"/>
          <p:nvPr>
            <p:ph type="subTitle" idx="1"/>
          </p:nvPr>
        </p:nvSpPr>
        <p:spPr>
          <a:xfrm>
            <a:off x="311700" y="2834125"/>
            <a:ext cx="8520600" cy="17595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a:t>Presented by: </a:t>
            </a:r>
            <a:r>
              <a:rPr lang="en-IN" altLang="en-GB"/>
              <a:t>Rishika B</a:t>
            </a:r>
            <a:endParaRPr lang="en-GB"/>
          </a:p>
          <a:p>
            <a:pPr marL="0" lvl="0" indent="0" algn="l" rtl="0">
              <a:spcBef>
                <a:spcPts val="0"/>
              </a:spcBef>
              <a:spcAft>
                <a:spcPts val="0"/>
              </a:spcAft>
              <a:buNone/>
            </a:pPr>
            <a:r>
              <a:rPr lang="en-GB"/>
              <a:t>                       III year,KVCET</a:t>
            </a:r>
            <a:endParaRPr lang="en-GB"/>
          </a:p>
          <a:p>
            <a:pPr marL="0" lvl="0" indent="0" algn="ctr" rtl="0">
              <a:spcBef>
                <a:spcPts val="0"/>
              </a:spcBef>
              <a:spcAft>
                <a:spcPts val="0"/>
              </a:spcAft>
              <a:buNone/>
            </a:pPr>
            <a:r>
              <a:rPr lang="en-GB"/>
              <a:t> NM ID-au4212</a:t>
            </a:r>
            <a:r>
              <a:rPr lang="en-IN" altLang="en-GB"/>
              <a:t>21243031</a:t>
            </a:r>
            <a:endParaRPr lang="en-GB"/>
          </a:p>
          <a:p>
            <a:pPr marL="0" lvl="0" indent="0" algn="ctr" rtl="0">
              <a:spcBef>
                <a:spcPts val="0"/>
              </a:spcBef>
              <a:spcAft>
                <a:spcPts val="0"/>
              </a:spcAft>
              <a:buNone/>
            </a:pPr>
            <a:r>
              <a:rPr lang="en-GB"/>
              <a:t>              Email ID-</a:t>
            </a:r>
            <a:r>
              <a:rPr lang="en-IN" altLang="en-GB"/>
              <a:t>rrishika578</a:t>
            </a:r>
            <a:r>
              <a:rPr lang="en-GB"/>
              <a:t>@gmail.com</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311700" y="133935"/>
            <a:ext cx="8520600" cy="3416400"/>
          </a:xfrm>
        </p:spPr>
        <p:txBody>
          <a:bodyPr>
            <a:normAutofit lnSpcReduction="10000"/>
          </a:bodyPr>
          <a:p>
            <a:pPr marL="0" lvl="0" indent="0" algn="l" rtl="0">
              <a:spcBef>
                <a:spcPts val="1200"/>
              </a:spcBef>
              <a:spcAft>
                <a:spcPts val="0"/>
              </a:spcAft>
              <a:buNone/>
            </a:pPr>
            <a:r>
              <a:rPr lang="en-GB" b="1">
                <a:solidFill>
                  <a:schemeClr val="tx1"/>
                </a:solidFill>
                <a:sym typeface="+mn-ea"/>
              </a:rPr>
              <a:t>Model </a:t>
            </a:r>
            <a:r>
              <a:rPr lang="en-IN" altLang="en-GB" b="1">
                <a:solidFill>
                  <a:schemeClr val="tx1"/>
                </a:solidFill>
                <a:sym typeface="+mn-ea"/>
              </a:rPr>
              <a:t>Defining and Training</a:t>
            </a:r>
            <a:r>
              <a:rPr lang="en-GB" b="1">
                <a:solidFill>
                  <a:schemeClr val="tx1"/>
                </a:solidFill>
                <a:sym typeface="+mn-ea"/>
              </a:rPr>
              <a:t>:</a:t>
            </a:r>
            <a:endParaRPr lang="en-GB" b="1">
              <a:solidFill>
                <a:schemeClr val="tx1"/>
              </a:solidFill>
            </a:endParaRPr>
          </a:p>
          <a:p>
            <a:pPr marL="0" lvl="0" indent="0" algn="l" rtl="0">
              <a:spcBef>
                <a:spcPts val="1200"/>
              </a:spcBef>
              <a:spcAft>
                <a:spcPts val="0"/>
              </a:spcAft>
              <a:buNone/>
            </a:pPr>
            <a:endParaRPr lang="en-GB"/>
          </a:p>
          <a:p>
            <a:pPr marL="0" lvl="0" indent="0" algn="l" rtl="0">
              <a:spcBef>
                <a:spcPts val="1200"/>
              </a:spcBef>
              <a:spcAft>
                <a:spcPts val="1200"/>
              </a:spcAft>
              <a:buNone/>
            </a:pPr>
            <a:endParaRPr lang="en-GB">
              <a:sym typeface="+mn-ea"/>
            </a:endParaRPr>
          </a:p>
          <a:p>
            <a:pPr marL="0" lvl="0" indent="0" algn="l" rtl="0">
              <a:spcBef>
                <a:spcPts val="1200"/>
              </a:spcBef>
              <a:spcAft>
                <a:spcPts val="1200"/>
              </a:spcAft>
              <a:buNone/>
            </a:pPr>
            <a:endParaRPr lang="en-GB">
              <a:sym typeface="+mn-ea"/>
            </a:endParaRPr>
          </a:p>
          <a:p>
            <a:pPr marL="0" lvl="0" indent="0" algn="l" rtl="0">
              <a:spcBef>
                <a:spcPts val="1200"/>
              </a:spcBef>
              <a:spcAft>
                <a:spcPts val="1200"/>
              </a:spcAft>
              <a:buNone/>
            </a:pPr>
            <a:r>
              <a:rPr lang="en-GB" b="1">
                <a:solidFill>
                  <a:schemeClr val="tx1"/>
                </a:solidFill>
                <a:sym typeface="+mn-ea"/>
              </a:rPr>
              <a:t>Model </a:t>
            </a:r>
            <a:r>
              <a:rPr lang="en-IN" altLang="en-GB" b="1">
                <a:solidFill>
                  <a:schemeClr val="tx1"/>
                </a:solidFill>
                <a:sym typeface="+mn-ea"/>
              </a:rPr>
              <a:t>E</a:t>
            </a:r>
            <a:r>
              <a:rPr lang="en-GB" b="1">
                <a:solidFill>
                  <a:schemeClr val="tx1"/>
                </a:solidFill>
                <a:sym typeface="+mn-ea"/>
              </a:rPr>
              <a:t>valuation:</a:t>
            </a:r>
            <a:endParaRPr lang="en-GB" b="1">
              <a:solidFill>
                <a:schemeClr val="tx1"/>
              </a:solidFill>
            </a:endParaRPr>
          </a:p>
          <a:p>
            <a:endParaRPr lang="en-GB" b="1">
              <a:solidFill>
                <a:schemeClr val="tx1"/>
              </a:solidFill>
            </a:endParaRPr>
          </a:p>
        </p:txBody>
      </p:sp>
      <p:pic>
        <p:nvPicPr>
          <p:cNvPr id="2" name="Picture 1" descr="Screenshot 2024-04-04 205711"/>
          <p:cNvPicPr>
            <a:picLocks noChangeAspect="1"/>
          </p:cNvPicPr>
          <p:nvPr/>
        </p:nvPicPr>
        <p:blipFill>
          <a:blip r:embed="rId1"/>
          <a:stretch>
            <a:fillRect/>
          </a:stretch>
        </p:blipFill>
        <p:spPr>
          <a:xfrm>
            <a:off x="311785" y="602615"/>
            <a:ext cx="7823835" cy="1477010"/>
          </a:xfrm>
          <a:prstGeom prst="rect">
            <a:avLst/>
          </a:prstGeom>
        </p:spPr>
      </p:pic>
      <p:pic>
        <p:nvPicPr>
          <p:cNvPr id="7" name="Picture 6" descr="Screenshot 2024-04-04 205729"/>
          <p:cNvPicPr>
            <a:picLocks noChangeAspect="1"/>
          </p:cNvPicPr>
          <p:nvPr/>
        </p:nvPicPr>
        <p:blipFill>
          <a:blip r:embed="rId2"/>
          <a:stretch>
            <a:fillRect/>
          </a:stretch>
        </p:blipFill>
        <p:spPr>
          <a:xfrm>
            <a:off x="311785" y="2634615"/>
            <a:ext cx="7792085" cy="21291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RESULT</a:t>
            </a:r>
            <a:endParaRPr lang="en-GB"/>
          </a:p>
        </p:txBody>
      </p:sp>
      <p:sp>
        <p:nvSpPr>
          <p:cNvPr id="109" name="Google Shape;109;p22"/>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IN" altLang="en-GB" b="1">
                <a:solidFill>
                  <a:schemeClr val="tx1"/>
                </a:solidFill>
              </a:rPr>
              <a:t>Training Result:</a:t>
            </a:r>
            <a:endParaRPr lang="en-IN" altLang="en-GB" b="1">
              <a:solidFill>
                <a:schemeClr val="tx1"/>
              </a:solidFill>
            </a:endParaRPr>
          </a:p>
          <a:p>
            <a:pPr marL="0" lvl="0" indent="0" algn="l" rtl="0">
              <a:spcBef>
                <a:spcPts val="0"/>
              </a:spcBef>
              <a:spcAft>
                <a:spcPts val="1200"/>
              </a:spcAft>
              <a:buNone/>
            </a:pPr>
            <a:endParaRPr lang="en-IN" altLang="en-GB" b="1">
              <a:solidFill>
                <a:schemeClr val="tx1"/>
              </a:solidFill>
            </a:endParaRPr>
          </a:p>
          <a:p>
            <a:pPr marL="0" lvl="0" indent="0" algn="l" rtl="0">
              <a:spcBef>
                <a:spcPts val="0"/>
              </a:spcBef>
              <a:spcAft>
                <a:spcPts val="1200"/>
              </a:spcAft>
              <a:buNone/>
            </a:pPr>
            <a:endParaRPr lang="en-IN" altLang="en-GB" b="1">
              <a:solidFill>
                <a:schemeClr val="tx1"/>
              </a:solidFill>
            </a:endParaRPr>
          </a:p>
          <a:p>
            <a:pPr marL="0" lvl="0" indent="0" algn="l" rtl="0">
              <a:spcBef>
                <a:spcPts val="0"/>
              </a:spcBef>
              <a:spcAft>
                <a:spcPts val="1200"/>
              </a:spcAft>
              <a:buNone/>
            </a:pPr>
            <a:endParaRPr lang="en-IN" altLang="en-GB" b="1">
              <a:solidFill>
                <a:schemeClr val="tx1"/>
              </a:solidFill>
            </a:endParaRPr>
          </a:p>
          <a:p>
            <a:pPr marL="0" lvl="0" indent="0" algn="l" rtl="0">
              <a:spcBef>
                <a:spcPts val="0"/>
              </a:spcBef>
              <a:spcAft>
                <a:spcPts val="1200"/>
              </a:spcAft>
              <a:buNone/>
            </a:pPr>
            <a:endParaRPr lang="en-IN" altLang="en-GB" b="1">
              <a:solidFill>
                <a:schemeClr val="tx1"/>
              </a:solidFill>
            </a:endParaRPr>
          </a:p>
          <a:p>
            <a:pPr marL="0" lvl="0" indent="0" algn="l" rtl="0">
              <a:spcBef>
                <a:spcPts val="0"/>
              </a:spcBef>
              <a:spcAft>
                <a:spcPts val="1200"/>
              </a:spcAft>
              <a:buNone/>
            </a:pPr>
            <a:endParaRPr lang="en-IN" altLang="en-GB" b="1">
              <a:solidFill>
                <a:schemeClr val="tx1"/>
              </a:solidFill>
            </a:endParaRPr>
          </a:p>
          <a:p>
            <a:pPr marL="0" lvl="0" indent="0" algn="l" rtl="0">
              <a:spcBef>
                <a:spcPts val="0"/>
              </a:spcBef>
              <a:spcAft>
                <a:spcPts val="1200"/>
              </a:spcAft>
              <a:buNone/>
            </a:pPr>
            <a:r>
              <a:rPr lang="en-IN" altLang="en-GB" b="1">
                <a:solidFill>
                  <a:schemeClr val="tx1"/>
                </a:solidFill>
              </a:rPr>
              <a:t>Evaluation Result:</a:t>
            </a:r>
            <a:endParaRPr lang="en-IN" altLang="en-GB" b="1">
              <a:solidFill>
                <a:schemeClr val="tx1"/>
              </a:solidFill>
            </a:endParaRPr>
          </a:p>
        </p:txBody>
      </p:sp>
      <p:pic>
        <p:nvPicPr>
          <p:cNvPr id="1" name="Picture 0" descr="Screenshot 2024-04-04 210147"/>
          <p:cNvPicPr>
            <a:picLocks noChangeAspect="1"/>
          </p:cNvPicPr>
          <p:nvPr/>
        </p:nvPicPr>
        <p:blipFill>
          <a:blip r:embed="rId1"/>
          <a:stretch>
            <a:fillRect/>
          </a:stretch>
        </p:blipFill>
        <p:spPr>
          <a:xfrm>
            <a:off x="311785" y="1588770"/>
            <a:ext cx="4903470" cy="2418080"/>
          </a:xfrm>
          <a:prstGeom prst="rect">
            <a:avLst/>
          </a:prstGeom>
        </p:spPr>
      </p:pic>
      <p:pic>
        <p:nvPicPr>
          <p:cNvPr id="4" name="Picture 3" descr="Screenshot 2024-04-04 210209"/>
          <p:cNvPicPr>
            <a:picLocks noChangeAspect="1"/>
          </p:cNvPicPr>
          <p:nvPr/>
        </p:nvPicPr>
        <p:blipFill>
          <a:blip r:embed="rId2"/>
          <a:stretch>
            <a:fillRect/>
          </a:stretch>
        </p:blipFill>
        <p:spPr>
          <a:xfrm>
            <a:off x="311785" y="4485005"/>
            <a:ext cx="7250430" cy="2927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26344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US" sz="2400" dirty="0">
                <a:solidFill>
                  <a:srgbClr val="1B1B27"/>
                </a:solidFill>
                <a:latin typeface="+mj-lt"/>
                <a:ea typeface="Raleway" pitchFamily="34" charset="-122"/>
                <a:cs typeface="+mj-lt"/>
                <a:sym typeface="+mn-ea"/>
              </a:rPr>
              <a:t>CONCLUSION AND FUTURE DIRECTIONS</a:t>
            </a:r>
            <a:endParaRPr lang="en-IN" altLang="en-US" sz="2400" dirty="0">
              <a:solidFill>
                <a:srgbClr val="1B1B27"/>
              </a:solidFill>
              <a:latin typeface="+mj-lt"/>
              <a:ea typeface="Raleway" pitchFamily="34" charset="-122"/>
              <a:cs typeface="+mj-lt"/>
              <a:sym typeface="+mn-ea"/>
            </a:endParaRPr>
          </a:p>
        </p:txBody>
      </p:sp>
      <p:sp>
        <p:nvSpPr>
          <p:cNvPr id="115" name="Google Shape;115;p23"/>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lvl="0" indent="-285750" algn="l" rtl="0">
              <a:spcBef>
                <a:spcPts val="0"/>
              </a:spcBef>
              <a:spcAft>
                <a:spcPts val="1200"/>
              </a:spcAft>
            </a:pPr>
            <a:r>
              <a:rPr lang="en-US" dirty="0">
                <a:solidFill>
                  <a:srgbClr val="3C3939"/>
                </a:solidFill>
                <a:latin typeface="Roboto" panose="02000000000000000000" pitchFamily="34" charset="0"/>
                <a:ea typeface="Roboto" panose="02000000000000000000" pitchFamily="34" charset="-122"/>
                <a:cs typeface="Roboto" panose="02000000000000000000" pitchFamily="34" charset="-120"/>
                <a:sym typeface="+mn-ea"/>
              </a:rPr>
              <a:t>New AI technologies can enhance predictive capabilities and improve decision-making in stock trading.</a:t>
            </a:r>
            <a:endParaRPr lang="en-US" dirty="0">
              <a:solidFill>
                <a:srgbClr val="3C3939"/>
              </a:solidFill>
              <a:latin typeface="Roboto" panose="02000000000000000000" pitchFamily="34" charset="0"/>
              <a:ea typeface="Roboto" panose="02000000000000000000" pitchFamily="34" charset="-122"/>
              <a:cs typeface="Roboto" panose="02000000000000000000" pitchFamily="34" charset="-120"/>
              <a:sym typeface="+mn-ea"/>
            </a:endParaRPr>
          </a:p>
          <a:p>
            <a:pPr marL="285750" lvl="0" indent="-285750" algn="l" rtl="0">
              <a:spcBef>
                <a:spcPts val="0"/>
              </a:spcBef>
              <a:spcAft>
                <a:spcPts val="1200"/>
              </a:spcAft>
            </a:pPr>
            <a:r>
              <a:rPr lang="en-US" dirty="0">
                <a:solidFill>
                  <a:srgbClr val="3C3939"/>
                </a:solidFill>
                <a:latin typeface="Roboto" panose="02000000000000000000" pitchFamily="34" charset="0"/>
                <a:ea typeface="Roboto" panose="02000000000000000000" pitchFamily="34" charset="-122"/>
                <a:cs typeface="Roboto" panose="02000000000000000000" pitchFamily="34" charset="-120"/>
                <a:sym typeface="+mn-ea"/>
              </a:rPr>
              <a:t>Advanced techniques for analyzing big data can offer deeper insights into stock market behaviors.</a:t>
            </a:r>
            <a:endParaRPr lang="en-US" dirty="0">
              <a:solidFill>
                <a:srgbClr val="3C3939"/>
              </a:solidFill>
              <a:latin typeface="Roboto" panose="02000000000000000000" pitchFamily="34" charset="0"/>
              <a:ea typeface="Roboto" panose="02000000000000000000" pitchFamily="34" charset="-122"/>
              <a:cs typeface="Roboto" panose="02000000000000000000" pitchFamily="34" charset="-120"/>
              <a:sym typeface="+mn-ea"/>
            </a:endParaRPr>
          </a:p>
          <a:p>
            <a:pPr marL="285750" lvl="0" indent="-285750" algn="l" rtl="0">
              <a:spcBef>
                <a:spcPts val="0"/>
              </a:spcBef>
              <a:spcAft>
                <a:spcPts val="1200"/>
              </a:spcAft>
            </a:pPr>
            <a:r>
              <a:rPr lang="en-US" dirty="0">
                <a:solidFill>
                  <a:srgbClr val="3C3939"/>
                </a:solidFill>
                <a:latin typeface="Roboto" panose="02000000000000000000" pitchFamily="34" charset="0"/>
                <a:ea typeface="Roboto" panose="02000000000000000000" pitchFamily="34" charset="-122"/>
                <a:cs typeface="Roboto" panose="02000000000000000000" pitchFamily="34" charset="-120"/>
                <a:sym typeface="+mn-ea"/>
              </a:rPr>
              <a:t>Continual development of advanced algorithms can lead to more accurate and reliable predictions.</a:t>
            </a:r>
            <a:endParaRPr lang="en-US" dirty="0">
              <a:solidFill>
                <a:srgbClr val="3C3939"/>
              </a:solidFill>
              <a:latin typeface="Roboto" panose="02000000000000000000" pitchFamily="34" charset="0"/>
              <a:ea typeface="Roboto" panose="02000000000000000000" pitchFamily="34" charset="-122"/>
              <a:cs typeface="Roboto" panose="02000000000000000000" pitchFamily="34" charset="-12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REFERENCES</a:t>
            </a:r>
            <a:endParaRPr lang="en-GB"/>
          </a:p>
        </p:txBody>
      </p:sp>
      <p:sp>
        <p:nvSpPr>
          <p:cNvPr id="127" name="Google Shape;127;p25"/>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342900" lvl="0" algn="l" rtl="0">
              <a:spcBef>
                <a:spcPts val="0"/>
              </a:spcBef>
              <a:spcAft>
                <a:spcPts val="1200"/>
              </a:spcAft>
              <a:buAutoNum type="arabicPeriod"/>
            </a:pPr>
            <a:r>
              <a:rPr sz="1300">
                <a:solidFill>
                  <a:schemeClr val="tx1"/>
                </a:solidFill>
              </a:rPr>
              <a:t>"Deep Learning for Time Series Forecasting: Predict the Future with MLPs, CNNs and LSTMs" by N.D. Lewis</a:t>
            </a:r>
            <a:r>
              <a:rPr lang="en-IN" sz="1300">
                <a:solidFill>
                  <a:schemeClr val="tx1"/>
                </a:solidFill>
              </a:rPr>
              <a:t>.</a:t>
            </a:r>
            <a:endParaRPr sz="1300">
              <a:solidFill>
                <a:schemeClr val="tx1"/>
              </a:solidFill>
            </a:endParaRPr>
          </a:p>
          <a:p>
            <a:pPr marL="342900" lvl="0" algn="l" rtl="0">
              <a:spcBef>
                <a:spcPts val="0"/>
              </a:spcBef>
              <a:spcAft>
                <a:spcPts val="1200"/>
              </a:spcAft>
              <a:buAutoNum type="arabicPeriod"/>
            </a:pPr>
            <a:r>
              <a:rPr sz="1300">
                <a:solidFill>
                  <a:schemeClr val="tx1"/>
                </a:solidFill>
              </a:rPr>
              <a:t>"Deep Learning for Finance: Principles and Applications" by Igor Halperin, Erwin Halim, and Daniel Y. Ding</a:t>
            </a:r>
            <a:r>
              <a:rPr lang="en-IN" sz="1300">
                <a:solidFill>
                  <a:schemeClr val="tx1"/>
                </a:solidFill>
              </a:rPr>
              <a:t>.</a:t>
            </a:r>
            <a:endParaRPr sz="1300">
              <a:solidFill>
                <a:schemeClr val="tx1"/>
              </a:solidFill>
            </a:endParaRPr>
          </a:p>
          <a:p>
            <a:pPr marL="342900" lvl="0" algn="l" rtl="0">
              <a:spcBef>
                <a:spcPts val="0"/>
              </a:spcBef>
              <a:spcAft>
                <a:spcPts val="1200"/>
              </a:spcAft>
              <a:buAutoNum type="arabicPeriod"/>
            </a:pPr>
            <a:r>
              <a:rPr sz="1300">
                <a:solidFill>
                  <a:schemeClr val="tx1"/>
                </a:solidFill>
              </a:rPr>
              <a:t>"Machine Learning for Algorithmic Trading: Predictive models to extract signals from market and alternative data for systematic trading strategies with Python" by Stefan Jansen</a:t>
            </a:r>
            <a:r>
              <a:rPr lang="en-IN" sz="1300">
                <a:solidFill>
                  <a:schemeClr val="tx1"/>
                </a:solidFill>
              </a:rPr>
              <a:t>.</a:t>
            </a:r>
            <a:endParaRPr lang="en-IN" sz="1300">
              <a:solidFill>
                <a:schemeClr val="tx1"/>
              </a:solidFill>
            </a:endParaRPr>
          </a:p>
          <a:p>
            <a:pPr marL="342900" lvl="0" algn="l" rtl="0">
              <a:spcBef>
                <a:spcPts val="0"/>
              </a:spcBef>
              <a:spcAft>
                <a:spcPts val="1200"/>
              </a:spcAft>
              <a:buAutoNum type="arabicPeriod"/>
            </a:pPr>
            <a:r>
              <a:rPr sz="1300">
                <a:solidFill>
                  <a:schemeClr val="tx1"/>
                </a:solidFill>
              </a:rPr>
              <a:t>"Time Series Analysis and Forecasting with Convolutional Neural Networks" by Ahmed Fawzy Gad</a:t>
            </a:r>
            <a:r>
              <a:rPr lang="en-IN" sz="1300">
                <a:solidFill>
                  <a:schemeClr val="tx1"/>
                </a:solidFill>
              </a:rPr>
              <a:t>.</a:t>
            </a:r>
            <a:endParaRPr sz="1300">
              <a:solidFill>
                <a:schemeClr val="tx1"/>
              </a:solidFill>
            </a:endParaRPr>
          </a:p>
          <a:p>
            <a:pPr marL="342900" lvl="0" algn="l" rtl="0">
              <a:spcBef>
                <a:spcPts val="0"/>
              </a:spcBef>
              <a:spcAft>
                <a:spcPts val="1200"/>
              </a:spcAft>
              <a:buAutoNum type="arabicPeriod"/>
            </a:pPr>
            <a:r>
              <a:rPr sz="1300">
                <a:solidFill>
                  <a:schemeClr val="tx1"/>
                </a:solidFill>
              </a:rPr>
              <a:t>"Financial Signal Processing and Machine Learning" by Ali N. Akansu, Sanjeev R. Kulkarni, and Dmitry M. Malioutov</a:t>
            </a:r>
            <a:r>
              <a:rPr lang="en-IN" sz="1300">
                <a:solidFill>
                  <a:schemeClr val="tx1"/>
                </a:solidFill>
              </a:rPr>
              <a:t>.</a:t>
            </a:r>
            <a:endParaRPr sz="1300">
              <a:solidFill>
                <a:schemeClr val="tx1"/>
              </a:solidFill>
            </a:endParaRPr>
          </a:p>
          <a:p>
            <a:pPr marL="342900" lvl="0" algn="l" rtl="0">
              <a:spcBef>
                <a:spcPts val="0"/>
              </a:spcBef>
              <a:spcAft>
                <a:spcPts val="1200"/>
              </a:spcAft>
              <a:buAutoNum type="arabicPeriod"/>
            </a:pPr>
            <a:endParaRPr sz="1300">
              <a:solidFill>
                <a:schemeClr val="tx1"/>
              </a:solidFill>
            </a:endParaRPr>
          </a:p>
          <a:p>
            <a:pPr marL="342900" lvl="0" algn="l" rtl="0">
              <a:spcBef>
                <a:spcPts val="0"/>
              </a:spcBef>
              <a:spcAft>
                <a:spcPts val="1200"/>
              </a:spcAft>
              <a:buAutoNum type="arabicPeriod"/>
            </a:pPr>
            <a:endParaRPr sz="1300">
              <a:solidFill>
                <a:schemeClr val="tx1"/>
              </a:solidFill>
            </a:endParaRPr>
          </a:p>
          <a:p>
            <a:pPr marL="342900" lvl="0" algn="l" rtl="0">
              <a:spcBef>
                <a:spcPts val="0"/>
              </a:spcBef>
              <a:spcAft>
                <a:spcPts val="1200"/>
              </a:spcAft>
              <a:buAutoNum type="arabicPeriod"/>
            </a:pPr>
            <a:endParaRPr sz="1300">
              <a:solidFill>
                <a:schemeClr val="tx1"/>
              </a:solidFill>
            </a:endParaRPr>
          </a:p>
          <a:p>
            <a:pPr marL="342900" lvl="0" algn="l" rtl="0">
              <a:spcBef>
                <a:spcPts val="0"/>
              </a:spcBef>
              <a:spcAft>
                <a:spcPts val="1200"/>
              </a:spcAft>
              <a:buAutoNum type="arabicPeriod"/>
            </a:pPr>
            <a:endParaRPr sz="1300">
              <a:solidFill>
                <a:schemeClr val="tx1"/>
              </a:solidFill>
            </a:endParaRPr>
          </a:p>
          <a:p>
            <a:pPr marL="342900" lvl="0" algn="l" rtl="0">
              <a:spcBef>
                <a:spcPts val="0"/>
              </a:spcBef>
              <a:spcAft>
                <a:spcPts val="1200"/>
              </a:spcAft>
              <a:buAutoNum type="arabicPeriod"/>
            </a:pPr>
            <a:endParaRPr sz="130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PROPOSED SYSTEM</a:t>
            </a:r>
            <a:endParaRPr lang="en-GB"/>
          </a:p>
        </p:txBody>
      </p:sp>
      <p:sp>
        <p:nvSpPr>
          <p:cNvPr id="61" name="Google Shape;61;p14"/>
          <p:cNvSpPr txBox="1"/>
          <p:nvPr>
            <p:ph type="body" idx="1"/>
          </p:nvPr>
        </p:nvSpPr>
        <p:spPr>
          <a:xfrm>
            <a:off x="311700" y="1168800"/>
            <a:ext cx="8520600" cy="3416400"/>
          </a:xfrm>
          <a:prstGeom prst="rect">
            <a:avLst/>
          </a:prstGeom>
        </p:spPr>
        <p:txBody>
          <a:bodyPr spcFirstLastPara="1" wrap="square" lIns="91425" tIns="91425" rIns="91425" bIns="91425" anchor="t" anchorCtr="0"/>
          <a:lstStyle/>
          <a:p>
            <a:pPr marL="0" lvl="0" indent="0" algn="just" rtl="0">
              <a:spcBef>
                <a:spcPts val="0"/>
              </a:spcBef>
              <a:spcAft>
                <a:spcPts val="1200"/>
              </a:spcAft>
              <a:buNone/>
            </a:pPr>
            <a:r>
              <a:rPr lang="en-GB" sz="16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A Convolutional Neural Network (CNN) based system for predicting stock market movements can be developed by first preprocessing historical stock price data into image-like representations, such as time series plots. Then, a CNN architecture is constructed with convolutional layers to extract features from the input data, followed by pooling layers for dimensionality reduction and fully connected layers for classification. The model is trained on labeled historical data to learn patterns and relationships between input features and corresponding stock movements. Finally, the trained CNN can be used to predict future stock market movements by inputting new data and analyzing the output probabilities. Regularization techniques such as dropout and batch normalization can be employed to prevent overfitting and improve generalization. Additionally, hyperparameter tuning and cross-validation techniques can be utilized to enhance model performance and robustness.</a:t>
            </a:r>
            <a:endParaRPr lang="en-GB" sz="16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PROBLEM STATEMENT</a:t>
            </a:r>
            <a:endParaRPr lang="en-GB"/>
          </a:p>
        </p:txBody>
      </p:sp>
      <p:sp>
        <p:nvSpPr>
          <p:cNvPr id="67" name="Google Shape;67;p15"/>
          <p:cNvSpPr txBox="1"/>
          <p:nvPr>
            <p:ph type="body" idx="1"/>
          </p:nvPr>
        </p:nvSpPr>
        <p:spPr>
          <a:xfrm>
            <a:off x="311700" y="1017855"/>
            <a:ext cx="8520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a:solidFill>
                  <a:schemeClr val="tx1"/>
                </a:solidFill>
              </a:rPr>
              <a:t>The problem entails developing a Convolutional Neural Network (CNN) model to predict stock market movements. Leveraging historical stock data, the CNN will learn patterns and relationships within the data to forecast future price movements. The model will be tasked with analyzing various features such as historical price trends, trading volumes, and possibly external factors like news sentiment. By processing the data through convolutional layers, the CNN will extract relevant features and patterns crucial for accurate predictions. The goal is to create a robust predictive model capable of forecasting market movements with high accuracy, aiding investors and traders in making informed decisions. The success of this endeavor would significantly benefit financial markets by providing valuable insights into potential market trends and facilitating better risk management strategies.</a:t>
            </a:r>
            <a:endParaRPr>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PROPOSED SOLUTION</a:t>
            </a:r>
            <a:endParaRPr lang="en-GB"/>
          </a:p>
        </p:txBody>
      </p:sp>
      <p:sp>
        <p:nvSpPr>
          <p:cNvPr id="73" name="Google Shape;73;p16"/>
          <p:cNvSpPr txBox="1"/>
          <p:nvPr>
            <p:ph type="body" idx="1"/>
          </p:nvPr>
        </p:nvSpPr>
        <p:spPr>
          <a:xfrm>
            <a:off x="-215265" y="1152525"/>
            <a:ext cx="8415655" cy="3416300"/>
          </a:xfrm>
          <a:prstGeom prst="rect">
            <a:avLst/>
          </a:prstGeom>
        </p:spPr>
        <p:txBody>
          <a:bodyPr spcFirstLastPara="1" wrap="square" lIns="91425" tIns="91425" rIns="91425" bIns="91425" anchor="t" anchorCtr="0">
            <a:normAutofit/>
          </a:bodyPr>
          <a:lstStyle/>
          <a:p>
            <a:pPr marL="742950" lvl="0" indent="-285750" algn="just" rtl="0">
              <a:spcBef>
                <a:spcPts val="0"/>
              </a:spcBef>
              <a:spcAft>
                <a:spcPts val="0"/>
              </a:spcAft>
            </a:pPr>
            <a:r>
              <a:rPr b="1">
                <a:solidFill>
                  <a:schemeClr val="tx1"/>
                </a:solidFill>
              </a:rPr>
              <a:t>Data Pre</a:t>
            </a:r>
            <a:r>
              <a:rPr lang="en-IN" b="1">
                <a:solidFill>
                  <a:schemeClr val="tx1"/>
                </a:solidFill>
              </a:rPr>
              <a:t>paration</a:t>
            </a:r>
            <a:r>
              <a:rPr b="1">
                <a:solidFill>
                  <a:schemeClr val="tx1"/>
                </a:solidFill>
              </a:rPr>
              <a:t>:</a:t>
            </a:r>
            <a:r>
              <a:rPr>
                <a:solidFill>
                  <a:schemeClr val="tx1"/>
                </a:solidFill>
              </a:rPr>
              <a:t> Gather historical stock price data along with relevant features such as volume, technical indicators, and news sentiment. Organize the data into a format suitable for training the CNN.</a:t>
            </a:r>
            <a:endParaRPr>
              <a:solidFill>
                <a:schemeClr val="tx1"/>
              </a:solidFill>
            </a:endParaRPr>
          </a:p>
          <a:p>
            <a:pPr marL="742950" lvl="0" indent="-285750" algn="just" rtl="0">
              <a:spcBef>
                <a:spcPts val="0"/>
              </a:spcBef>
              <a:spcAft>
                <a:spcPts val="0"/>
              </a:spcAft>
            </a:pPr>
            <a:r>
              <a:rPr lang="en-IN" b="1">
                <a:solidFill>
                  <a:schemeClr val="tx1"/>
                </a:solidFill>
              </a:rPr>
              <a:t>Feature Extraction</a:t>
            </a:r>
            <a:r>
              <a:rPr b="1">
                <a:solidFill>
                  <a:schemeClr val="tx1"/>
                </a:solidFill>
              </a:rPr>
              <a:t>:</a:t>
            </a:r>
            <a:r>
              <a:rPr>
                <a:solidFill>
                  <a:schemeClr val="tx1"/>
                </a:solidFill>
              </a:rPr>
              <a:t>  Extract features from the raw data that are relevant for predicting stock movements. This could include price changes, moving averages, relative strength index (RSI), moving average convergence divergence (MACD), etc.</a:t>
            </a:r>
            <a:endParaRPr>
              <a:solidFill>
                <a:schemeClr val="tx1"/>
              </a:solidFill>
            </a:endParaRPr>
          </a:p>
          <a:p>
            <a:pPr marL="742950" lvl="0" indent="-285750" algn="just" rtl="0">
              <a:spcBef>
                <a:spcPts val="0"/>
              </a:spcBef>
              <a:spcAft>
                <a:spcPts val="0"/>
              </a:spcAft>
            </a:pPr>
            <a:r>
              <a:rPr lang="en-IN" b="1">
                <a:solidFill>
                  <a:schemeClr val="tx1"/>
                </a:solidFill>
              </a:rPr>
              <a:t>CNN Architecture Design: </a:t>
            </a:r>
            <a:r>
              <a:rPr lang="en-IN">
                <a:solidFill>
                  <a:schemeClr val="tx1"/>
                </a:solidFill>
              </a:rPr>
              <a:t>Design a CNN architecture suitable for processing the input data. This may involve a combination of convolutional layers, pooling layers, and fully connected layers.</a:t>
            </a:r>
            <a:endParaRPr lang="en-IN">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9" name="Google Shape;79;p17"/>
          <p:cNvSpPr txBox="1"/>
          <p:nvPr>
            <p:ph type="body" idx="1"/>
          </p:nvPr>
        </p:nvSpPr>
        <p:spPr>
          <a:xfrm>
            <a:off x="311785" y="438150"/>
            <a:ext cx="8595995" cy="4463415"/>
          </a:xfrm>
          <a:prstGeom prst="rect">
            <a:avLst/>
          </a:prstGeom>
        </p:spPr>
        <p:txBody>
          <a:bodyPr spcFirstLastPara="1" wrap="square" lIns="91425" tIns="91425" rIns="91425" bIns="91425" anchor="t" anchorCtr="0">
            <a:noAutofit/>
          </a:bodyPr>
          <a:lstStyle/>
          <a:p>
            <a:pPr marL="171450" lvl="0" indent="-171450" algn="just" rtl="0">
              <a:spcBef>
                <a:spcPts val="0"/>
              </a:spcBef>
              <a:spcAft>
                <a:spcPts val="0"/>
              </a:spcAft>
            </a:pPr>
            <a:r>
              <a:rPr b="1">
                <a:solidFill>
                  <a:srgbClr val="0D0D0D"/>
                </a:solidFill>
                <a:highlight>
                  <a:srgbClr val="FFFFFF"/>
                </a:highlight>
                <a:latin typeface="Roboto" panose="02000000000000000000"/>
                <a:ea typeface="Roboto" panose="02000000000000000000"/>
                <a:cs typeface="Roboto" panose="02000000000000000000"/>
                <a:sym typeface="Roboto" panose="02000000000000000000"/>
              </a:rPr>
              <a:t>Training: </a:t>
            </a:r>
            <a:r>
              <a:rPr>
                <a:solidFill>
                  <a:srgbClr val="0D0D0D"/>
                </a:solidFill>
                <a:highlight>
                  <a:srgbClr val="FFFFFF"/>
                </a:highlight>
                <a:latin typeface="Roboto" panose="02000000000000000000"/>
                <a:ea typeface="Roboto" panose="02000000000000000000"/>
                <a:cs typeface="Roboto" panose="02000000000000000000"/>
                <a:sym typeface="Roboto" panose="02000000000000000000"/>
              </a:rPr>
              <a:t>Split the data into training and testing sets. Train the CNN on the training set using techniques like backpropagation and gradient descent. Use appropriate loss functions such as mean squared error or binary cross-entropy.</a:t>
            </a:r>
            <a:endParaRPr>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171450" lvl="0" indent="-171450" algn="just" rtl="0">
              <a:spcBef>
                <a:spcPts val="0"/>
              </a:spcBef>
              <a:spcAft>
                <a:spcPts val="0"/>
              </a:spcAft>
            </a:pPr>
            <a:r>
              <a:rPr lang="en-IN" b="1">
                <a:solidFill>
                  <a:srgbClr val="0D0D0D"/>
                </a:solidFill>
                <a:highlight>
                  <a:srgbClr val="FFFFFF"/>
                </a:highlight>
                <a:latin typeface="Roboto" panose="02000000000000000000"/>
                <a:ea typeface="Roboto" panose="02000000000000000000"/>
                <a:cs typeface="Roboto" panose="02000000000000000000"/>
                <a:sym typeface="Roboto" panose="02000000000000000000"/>
              </a:rPr>
              <a:t>Evaluation</a:t>
            </a:r>
            <a:r>
              <a:rPr b="1">
                <a:solidFill>
                  <a:srgbClr val="0D0D0D"/>
                </a:solidFill>
                <a:highlight>
                  <a:srgbClr val="FFFFFF"/>
                </a:highlight>
                <a:latin typeface="Roboto" panose="02000000000000000000"/>
                <a:ea typeface="Roboto" panose="02000000000000000000"/>
                <a:cs typeface="Roboto" panose="02000000000000000000"/>
                <a:sym typeface="Roboto" panose="02000000000000000000"/>
              </a:rPr>
              <a:t>:</a:t>
            </a:r>
            <a:r>
              <a:rPr>
                <a:solidFill>
                  <a:srgbClr val="0D0D0D"/>
                </a:solidFill>
                <a:highlight>
                  <a:srgbClr val="FFFFFF"/>
                </a:highlight>
                <a:latin typeface="Roboto" panose="02000000000000000000"/>
                <a:ea typeface="Roboto" panose="02000000000000000000"/>
                <a:cs typeface="Roboto" panose="02000000000000000000"/>
                <a:sym typeface="Roboto" panose="02000000000000000000"/>
              </a:rPr>
              <a:t> Evaluate the performance of the trained CNN on the testing set using metrics like accuracy, precision, recall, and F1-score. Adjust the model hyperparameters as necessary to improve performance.</a:t>
            </a:r>
            <a:endParaRPr>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171450" lvl="0" indent="-171450" algn="just" rtl="0">
              <a:spcBef>
                <a:spcPts val="0"/>
              </a:spcBef>
              <a:spcAft>
                <a:spcPts val="0"/>
              </a:spcAft>
            </a:pPr>
            <a:r>
              <a:rPr lang="en-IN" b="1">
                <a:solidFill>
                  <a:srgbClr val="0D0D0D"/>
                </a:solidFill>
                <a:highlight>
                  <a:srgbClr val="FFFFFF"/>
                </a:highlight>
                <a:latin typeface="Roboto" panose="02000000000000000000"/>
                <a:ea typeface="Roboto" panose="02000000000000000000"/>
                <a:cs typeface="Roboto" panose="02000000000000000000"/>
                <a:sym typeface="Roboto" panose="02000000000000000000"/>
              </a:rPr>
              <a:t>Prediction</a:t>
            </a:r>
            <a:r>
              <a:rPr b="1">
                <a:solidFill>
                  <a:srgbClr val="0D0D0D"/>
                </a:solidFill>
                <a:highlight>
                  <a:srgbClr val="FFFFFF"/>
                </a:highlight>
                <a:latin typeface="Roboto" panose="02000000000000000000"/>
                <a:ea typeface="Roboto" panose="02000000000000000000"/>
                <a:cs typeface="Roboto" panose="02000000000000000000"/>
                <a:sym typeface="Roboto" panose="02000000000000000000"/>
              </a:rPr>
              <a:t>: </a:t>
            </a:r>
            <a:r>
              <a:rPr>
                <a:solidFill>
                  <a:srgbClr val="0D0D0D"/>
                </a:solidFill>
                <a:highlight>
                  <a:srgbClr val="FFFFFF"/>
                </a:highlight>
                <a:latin typeface="Roboto" panose="02000000000000000000"/>
                <a:ea typeface="Roboto" panose="02000000000000000000"/>
                <a:cs typeface="Roboto" panose="02000000000000000000"/>
                <a:sym typeface="Roboto" panose="02000000000000000000"/>
              </a:rPr>
              <a:t> Once the model is trained and evaluated, use it to make predictions on unseen data. Monitor the predictions against actual market movements to assess the model's effectiveness.</a:t>
            </a:r>
            <a:endParaRPr>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171450" lvl="0" indent="-171450" algn="just" rtl="0">
              <a:spcBef>
                <a:spcPts val="0"/>
              </a:spcBef>
              <a:spcAft>
                <a:spcPts val="0"/>
              </a:spcAft>
            </a:pPr>
            <a:r>
              <a:rPr lang="en-IN" b="1">
                <a:solidFill>
                  <a:srgbClr val="0D0D0D"/>
                </a:solidFill>
                <a:highlight>
                  <a:srgbClr val="FFFFFF"/>
                </a:highlight>
                <a:latin typeface="Roboto" panose="02000000000000000000"/>
                <a:ea typeface="Roboto" panose="02000000000000000000"/>
                <a:cs typeface="Roboto" panose="02000000000000000000"/>
                <a:sym typeface="Roboto" panose="02000000000000000000"/>
              </a:rPr>
              <a:t>Fine-Tuning or Optimization</a:t>
            </a:r>
            <a:r>
              <a:rPr b="1">
                <a:solidFill>
                  <a:srgbClr val="0D0D0D"/>
                </a:solidFill>
                <a:highlight>
                  <a:srgbClr val="FFFFFF"/>
                </a:highlight>
                <a:latin typeface="Roboto" panose="02000000000000000000"/>
                <a:ea typeface="Roboto" panose="02000000000000000000"/>
                <a:cs typeface="Roboto" panose="02000000000000000000"/>
                <a:sym typeface="Roboto" panose="02000000000000000000"/>
              </a:rPr>
              <a:t>:</a:t>
            </a:r>
            <a:r>
              <a:rPr>
                <a:solidFill>
                  <a:srgbClr val="0D0D0D"/>
                </a:solidFill>
                <a:highlight>
                  <a:srgbClr val="FFFFFF"/>
                </a:highlight>
                <a:latin typeface="Roboto" panose="02000000000000000000"/>
                <a:ea typeface="Roboto" panose="02000000000000000000"/>
                <a:cs typeface="Roboto" panose="02000000000000000000"/>
                <a:sym typeface="Roboto" panose="02000000000000000000"/>
              </a:rPr>
              <a:t> Continuously refine the CNN architecture, feature selection, and training process to improve prediction accuracy. This may involve experimenting with different network architectures, optimization algorithms, and data preprocessing techniques.</a:t>
            </a:r>
            <a:endParaRPr>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171450" lvl="0" indent="-171450" algn="just" rtl="0">
              <a:spcBef>
                <a:spcPts val="0"/>
              </a:spcBef>
              <a:spcAft>
                <a:spcPts val="0"/>
              </a:spcAft>
            </a:pPr>
            <a:endParaRPr>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171450" lvl="0" indent="-171450" algn="just" rtl="0">
              <a:spcBef>
                <a:spcPts val="0"/>
              </a:spcBef>
              <a:spcAft>
                <a:spcPts val="0"/>
              </a:spcAft>
              <a:buNone/>
            </a:pPr>
            <a:endParaRPr>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270425" y="9133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SYSTEM APPROACH</a:t>
            </a:r>
            <a:endParaRPr lang="en-GB"/>
          </a:p>
        </p:txBody>
      </p:sp>
      <p:sp>
        <p:nvSpPr>
          <p:cNvPr id="85" name="Google Shape;85;p18"/>
          <p:cNvSpPr txBox="1"/>
          <p:nvPr>
            <p:ph type="body" idx="1"/>
          </p:nvPr>
        </p:nvSpPr>
        <p:spPr>
          <a:xfrm>
            <a:off x="270510" y="615950"/>
            <a:ext cx="8520430" cy="4396105"/>
          </a:xfrm>
          <a:prstGeom prst="rect">
            <a:avLst/>
          </a:prstGeom>
        </p:spPr>
        <p:txBody>
          <a:bodyPr spcFirstLastPara="1" wrap="square" lIns="91425" tIns="91425" rIns="91425" bIns="91425" anchor="t" anchorCtr="0">
            <a:normAutofit fontScale="25000"/>
          </a:bodyPr>
          <a:lstStyle/>
          <a:p>
            <a:pPr marL="0" lvl="0" indent="0" algn="l" rtl="0">
              <a:spcBef>
                <a:spcPts val="0"/>
              </a:spcBef>
              <a:spcAft>
                <a:spcPts val="0"/>
              </a:spcAft>
              <a:buNone/>
            </a:pPr>
            <a:r>
              <a:rPr lang="en-GB" sz="7200" b="1" i="1">
                <a:solidFill>
                  <a:schemeClr val="tx1"/>
                </a:solidFill>
              </a:rPr>
              <a:t>System Requirements:</a:t>
            </a:r>
            <a:endParaRPr lang="en-GB" sz="7200" b="1" i="1">
              <a:solidFill>
                <a:schemeClr val="tx1"/>
              </a:solidFill>
            </a:endParaRPr>
          </a:p>
          <a:p>
            <a:pPr marL="285750" lvl="0" indent="-285750" algn="just" rtl="0">
              <a:spcBef>
                <a:spcPts val="1200"/>
              </a:spcBef>
              <a:spcAft>
                <a:spcPts val="0"/>
              </a:spcAft>
            </a:pPr>
            <a:r>
              <a:rPr lang="en-IN" altLang="en-GB" sz="7200" b="1">
                <a:solidFill>
                  <a:schemeClr val="tx1"/>
                </a:solidFill>
              </a:rPr>
              <a:t>   </a:t>
            </a:r>
            <a:r>
              <a:rPr lang="en-GB" sz="7200" b="1">
                <a:solidFill>
                  <a:schemeClr val="tx1"/>
                </a:solidFill>
              </a:rPr>
              <a:t>Hardware :</a:t>
            </a:r>
            <a:endParaRPr lang="en-GB" sz="7200" b="1">
              <a:solidFill>
                <a:schemeClr val="tx1"/>
              </a:solidFill>
            </a:endParaRPr>
          </a:p>
          <a:p>
            <a:pPr marL="457200" lvl="1" indent="0" algn="just" rtl="0">
              <a:spcBef>
                <a:spcPts val="1200"/>
              </a:spcBef>
              <a:spcAft>
                <a:spcPts val="0"/>
              </a:spcAft>
              <a:buNone/>
            </a:pPr>
            <a:r>
              <a:rPr sz="5600">
                <a:solidFill>
                  <a:schemeClr val="tx1"/>
                </a:solidFill>
              </a:rPr>
              <a:t> A CPU with multiple cores or a GPU with parallel processing capabilities is recommended to handle the intensive computations involved in training and inference of CNN models. At least 8GB of RAM is advisable to accommodate the data processing and model training tasks efficiently. Additionally, a solid-state drive (SSD) for storage is preferred to ensure fast data access speeds. </a:t>
            </a:r>
            <a:endParaRPr sz="5600">
              <a:solidFill>
                <a:schemeClr val="tx1"/>
              </a:solidFill>
            </a:endParaRPr>
          </a:p>
          <a:p>
            <a:pPr marL="457200" lvl="1" indent="0" algn="just" rtl="0">
              <a:spcBef>
                <a:spcPts val="1200"/>
              </a:spcBef>
              <a:spcAft>
                <a:spcPts val="0"/>
              </a:spcAft>
              <a:buNone/>
            </a:pPr>
            <a:r>
              <a:rPr lang="en-GB" sz="7200" b="1">
                <a:solidFill>
                  <a:schemeClr val="tx1"/>
                </a:solidFill>
              </a:rPr>
              <a:t>Software:</a:t>
            </a:r>
            <a:endParaRPr lang="en-GB" sz="7200" b="1">
              <a:solidFill>
                <a:schemeClr val="tx1"/>
              </a:solidFill>
            </a:endParaRPr>
          </a:p>
          <a:p>
            <a:pPr marL="457200" lvl="1" indent="0" algn="just" rtl="0">
              <a:spcBef>
                <a:spcPts val="1200"/>
              </a:spcBef>
              <a:spcAft>
                <a:spcPts val="1200"/>
              </a:spcAft>
              <a:buNone/>
            </a:pPr>
            <a:r>
              <a:rPr sz="5600">
                <a:solidFill>
                  <a:schemeClr val="tx1"/>
                </a:solidFill>
              </a:rPr>
              <a:t>To predict stock market movements using a Convolutional Neural Network (CNN), you'll need a robust software environment. Firstly, a programming language such as </a:t>
            </a:r>
            <a:r>
              <a:rPr sz="5600" b="1">
                <a:solidFill>
                  <a:schemeClr val="tx1"/>
                </a:solidFill>
              </a:rPr>
              <a:t>Python</a:t>
            </a:r>
            <a:r>
              <a:rPr sz="5600">
                <a:solidFill>
                  <a:schemeClr val="tx1"/>
                </a:solidFill>
              </a:rPr>
              <a:t> for its extensive libraries and frameworks. Secondly, deep learning frameworks like </a:t>
            </a:r>
            <a:r>
              <a:rPr sz="5600" b="1">
                <a:solidFill>
                  <a:schemeClr val="tx1"/>
                </a:solidFill>
              </a:rPr>
              <a:t>TensorFlow </a:t>
            </a:r>
            <a:r>
              <a:rPr sz="5600">
                <a:solidFill>
                  <a:schemeClr val="tx1"/>
                </a:solidFill>
              </a:rPr>
              <a:t>or</a:t>
            </a:r>
            <a:r>
              <a:rPr sz="5600" b="1">
                <a:solidFill>
                  <a:schemeClr val="tx1"/>
                </a:solidFill>
              </a:rPr>
              <a:t> PyTorch</a:t>
            </a:r>
            <a:r>
              <a:rPr sz="5600">
                <a:solidFill>
                  <a:schemeClr val="tx1"/>
                </a:solidFill>
              </a:rPr>
              <a:t> to build and train the CNN model efficiently. Thirdly, data processing tools like </a:t>
            </a:r>
            <a:r>
              <a:rPr sz="5600" b="1">
                <a:solidFill>
                  <a:schemeClr val="tx1"/>
                </a:solidFill>
              </a:rPr>
              <a:t>Pandas </a:t>
            </a:r>
            <a:r>
              <a:rPr sz="5600">
                <a:solidFill>
                  <a:schemeClr val="tx1"/>
                </a:solidFill>
              </a:rPr>
              <a:t>and</a:t>
            </a:r>
            <a:r>
              <a:rPr sz="5600" b="1">
                <a:solidFill>
                  <a:schemeClr val="tx1"/>
                </a:solidFill>
              </a:rPr>
              <a:t> NumPy</a:t>
            </a:r>
            <a:r>
              <a:rPr sz="5600">
                <a:solidFill>
                  <a:schemeClr val="tx1"/>
                </a:solidFill>
              </a:rPr>
              <a:t> to handle and preprocess the stock market data. Fourthly, visualization libraries such as </a:t>
            </a:r>
            <a:r>
              <a:rPr sz="5600" b="1">
                <a:solidFill>
                  <a:schemeClr val="tx1"/>
                </a:solidFill>
              </a:rPr>
              <a:t>Matplotlib </a:t>
            </a:r>
            <a:r>
              <a:rPr sz="5600">
                <a:solidFill>
                  <a:schemeClr val="tx1"/>
                </a:solidFill>
              </a:rPr>
              <a:t>or</a:t>
            </a:r>
            <a:r>
              <a:rPr sz="5600" b="1">
                <a:solidFill>
                  <a:schemeClr val="tx1"/>
                </a:solidFill>
              </a:rPr>
              <a:t> Seaborn</a:t>
            </a:r>
            <a:r>
              <a:rPr sz="5600">
                <a:solidFill>
                  <a:schemeClr val="tx1"/>
                </a:solidFill>
              </a:rPr>
              <a:t> to analyze and visualize the model's performance and predictions. Lastly, access to historical and real-time stock market data sources for training and testing the CNN model effectively.</a:t>
            </a:r>
            <a:r>
              <a:rPr lang="en-GB" sz="5600">
                <a:solidFill>
                  <a:schemeClr val="tx1"/>
                </a:solidFill>
              </a:rPr>
              <a:t>	</a:t>
            </a:r>
            <a:endParaRPr lang="en-GB" sz="56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ALGORITHM AND DEPLOYMENT</a:t>
            </a:r>
            <a:endParaRPr lang="en-GB"/>
          </a:p>
        </p:txBody>
      </p:sp>
      <p:sp>
        <p:nvSpPr>
          <p:cNvPr id="91" name="Google Shape;91;p19"/>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400" b="1">
                <a:solidFill>
                  <a:schemeClr val="tx1"/>
                </a:solidFill>
              </a:rPr>
              <a:t>Data exploration:</a:t>
            </a:r>
            <a:endParaRPr lang="en-GB" sz="1400" b="1">
              <a:solidFill>
                <a:schemeClr val="tx1"/>
              </a:solidFill>
            </a:endParaRPr>
          </a:p>
          <a:p>
            <a:pPr marL="0" lvl="0" indent="457200" algn="just" rtl="0">
              <a:spcBef>
                <a:spcPts val="0"/>
              </a:spcBef>
              <a:spcAft>
                <a:spcPts val="0"/>
              </a:spcAft>
              <a:buNone/>
            </a:pPr>
            <a:endParaRPr lang="en-GB" sz="1400">
              <a:solidFill>
                <a:schemeClr val="tx1"/>
              </a:solidFill>
            </a:endParaRPr>
          </a:p>
          <a:p>
            <a:pPr marL="0" lvl="0" indent="457200" algn="just" rtl="0">
              <a:spcBef>
                <a:spcPts val="0"/>
              </a:spcBef>
              <a:spcAft>
                <a:spcPts val="0"/>
              </a:spcAft>
              <a:buNone/>
            </a:pPr>
            <a:r>
              <a:rPr sz="1400">
                <a:solidFill>
                  <a:schemeClr val="tx1"/>
                </a:solidFill>
              </a:rPr>
              <a:t>Obtain historical stock market data including price, volume, and other relevant indicators.</a:t>
            </a:r>
            <a:r>
              <a:rPr lang="en-IN" sz="1400">
                <a:solidFill>
                  <a:schemeClr val="tx1"/>
                </a:solidFill>
              </a:rPr>
              <a:t> </a:t>
            </a:r>
            <a:r>
              <a:rPr sz="1400">
                <a:solidFill>
                  <a:schemeClr val="tx1"/>
                </a:solidFill>
              </a:rPr>
              <a:t>Visualize the data to understand trends, patterns, and correlations.</a:t>
            </a:r>
            <a:r>
              <a:rPr lang="en-IN" sz="1400">
                <a:solidFill>
                  <a:schemeClr val="tx1"/>
                </a:solidFill>
              </a:rPr>
              <a:t> </a:t>
            </a:r>
            <a:r>
              <a:rPr sz="1400">
                <a:solidFill>
                  <a:schemeClr val="tx1"/>
                </a:solidFill>
              </a:rPr>
              <a:t>Preprocess the data, which may include handling missing values, normalization, and feature engineering.</a:t>
            </a:r>
            <a:endParaRPr sz="1400">
              <a:solidFill>
                <a:schemeClr val="tx1"/>
              </a:solidFill>
            </a:endParaRPr>
          </a:p>
          <a:p>
            <a:pPr marL="0" lvl="0" indent="457200" algn="just" rtl="0">
              <a:spcBef>
                <a:spcPts val="0"/>
              </a:spcBef>
              <a:spcAft>
                <a:spcPts val="0"/>
              </a:spcAft>
              <a:buNone/>
            </a:pPr>
            <a:endParaRPr lang="en-GB" sz="1400" b="1">
              <a:solidFill>
                <a:schemeClr val="tx1"/>
              </a:solidFill>
            </a:endParaRPr>
          </a:p>
          <a:p>
            <a:pPr marL="0" lvl="0" indent="0" algn="just" rtl="0">
              <a:spcBef>
                <a:spcPts val="0"/>
              </a:spcBef>
              <a:spcAft>
                <a:spcPts val="0"/>
              </a:spcAft>
              <a:buNone/>
            </a:pPr>
            <a:r>
              <a:rPr lang="en-GB" sz="1400" b="1">
                <a:solidFill>
                  <a:schemeClr val="tx1"/>
                </a:solidFill>
              </a:rPr>
              <a:t>Problem formulation:</a:t>
            </a:r>
            <a:endParaRPr lang="en-GB" sz="1400" b="1">
              <a:solidFill>
                <a:schemeClr val="tx1"/>
              </a:solidFill>
            </a:endParaRPr>
          </a:p>
          <a:p>
            <a:pPr marL="0" lvl="0" indent="0" algn="just" rtl="0">
              <a:spcBef>
                <a:spcPts val="0"/>
              </a:spcBef>
              <a:spcAft>
                <a:spcPts val="0"/>
              </a:spcAft>
              <a:buNone/>
            </a:pPr>
            <a:endParaRPr lang="en-GB" sz="1400">
              <a:solidFill>
                <a:schemeClr val="tx1"/>
              </a:solidFill>
            </a:endParaRPr>
          </a:p>
          <a:p>
            <a:pPr marL="0" lvl="0" indent="457200" algn="just" rtl="0">
              <a:spcBef>
                <a:spcPts val="0"/>
              </a:spcBef>
              <a:spcAft>
                <a:spcPts val="0"/>
              </a:spcAft>
              <a:buNone/>
            </a:pPr>
            <a:r>
              <a:rPr lang="en-GB" sz="1400">
                <a:solidFill>
                  <a:schemeClr val="tx1"/>
                </a:solidFill>
              </a:rPr>
              <a:t>Define the problem you want to solve, such as predicting stock price movements (e.g., up or down) based on historical data.</a:t>
            </a:r>
            <a:r>
              <a:rPr lang="en-IN" altLang="en-GB" sz="1400">
                <a:solidFill>
                  <a:schemeClr val="tx1"/>
                </a:solidFill>
              </a:rPr>
              <a:t> </a:t>
            </a:r>
            <a:r>
              <a:rPr lang="en-GB" sz="1400">
                <a:solidFill>
                  <a:schemeClr val="tx1"/>
                </a:solidFill>
              </a:rPr>
              <a:t>Determine the time horizon for prediction (e.g., next day, next week).</a:t>
            </a:r>
            <a:r>
              <a:rPr lang="en-IN" altLang="en-GB" sz="1400">
                <a:solidFill>
                  <a:schemeClr val="tx1"/>
                </a:solidFill>
              </a:rPr>
              <a:t> </a:t>
            </a:r>
            <a:r>
              <a:rPr lang="en-GB" sz="1400">
                <a:solidFill>
                  <a:schemeClr val="tx1"/>
                </a:solidFill>
              </a:rPr>
              <a:t>Decide on the input features (e.g., past prices, volumes, technical indicators).</a:t>
            </a:r>
            <a:r>
              <a:rPr lang="en-IN" altLang="en-GB" sz="1400">
                <a:solidFill>
                  <a:schemeClr val="tx1"/>
                </a:solidFill>
              </a:rPr>
              <a:t> </a:t>
            </a:r>
            <a:r>
              <a:rPr lang="en-GB" sz="1400">
                <a:solidFill>
                  <a:schemeClr val="tx1"/>
                </a:solidFill>
              </a:rPr>
              <a:t>Choose an appropriate evaluation metric (e.g., accuracy, precision, recall, F1-score).</a:t>
            </a:r>
            <a:endParaRPr lang="en-GB" sz="140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311700" y="188545"/>
            <a:ext cx="8520600" cy="3416400"/>
          </a:xfrm>
        </p:spPr>
        <p:txBody>
          <a:bodyPr/>
          <a:p>
            <a:pPr marL="114300" indent="0">
              <a:buNone/>
            </a:pPr>
            <a:r>
              <a:rPr lang="en-GB" b="1">
                <a:solidFill>
                  <a:schemeClr val="tx1"/>
                </a:solidFill>
                <a:sym typeface="+mn-ea"/>
              </a:rPr>
              <a:t>Algorithm selection:</a:t>
            </a:r>
            <a:endParaRPr lang="en-GB" b="1">
              <a:solidFill>
                <a:schemeClr val="tx1"/>
              </a:solidFill>
              <a:sym typeface="+mn-ea"/>
            </a:endParaRPr>
          </a:p>
          <a:p>
            <a:pPr marL="114300" indent="0">
              <a:buNone/>
            </a:pPr>
            <a:endParaRPr lang="en-GB" sz="1600">
              <a:solidFill>
                <a:schemeClr val="tx1"/>
              </a:solidFill>
            </a:endParaRPr>
          </a:p>
          <a:p>
            <a:pPr marL="114300" indent="0">
              <a:buNone/>
            </a:pPr>
            <a:r>
              <a:rPr lang="en-GB" sz="1600">
                <a:solidFill>
                  <a:schemeClr val="tx1"/>
                </a:solidFill>
              </a:rPr>
              <a:t>Consider using a Convolutional Neural Network (CNN) for its ability to capture spatial relationships in data.</a:t>
            </a:r>
            <a:r>
              <a:rPr lang="en-IN" altLang="en-GB" sz="1600">
                <a:solidFill>
                  <a:schemeClr val="tx1"/>
                </a:solidFill>
              </a:rPr>
              <a:t> </a:t>
            </a:r>
            <a:r>
              <a:rPr lang="en-GB" sz="1600">
                <a:solidFill>
                  <a:schemeClr val="tx1"/>
                </a:solidFill>
              </a:rPr>
              <a:t>CNNs have been successful in image recognition tasks, and can also</a:t>
            </a:r>
            <a:r>
              <a:rPr lang="en-IN" altLang="en-GB" sz="1600">
                <a:solidFill>
                  <a:schemeClr val="tx1"/>
                </a:solidFill>
              </a:rPr>
              <a:t> </a:t>
            </a:r>
            <a:r>
              <a:rPr lang="en-GB" sz="1600">
                <a:solidFill>
                  <a:schemeClr val="tx1"/>
                </a:solidFill>
              </a:rPr>
              <a:t>be applied to sequential data like time-series.</a:t>
            </a:r>
            <a:r>
              <a:rPr lang="en-IN" altLang="en-GB" sz="1600">
                <a:solidFill>
                  <a:schemeClr val="tx1"/>
                </a:solidFill>
              </a:rPr>
              <a:t> </a:t>
            </a:r>
            <a:r>
              <a:rPr lang="en-GB" sz="1600">
                <a:solidFill>
                  <a:schemeClr val="tx1"/>
                </a:solidFill>
              </a:rPr>
              <a:t>For stock market prediction, a 1D CNN can be used to process sequential data effectively.</a:t>
            </a:r>
            <a:r>
              <a:rPr lang="en-IN" altLang="en-GB" sz="1600">
                <a:solidFill>
                  <a:schemeClr val="tx1"/>
                </a:solidFill>
              </a:rPr>
              <a:t> </a:t>
            </a:r>
            <a:r>
              <a:rPr lang="en-GB" sz="1600">
                <a:solidFill>
                  <a:schemeClr val="tx1"/>
                </a:solidFill>
              </a:rPr>
              <a:t>Alternatively, you may also explore other algorithms such as Long Short-Term Memory (LSTM) networks or hybrid models combining CNNs and LSTMs.</a:t>
            </a:r>
            <a:endParaRPr lang="en-GB" sz="16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TRAINING AND PROCESS</a:t>
            </a:r>
            <a:endParaRPr lang="en-GB"/>
          </a:p>
        </p:txBody>
      </p:sp>
      <p:sp>
        <p:nvSpPr>
          <p:cNvPr id="97" name="Google Shape;97;p20"/>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altLang="en-GB" b="1">
                <a:solidFill>
                  <a:schemeClr val="tx1"/>
                </a:solidFill>
              </a:rPr>
              <a:t>Importing Libraries:</a:t>
            </a:r>
            <a:endParaRPr lang="en-IN" altLang="en-GB"/>
          </a:p>
          <a:p>
            <a:pPr marL="0" lvl="0" indent="0" algn="l" rtl="0">
              <a:spcBef>
                <a:spcPts val="0"/>
              </a:spcBef>
              <a:spcAft>
                <a:spcPts val="0"/>
              </a:spcAft>
              <a:buNone/>
            </a:pPr>
            <a:endParaRPr lang="en-IN" altLang="en-GB"/>
          </a:p>
          <a:p>
            <a:pPr marL="0" lvl="0" indent="0" algn="l" rtl="0">
              <a:spcBef>
                <a:spcPts val="0"/>
              </a:spcBef>
              <a:spcAft>
                <a:spcPts val="0"/>
              </a:spcAft>
              <a:buNone/>
            </a:pPr>
            <a:endParaRPr lang="en-IN" altLang="en-GB"/>
          </a:p>
          <a:p>
            <a:pPr marL="0" lvl="0" indent="0" algn="l" rtl="0">
              <a:spcBef>
                <a:spcPts val="0"/>
              </a:spcBef>
              <a:spcAft>
                <a:spcPts val="0"/>
              </a:spcAft>
              <a:buNone/>
            </a:pPr>
            <a:endParaRPr lang="en-IN" altLang="en-GB"/>
          </a:p>
          <a:p>
            <a:pPr marL="0" lvl="0" indent="0" algn="l" rtl="0">
              <a:spcBef>
                <a:spcPts val="1200"/>
              </a:spcBef>
              <a:spcAft>
                <a:spcPts val="0"/>
              </a:spcAft>
              <a:buNone/>
            </a:pPr>
            <a:r>
              <a:rPr lang="en-IN" altLang="en-GB" b="1">
                <a:solidFill>
                  <a:schemeClr val="tx1"/>
                </a:solidFill>
              </a:rPr>
              <a:t>Data Splitting</a:t>
            </a:r>
            <a:r>
              <a:rPr lang="en-GB" b="1">
                <a:solidFill>
                  <a:schemeClr val="tx1"/>
                </a:solidFill>
              </a:rPr>
              <a:t>:</a:t>
            </a:r>
            <a:endParaRPr lang="en-GB" b="1">
              <a:solidFill>
                <a:schemeClr val="tx1"/>
              </a:solidFill>
            </a:endParaRPr>
          </a:p>
          <a:p>
            <a:pPr marL="0" lvl="0" indent="0" algn="l" rtl="0">
              <a:spcBef>
                <a:spcPts val="1200"/>
              </a:spcBef>
              <a:spcAft>
                <a:spcPts val="0"/>
              </a:spcAft>
              <a:buNone/>
            </a:pPr>
            <a:endParaRPr lang="en-GB"/>
          </a:p>
          <a:p>
            <a:pPr marL="0" lvl="0" indent="0" algn="l" rtl="0">
              <a:spcBef>
                <a:spcPts val="1200"/>
              </a:spcBef>
              <a:spcAft>
                <a:spcPts val="0"/>
              </a:spcAft>
              <a:buNone/>
            </a:pPr>
            <a:endParaRPr lang="en-GB"/>
          </a:p>
        </p:txBody>
      </p:sp>
      <p:pic>
        <p:nvPicPr>
          <p:cNvPr id="1" name="Picture 0" descr="Screenshot 2024-04-04 205635"/>
          <p:cNvPicPr>
            <a:picLocks noChangeAspect="1"/>
          </p:cNvPicPr>
          <p:nvPr/>
        </p:nvPicPr>
        <p:blipFill>
          <a:blip r:embed="rId1"/>
          <a:stretch>
            <a:fillRect/>
          </a:stretch>
        </p:blipFill>
        <p:spPr>
          <a:xfrm>
            <a:off x="412115" y="1574800"/>
            <a:ext cx="4403725" cy="1090295"/>
          </a:xfrm>
          <a:prstGeom prst="rect">
            <a:avLst/>
          </a:prstGeom>
        </p:spPr>
      </p:pic>
      <p:pic>
        <p:nvPicPr>
          <p:cNvPr id="4" name="Picture 3" descr="Screenshot 2024-04-04 205653"/>
          <p:cNvPicPr>
            <a:picLocks noChangeAspect="1"/>
          </p:cNvPicPr>
          <p:nvPr/>
        </p:nvPicPr>
        <p:blipFill>
          <a:blip r:embed="rId2"/>
          <a:stretch>
            <a:fillRect/>
          </a:stretch>
        </p:blipFill>
        <p:spPr>
          <a:xfrm>
            <a:off x="412115" y="2985770"/>
            <a:ext cx="4494530" cy="205168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6952</Words>
  <Application>WPS Presentation</Application>
  <PresentationFormat/>
  <Paragraphs>96</Paragraphs>
  <Slides>13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SimSun</vt:lpstr>
      <vt:lpstr>Wingdings</vt:lpstr>
      <vt:lpstr>Arial</vt:lpstr>
      <vt:lpstr>Raleway</vt:lpstr>
      <vt:lpstr>Roboto</vt:lpstr>
      <vt:lpstr>Roboto</vt:lpstr>
      <vt:lpstr>Roboto</vt:lpstr>
      <vt:lpstr>Roboto</vt:lpstr>
      <vt:lpstr>Microsoft YaHei</vt:lpstr>
      <vt:lpstr>Arial Unicode MS</vt:lpstr>
      <vt:lpstr>Simple Light</vt:lpstr>
      <vt:lpstr>BREAKING NEWS DETECTION USING CONVOLUTIONAL NEURAL NETWORKS</vt:lpstr>
      <vt:lpstr>PROPOSED SYSTEM</vt:lpstr>
      <vt:lpstr>PROBLEM STATEMENT</vt:lpstr>
      <vt:lpstr>PROPOSED SOLUTION</vt:lpstr>
      <vt:lpstr>PowerPoint 演示文稿</vt:lpstr>
      <vt:lpstr>SYSTEM APPROACH</vt:lpstr>
      <vt:lpstr>ALGORITHM AND DEPLOYMENT</vt:lpstr>
      <vt:lpstr>PowerPoint 演示文稿</vt:lpstr>
      <vt:lpstr>TRAINING AND PROCESS</vt:lpstr>
      <vt:lpstr>PowerPoint 演示文稿</vt:lpstr>
      <vt:lpstr>RESULT</vt:lpstr>
      <vt:lpstr>CONCLUSION AND FUTURE DIRECTIONS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Breaking News Detection Using Convolutional Neural Networks</dc:title>
  <dc:creator/>
  <cp:lastModifiedBy>ROOPAK RAAM B</cp:lastModifiedBy>
  <cp:revision>15</cp:revision>
  <dcterms:created xsi:type="dcterms:W3CDTF">2024-04-02T04:36:00Z</dcterms:created>
  <dcterms:modified xsi:type="dcterms:W3CDTF">2024-04-04T15:34:23Z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4B5817ACBC414D48A204EBF9A5C32BFD_13</vt:lpwstr>
  </property>
  <property fmtid="{D5CDD505-2E9C-101B-9397-08002B2CF9AE}" pid="3" name="KSOProductBuildVer">
    <vt:lpwstr>1033-12.2.0.16703</vt:lpwstr>
  </property>
</Properties>
</file>