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367" r:id="rId5"/>
    <p:sldId id="368" r:id="rId6"/>
    <p:sldId id="369" r:id="rId7"/>
    <p:sldId id="370" r:id="rId8"/>
    <p:sldId id="371" r:id="rId9"/>
    <p:sldId id="372" r:id="rId10"/>
    <p:sldId id="379" r:id="rId11"/>
    <p:sldId id="373" r:id="rId12"/>
    <p:sldId id="374" r:id="rId13"/>
    <p:sldId id="375" r:id="rId14"/>
    <p:sldId id="376" r:id="rId15"/>
    <p:sldId id="377" r:id="rId16"/>
    <p:sldId id="349" r:id="rId17"/>
    <p:sldId id="348"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FF"/>
    <a:srgbClr val="213163"/>
    <a:srgbClr val="223366"/>
    <a:srgbClr val="001131"/>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592178-F033-D4A4-1C7C-B768D5388035}" v="157" dt="2023-08-16T08:51:23.496"/>
    <p1510:client id="{2A6E1EEA-26FA-3051-5D10-24B2AEE020AD}" v="1" dt="2023-08-09T07:52:16.128"/>
    <p1510:client id="{2E74B55C-EDF1-11E4-F799-DB2F1ADAEF81}" v="111" dt="2023-08-16T12:41:14.092"/>
    <p1510:client id="{4874CBA3-038D-A30C-840F-2D3931F4BB12}" v="53" dt="2023-08-16T11:22:10.777"/>
    <p1510:client id="{6240E5D0-33D0-60B6-5770-43E44B3129F8}" v="24" dt="2023-08-09T18:35:52.707"/>
    <p1510:client id="{6650A404-D67C-24D4-A22C-A8BBCB97859F}" v="1" dt="2023-09-20T09:44:07.072"/>
    <p1510:client id="{6CFF62D5-597A-B795-0ED2-A20E4C06CA37}" v="1" dt="2023-08-14T13:26:42.690"/>
    <p1510:client id="{7E5385B7-2E3B-268E-3287-DDDE77D3C7D3}" v="3" dt="2023-08-29T04:59:28.320"/>
    <p1510:client id="{868F185A-C08C-0D0F-B397-F9731E70CFAC}" v="23" dt="2023-08-09T08:49:05.826"/>
    <p1510:client id="{88871C63-57B2-5A31-CF8A-62D7EA3C5ED9}" v="29" dt="2023-08-16T09:57:05.056"/>
    <p1510:client id="{B63EB395-6DD7-2A95-6146-2FC0411CDF51}" v="1" dt="2023-08-12T06:14:01.894"/>
    <p1510:client id="{B686AB05-101B-C7C9-AE00-781548084783}" v="59" dt="2023-08-17T13:30:11.121"/>
    <p1510:client id="{B6A789F4-53EA-1068-2129-2F66495D369D}" v="89" dt="2023-08-11T14:31:42.534"/>
    <p1510:client id="{C2D625D5-2DC7-9931-0BF7-65CA507BA636}" v="80" dt="2023-08-14T13:12:20.070"/>
    <p1510:client id="{D5A39A78-B5FE-0130-A130-AD5A24042EF4}" v="57" dt="2023-08-12T05:35:11.040"/>
    <p1510:client id="{E405579D-5227-17FC-7BE4-5830DFD1B09C}" v="4" dt="2023-08-16T12:28:18.022"/>
    <p1510:client id="{E4F21148-893C-6A8F-EB25-B418AB53B3BE}" v="1" dt="2023-08-16T03:10:07.207"/>
    <p1510:client id="{F435C313-F223-9DCE-4533-5D6185A8BFEC}" v="24" dt="2023-08-16T13:13:45.501"/>
    <p1510:client id="{F54FB580-A04E-E0C6-55E7-46B752432495}" v="139" dt="2023-08-16T11:20:02.0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78" autoAdjust="0"/>
  </p:normalViewPr>
  <p:slideViewPr>
    <p:cSldViewPr snapToGrid="0">
      <p:cViewPr varScale="1">
        <p:scale>
          <a:sx n="65" d="100"/>
          <a:sy n="65" d="100"/>
        </p:scale>
        <p:origin x="1320" y="48"/>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r>
              <a:rPr lang="en-IN" dirty="0"/>
              <a:t>TEAM ASCENT(S.V.C.E)</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Regression Algorithm Selection for BTC Price Prediction: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Utilize regression algorithms, such as Random Forest and Gradient Boosting, to predict Bitcoin (BTC) prices based on historical data from Ethereum (ETH), Tether (USDT), and </a:t>
            </a:r>
            <a:r>
              <a:rPr lang="en-US" b="0" i="0" dirty="0" err="1">
                <a:solidFill>
                  <a:srgbClr val="374151"/>
                </a:solidFill>
                <a:effectLst/>
                <a:latin typeface="Söhne"/>
              </a:rPr>
              <a:t>Binance</a:t>
            </a:r>
            <a:r>
              <a:rPr lang="en-US" b="0" i="0" dirty="0">
                <a:solidFill>
                  <a:srgbClr val="374151"/>
                </a:solidFill>
                <a:effectLst/>
                <a:latin typeface="Söhne"/>
              </a:rPr>
              <a:t> Coin (BNB).</a:t>
            </a:r>
          </a:p>
          <a:p>
            <a:pPr marL="742950" lvl="1" indent="-285750" algn="l">
              <a:buFont typeface="+mj-lt"/>
              <a:buAutoNum type="arabicPeriod"/>
            </a:pPr>
            <a:r>
              <a:rPr lang="en-US" b="0" i="0" dirty="0">
                <a:solidFill>
                  <a:srgbClr val="374151"/>
                </a:solidFill>
                <a:effectLst/>
                <a:latin typeface="Söhne"/>
              </a:rPr>
              <a:t>The selection of regression algorithms allows for capturing complex relationships in the data for accurate forecasting.</a:t>
            </a:r>
          </a:p>
          <a:p>
            <a:pPr algn="l">
              <a:buFont typeface="+mj-lt"/>
              <a:buAutoNum type="arabicPeriod"/>
            </a:pPr>
            <a:r>
              <a:rPr lang="en-US" b="1" i="0" dirty="0">
                <a:solidFill>
                  <a:srgbClr val="374151"/>
                </a:solidFill>
                <a:effectLst/>
                <a:latin typeface="Söhne"/>
              </a:rPr>
              <a:t>Model Optimization Techniques: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Implement model optimization techniques such as train-test splitting, hyperparameter tuning, and evaluation metrics (e.g., R-squared).</a:t>
            </a:r>
          </a:p>
          <a:p>
            <a:pPr marL="742950" lvl="1" indent="-285750" algn="l">
              <a:buFont typeface="+mj-lt"/>
              <a:buAutoNum type="arabicPeriod"/>
            </a:pPr>
            <a:r>
              <a:rPr lang="en-US" b="0" i="0" dirty="0">
                <a:solidFill>
                  <a:srgbClr val="374151"/>
                </a:solidFill>
                <a:effectLst/>
                <a:latin typeface="Söhne"/>
              </a:rPr>
              <a:t>These techniques enhance the performance of the regression models, ensuring they are well-tailored to predict BTC prices with accuracy.</a:t>
            </a:r>
          </a:p>
          <a:p>
            <a:pPr algn="l">
              <a:buFont typeface="+mj-lt"/>
              <a:buAutoNum type="arabicPeriod"/>
            </a:pPr>
            <a:r>
              <a:rPr lang="en-US" b="1" i="0" dirty="0">
                <a:solidFill>
                  <a:srgbClr val="374151"/>
                </a:solidFill>
                <a:effectLst/>
                <a:latin typeface="Söhne"/>
              </a:rPr>
              <a:t>Deployment via Docker and Cloud Platforms: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Serialize trained models to facilitate efficient storage and transportation.</a:t>
            </a:r>
          </a:p>
          <a:p>
            <a:pPr marL="742950" lvl="1" indent="-285750" algn="l">
              <a:buFont typeface="+mj-lt"/>
              <a:buAutoNum type="arabicPeriod"/>
            </a:pPr>
            <a:r>
              <a:rPr lang="en-US" b="0" i="0" dirty="0">
                <a:solidFill>
                  <a:srgbClr val="374151"/>
                </a:solidFill>
                <a:effectLst/>
                <a:latin typeface="Söhne"/>
              </a:rPr>
              <a:t>Containerize the application using Docker for portability and deploy it on cloud platforms like AWS or Azure.</a:t>
            </a:r>
          </a:p>
          <a:p>
            <a:pPr marL="742950" lvl="1" indent="-285750" algn="l">
              <a:buFont typeface="+mj-lt"/>
              <a:buAutoNum type="arabicPeriod"/>
            </a:pPr>
            <a:r>
              <a:rPr lang="en-US" b="0" i="0" dirty="0">
                <a:solidFill>
                  <a:srgbClr val="374151"/>
                </a:solidFill>
                <a:effectLst/>
                <a:latin typeface="Söhne"/>
              </a:rPr>
              <a:t>Leveraging cloud infrastructure ensures scalability, accessibility, and efficient resource management.</a:t>
            </a:r>
          </a:p>
          <a:p>
            <a:pPr algn="l">
              <a:buFont typeface="+mj-lt"/>
              <a:buAutoNum type="arabicPeriod"/>
            </a:pPr>
            <a:r>
              <a:rPr lang="en-US" b="1" i="0" dirty="0">
                <a:solidFill>
                  <a:srgbClr val="374151"/>
                </a:solidFill>
                <a:effectLst/>
                <a:latin typeface="Söhne"/>
              </a:rPr>
              <a:t>Flask-Based APIs for Real-Time Predictions: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Develop APIs using frameworks like Flask to enable real-time predictions.</a:t>
            </a:r>
          </a:p>
          <a:p>
            <a:pPr marL="742950" lvl="1" indent="-285750" algn="l">
              <a:buFont typeface="+mj-lt"/>
              <a:buAutoNum type="arabicPeriod"/>
            </a:pPr>
            <a:r>
              <a:rPr lang="en-US" b="0" i="0" dirty="0">
                <a:solidFill>
                  <a:srgbClr val="374151"/>
                </a:solidFill>
                <a:effectLst/>
                <a:latin typeface="Söhne"/>
              </a:rPr>
              <a:t>Users can interact with the system through these APIs, receiving timely BTC price predictions based on the regression models.</a:t>
            </a:r>
          </a:p>
          <a:p>
            <a:pPr algn="l">
              <a:buFont typeface="+mj-lt"/>
              <a:buAutoNum type="arabicPeriod"/>
            </a:pPr>
            <a:r>
              <a:rPr lang="en-US" b="1" i="0" dirty="0">
                <a:solidFill>
                  <a:srgbClr val="374151"/>
                </a:solidFill>
                <a:effectLst/>
                <a:latin typeface="Söhne"/>
              </a:rPr>
              <a:t>Comprehensive System Deployment and Monitoring: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Ensure load balancing and auto-scaling mechanisms to distribute workloads evenly and accommodate varying levels of demand, optimizing system stability.</a:t>
            </a:r>
          </a:p>
          <a:p>
            <a:pPr marL="742950" lvl="1" indent="-285750" algn="l">
              <a:buFont typeface="+mj-lt"/>
              <a:buAutoNum type="arabicPeriod"/>
            </a:pPr>
            <a:r>
              <a:rPr lang="en-US" b="0" i="0" dirty="0">
                <a:solidFill>
                  <a:srgbClr val="374151"/>
                </a:solidFill>
                <a:effectLst/>
                <a:latin typeface="Söhne"/>
              </a:rPr>
              <a:t>Implement security protocols, including encryption and authentication, to safeguard data and control system access.</a:t>
            </a:r>
          </a:p>
          <a:p>
            <a:pPr marL="742950" lvl="1" indent="-285750" algn="l">
              <a:buFont typeface="+mj-lt"/>
              <a:buAutoNum type="arabicPeriod"/>
            </a:pPr>
            <a:r>
              <a:rPr lang="en-US" b="0" i="0" dirty="0">
                <a:solidFill>
                  <a:srgbClr val="374151"/>
                </a:solidFill>
                <a:effectLst/>
                <a:latin typeface="Söhne"/>
              </a:rPr>
              <a:t>Monitor system performance using tools like Prometheus, and log errors through the ELK stack for effective tracking and troubleshooting.</a:t>
            </a:r>
          </a:p>
          <a:p>
            <a:pPr marL="742950" lvl="1" indent="-285750" algn="l">
              <a:buFont typeface="+mj-lt"/>
              <a:buAutoNum type="arabicPeriod"/>
            </a:pPr>
            <a:r>
              <a:rPr lang="en-US" b="0" i="0" dirty="0">
                <a:solidFill>
                  <a:srgbClr val="374151"/>
                </a:solidFill>
                <a:effectLst/>
                <a:latin typeface="Söhne"/>
              </a:rPr>
              <a:t>Incorporate CI/CD pipelines for automated testing and version control updates, ensuring a streamlined and reliable system for BTC price forecasting.</a:t>
            </a:r>
          </a:p>
          <a:p>
            <a:endParaRPr lang="en-IN" dirty="0"/>
          </a:p>
        </p:txBody>
      </p:sp>
    </p:spTree>
    <p:extLst>
      <p:ext uri="{BB962C8B-B14F-4D97-AF65-F5344CB8AC3E}">
        <p14:creationId xmlns:p14="http://schemas.microsoft.com/office/powerpoint/2010/main" val="55972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These are the resulting graphs obtained</a:t>
            </a:r>
          </a:p>
        </p:txBody>
      </p:sp>
    </p:spTree>
    <p:extLst>
      <p:ext uri="{BB962C8B-B14F-4D97-AF65-F5344CB8AC3E}">
        <p14:creationId xmlns:p14="http://schemas.microsoft.com/office/powerpoint/2010/main" val="2944914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Enhanced Model Complexity with Ensemble Techniques or Deep Learning: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Explore advanced modeling techniques, such as ensemble methods or deep learning models, to increase the complexity of the predictive models.</a:t>
            </a:r>
          </a:p>
          <a:p>
            <a:pPr marL="742950" lvl="1" indent="-285750" algn="l">
              <a:buFont typeface="+mj-lt"/>
              <a:buAutoNum type="arabicPeriod"/>
            </a:pPr>
            <a:r>
              <a:rPr lang="en-US" b="0" i="0" dirty="0">
                <a:solidFill>
                  <a:srgbClr val="374151"/>
                </a:solidFill>
                <a:effectLst/>
                <a:latin typeface="Söhne"/>
              </a:rPr>
              <a:t>These approaches may offer improved accuracy and predictive power, particularly in capturing intricate patterns in cryptocurrency prices amid market fluctuations.</a:t>
            </a:r>
          </a:p>
          <a:p>
            <a:pPr algn="l">
              <a:buFont typeface="+mj-lt"/>
              <a:buAutoNum type="arabicPeriod"/>
            </a:pPr>
            <a:r>
              <a:rPr lang="en-US" b="1" i="0" dirty="0">
                <a:solidFill>
                  <a:srgbClr val="374151"/>
                </a:solidFill>
                <a:effectLst/>
                <a:latin typeface="Söhne"/>
              </a:rPr>
              <a:t>Incorporating External Factors for Model Robustness: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Integrate external data sources, such as social media sentiment and market news, to augment the existing dataset.</a:t>
            </a:r>
          </a:p>
          <a:p>
            <a:pPr marL="742950" lvl="1" indent="-285750" algn="l">
              <a:buFont typeface="+mj-lt"/>
              <a:buAutoNum type="arabicPeriod"/>
            </a:pPr>
            <a:r>
              <a:rPr lang="en-US" b="0" i="0" dirty="0">
                <a:solidFill>
                  <a:srgbClr val="374151"/>
                </a:solidFill>
                <a:effectLst/>
                <a:latin typeface="Söhne"/>
              </a:rPr>
              <a:t>This approach enhances the model's robustness by incorporating broader market influences and sentiment analysis, contributing to more informed predictions.</a:t>
            </a:r>
          </a:p>
          <a:p>
            <a:pPr algn="l">
              <a:buFont typeface="+mj-lt"/>
              <a:buAutoNum type="arabicPeriod"/>
            </a:pPr>
            <a:r>
              <a:rPr lang="en-US" b="1" i="0" dirty="0">
                <a:solidFill>
                  <a:srgbClr val="374151"/>
                </a:solidFill>
                <a:effectLst/>
                <a:latin typeface="Söhne"/>
              </a:rPr>
              <a:t>Real-Time Predictions through Streaming Analytics: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Develop and implement streaming analytics capabilities for live price predictions, enabling real-time decision-making for traders and investors.</a:t>
            </a:r>
          </a:p>
          <a:p>
            <a:pPr marL="742950" lvl="1" indent="-285750" algn="l">
              <a:buFont typeface="+mj-lt"/>
              <a:buAutoNum type="arabicPeriod"/>
            </a:pPr>
            <a:r>
              <a:rPr lang="en-US" b="0" i="0" dirty="0">
                <a:solidFill>
                  <a:srgbClr val="374151"/>
                </a:solidFill>
                <a:effectLst/>
                <a:latin typeface="Söhne"/>
              </a:rPr>
              <a:t>This feature ensures timely access to predictions and aligns with the dynamic and fast-paced nature of cryptocurrency markets.</a:t>
            </a:r>
          </a:p>
          <a:p>
            <a:pPr algn="l">
              <a:buFont typeface="+mj-lt"/>
              <a:buAutoNum type="arabicPeriod"/>
            </a:pPr>
            <a:r>
              <a:rPr lang="en-US" b="1" i="0" dirty="0">
                <a:solidFill>
                  <a:srgbClr val="374151"/>
                </a:solidFill>
                <a:effectLst/>
                <a:latin typeface="Söhne"/>
              </a:rPr>
              <a:t>Dynamic Model Updating for Continuous Relevance: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Implement mechanisms for dynamic model updating to adapt to evolving market patterns.</a:t>
            </a:r>
          </a:p>
          <a:p>
            <a:pPr marL="742950" lvl="1" indent="-285750" algn="l">
              <a:buFont typeface="+mj-lt"/>
              <a:buAutoNum type="arabicPeriod"/>
            </a:pPr>
            <a:r>
              <a:rPr lang="en-US" b="0" i="0" dirty="0">
                <a:solidFill>
                  <a:srgbClr val="374151"/>
                </a:solidFill>
                <a:effectLst/>
                <a:latin typeface="Söhne"/>
              </a:rPr>
              <a:t>Continuous model updates ensure that the predictive models remain relevant and accurate, reflecting the dynamic nature of cryptocurrency markets.</a:t>
            </a:r>
          </a:p>
          <a:p>
            <a:pPr algn="l">
              <a:buFont typeface="+mj-lt"/>
              <a:buAutoNum type="arabicPeriod"/>
            </a:pPr>
            <a:r>
              <a:rPr lang="en-US" b="1" i="0" dirty="0">
                <a:solidFill>
                  <a:srgbClr val="374151"/>
                </a:solidFill>
                <a:effectLst/>
                <a:latin typeface="Söhne"/>
              </a:rPr>
              <a:t>Interdisciplinary Analysis through Collaboration: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Foster collaboration with financial experts to combine machine learning insights with established financial theories.</a:t>
            </a:r>
          </a:p>
          <a:p>
            <a:pPr marL="742950" lvl="1" indent="-285750" algn="l">
              <a:buFont typeface="+mj-lt"/>
              <a:buAutoNum type="arabicPeriod"/>
            </a:pPr>
            <a:r>
              <a:rPr lang="en-US" b="0" i="0" dirty="0">
                <a:solidFill>
                  <a:srgbClr val="374151"/>
                </a:solidFill>
                <a:effectLst/>
                <a:latin typeface="Söhne"/>
              </a:rPr>
              <a:t>Interdisciplinary analysis ensures a more comprehensive understanding of market dynamics, potentially leading to more robust and insightful predictive models.</a:t>
            </a:r>
          </a:p>
          <a:p>
            <a:endParaRPr lang="en-IN" dirty="0"/>
          </a:p>
        </p:txBody>
      </p:sp>
    </p:spTree>
    <p:extLst>
      <p:ext uri="{BB962C8B-B14F-4D97-AF65-F5344CB8AC3E}">
        <p14:creationId xmlns:p14="http://schemas.microsoft.com/office/powerpoint/2010/main" val="2689277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a:t>
            </a:r>
            <a:endParaRPr lang="en-IN" b="0"/>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14</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effectLst/>
                <a:latin typeface="Söhne"/>
              </a:rPr>
              <a:t>Brief Overview:</a:t>
            </a:r>
          </a:p>
          <a:p>
            <a:pPr algn="l">
              <a:buFont typeface="Arial" panose="020B0604020202020204" pitchFamily="34" charset="0"/>
              <a:buChar char="•"/>
            </a:pPr>
            <a:r>
              <a:rPr lang="en-US" b="0" i="0" dirty="0">
                <a:solidFill>
                  <a:srgbClr val="374151"/>
                </a:solidFill>
                <a:effectLst/>
                <a:latin typeface="Söhne"/>
              </a:rPr>
              <a:t>This study focuses on the analysis and forecasting of cryptocurrency </a:t>
            </a:r>
            <a:r>
              <a:rPr lang="en-US" b="0" i="0" dirty="0" err="1">
                <a:solidFill>
                  <a:srgbClr val="374151"/>
                </a:solidFill>
                <a:effectLst/>
                <a:latin typeface="Söhne"/>
              </a:rPr>
              <a:t>prices.Utilizing</a:t>
            </a:r>
            <a:r>
              <a:rPr lang="en-US" b="0" i="0" dirty="0">
                <a:solidFill>
                  <a:srgbClr val="374151"/>
                </a:solidFill>
                <a:effectLst/>
                <a:latin typeface="Söhne"/>
              </a:rPr>
              <a:t> historical data for BTC, ETH, USDT, and BNB obtained through the Yahoo Finance API.</a:t>
            </a:r>
          </a:p>
          <a:p>
            <a:pPr algn="l">
              <a:buFont typeface="Arial" panose="020B0604020202020204" pitchFamily="34" charset="0"/>
              <a:buChar char="•"/>
            </a:pPr>
            <a:r>
              <a:rPr lang="en-US" b="1" i="0" dirty="0">
                <a:solidFill>
                  <a:srgbClr val="374151"/>
                </a:solidFill>
                <a:effectLst/>
                <a:latin typeface="Söhne"/>
              </a:rPr>
              <a:t>Cryptocurrencies Included:</a:t>
            </a:r>
          </a:p>
          <a:p>
            <a:pPr algn="l">
              <a:buFont typeface="Arial" panose="020B0604020202020204" pitchFamily="34" charset="0"/>
              <a:buChar char="•"/>
            </a:pPr>
            <a:r>
              <a:rPr lang="en-US" b="0" i="0" dirty="0">
                <a:solidFill>
                  <a:srgbClr val="374151"/>
                </a:solidFill>
                <a:effectLst/>
                <a:latin typeface="Söhne"/>
              </a:rPr>
              <a:t>Collected historical price data for Bitcoin (BTC), Ethereum (ETH), Tether (USDT), and </a:t>
            </a:r>
            <a:r>
              <a:rPr lang="en-US" b="0" i="0" dirty="0" err="1">
                <a:solidFill>
                  <a:srgbClr val="374151"/>
                </a:solidFill>
                <a:effectLst/>
                <a:latin typeface="Söhne"/>
              </a:rPr>
              <a:t>Binance</a:t>
            </a:r>
            <a:r>
              <a:rPr lang="en-US" b="0" i="0" dirty="0">
                <a:solidFill>
                  <a:srgbClr val="374151"/>
                </a:solidFill>
                <a:effectLst/>
                <a:latin typeface="Söhne"/>
              </a:rPr>
              <a:t> Coin (BNB).</a:t>
            </a:r>
          </a:p>
          <a:p>
            <a:pPr algn="l">
              <a:buFont typeface="Arial" panose="020B0604020202020204" pitchFamily="34" charset="0"/>
              <a:buChar char="•"/>
            </a:pPr>
            <a:r>
              <a:rPr lang="en-US" b="1" i="0" dirty="0">
                <a:solidFill>
                  <a:srgbClr val="374151"/>
                </a:solidFill>
                <a:effectLst/>
                <a:latin typeface="Söhne"/>
              </a:rPr>
              <a:t>Data Source:</a:t>
            </a:r>
          </a:p>
          <a:p>
            <a:pPr algn="l">
              <a:buFont typeface="Arial" panose="020B0604020202020204" pitchFamily="34" charset="0"/>
              <a:buChar char="•"/>
            </a:pPr>
            <a:r>
              <a:rPr lang="en-US" b="0" i="0" dirty="0">
                <a:solidFill>
                  <a:srgbClr val="374151"/>
                </a:solidFill>
                <a:effectLst/>
                <a:latin typeface="Söhne"/>
              </a:rPr>
              <a:t>Leveraged the Yahoo Finance API for reliable and comprehensive data.</a:t>
            </a:r>
            <a:endParaRPr lang="en-US" b="0" i="0" dirty="0">
              <a:effectLst/>
              <a:latin typeface="Söhne"/>
            </a:endParaRPr>
          </a:p>
          <a:p>
            <a:pPr algn="l">
              <a:buFont typeface="Arial" panose="020B0604020202020204" pitchFamily="34" charset="0"/>
              <a:buChar char="•"/>
            </a:pPr>
            <a:r>
              <a:rPr lang="en-US" b="1" i="0" dirty="0">
                <a:effectLst/>
                <a:latin typeface="Söhne"/>
              </a:rPr>
              <a:t>Consolidation and Refinement:</a:t>
            </a:r>
            <a:endParaRPr lang="en-US" b="0" i="0" dirty="0">
              <a:effectLst/>
              <a:latin typeface="Söhne"/>
            </a:endParaRPr>
          </a:p>
          <a:p>
            <a:pPr algn="l">
              <a:buFont typeface="Arial" panose="020B0604020202020204" pitchFamily="34" charset="0"/>
              <a:buChar char="•"/>
            </a:pPr>
            <a:r>
              <a:rPr lang="en-US" b="0" i="0" dirty="0">
                <a:effectLst/>
                <a:latin typeface="Söhne"/>
              </a:rPr>
              <a:t>Conducted preprocessing to consolidate and refine the collected </a:t>
            </a:r>
            <a:r>
              <a:rPr lang="en-US" b="0" i="0" dirty="0" err="1">
                <a:effectLst/>
                <a:latin typeface="Söhne"/>
              </a:rPr>
              <a:t>data.Essential</a:t>
            </a:r>
            <a:r>
              <a:rPr lang="en-US" b="0" i="0" dirty="0">
                <a:effectLst/>
                <a:latin typeface="Söhne"/>
              </a:rPr>
              <a:t> for ensuring accuracy and reliability in subsequent analyses.</a:t>
            </a:r>
          </a:p>
          <a:p>
            <a:pPr algn="l">
              <a:buFont typeface="Arial" panose="020B0604020202020204" pitchFamily="34" charset="0"/>
              <a:buChar char="•"/>
            </a:pPr>
            <a:r>
              <a:rPr lang="en-US" b="1" i="0" dirty="0">
                <a:effectLst/>
                <a:latin typeface="Söhne"/>
              </a:rPr>
              <a:t>Visualization Tools:</a:t>
            </a:r>
            <a:r>
              <a:rPr lang="en-US" b="0" i="0" dirty="0">
                <a:effectLst/>
                <a:latin typeface="Söhne"/>
              </a:rPr>
              <a:t> </a:t>
            </a:r>
          </a:p>
          <a:p>
            <a:pPr algn="l">
              <a:buFont typeface="Arial" panose="020B0604020202020204" pitchFamily="34" charset="0"/>
              <a:buChar char="•"/>
            </a:pPr>
            <a:r>
              <a:rPr lang="en-US" b="0" i="0" dirty="0">
                <a:effectLst/>
                <a:latin typeface="Söhne"/>
              </a:rPr>
              <a:t>Utilized Seaborn and Matplotlib for visual exploratory data analysis.</a:t>
            </a:r>
          </a:p>
          <a:p>
            <a:pPr algn="l">
              <a:buFont typeface="Arial" panose="020B0604020202020204" pitchFamily="34" charset="0"/>
              <a:buChar char="•"/>
            </a:pPr>
            <a:r>
              <a:rPr lang="en-US" b="1" i="0" dirty="0">
                <a:effectLst/>
                <a:latin typeface="Söhne"/>
              </a:rPr>
              <a:t>Focus Areas:</a:t>
            </a:r>
            <a:endParaRPr lang="en-US" b="0" i="0" dirty="0">
              <a:effectLst/>
              <a:latin typeface="Söhne"/>
            </a:endParaRPr>
          </a:p>
          <a:p>
            <a:pPr marL="457200" lvl="1" indent="0" algn="l">
              <a:buFont typeface="Arial" panose="020B0604020202020204" pitchFamily="34" charset="0"/>
              <a:buNone/>
            </a:pPr>
            <a:r>
              <a:rPr lang="en-US" b="0" i="0" dirty="0">
                <a:effectLst/>
                <a:latin typeface="Söhne"/>
              </a:rPr>
              <a:t>Emphasis on analyzing closing prices and volumes across the selected cryptocurrencies.</a:t>
            </a:r>
          </a:p>
          <a:p>
            <a:pPr algn="l">
              <a:buFont typeface="Arial" panose="020B0604020202020204" pitchFamily="34" charset="0"/>
              <a:buChar char="•"/>
            </a:pPr>
            <a:r>
              <a:rPr lang="en-US" b="1" i="0" dirty="0">
                <a:effectLst/>
                <a:latin typeface="Söhne"/>
              </a:rPr>
              <a:t>Visualization Techniques:</a:t>
            </a:r>
            <a:endParaRPr lang="en-US" b="0" i="0" dirty="0">
              <a:effectLst/>
              <a:latin typeface="Söhne"/>
            </a:endParaRPr>
          </a:p>
          <a:p>
            <a:pPr marL="457200" lvl="1" indent="0" algn="l">
              <a:buFont typeface="Arial" panose="020B0604020202020204" pitchFamily="34" charset="0"/>
              <a:buNone/>
            </a:pPr>
            <a:r>
              <a:rPr lang="en-US" b="0" i="0" dirty="0">
                <a:effectLst/>
                <a:latin typeface="Söhne"/>
              </a:rPr>
              <a:t>Employed heatmaps and pair plots to scrutinize correlations between variables.</a:t>
            </a:r>
          </a:p>
          <a:p>
            <a:pPr algn="l">
              <a:buFont typeface="Arial" panose="020B0604020202020204" pitchFamily="34" charset="0"/>
              <a:buChar char="•"/>
            </a:pPr>
            <a:r>
              <a:rPr lang="en-US" b="1" i="0" dirty="0">
                <a:effectLst/>
                <a:latin typeface="Söhne"/>
              </a:rPr>
              <a:t>Importance:</a:t>
            </a:r>
            <a:endParaRPr lang="en-US" b="0" i="0" dirty="0">
              <a:effectLst/>
              <a:latin typeface="Söhne"/>
            </a:endParaRPr>
          </a:p>
          <a:p>
            <a:pPr marL="457200" lvl="1" indent="0" algn="l">
              <a:buFont typeface="Arial" panose="020B0604020202020204" pitchFamily="34" charset="0"/>
              <a:buNone/>
            </a:pPr>
            <a:r>
              <a:rPr lang="en-US" b="0" i="0" dirty="0">
                <a:effectLst/>
                <a:latin typeface="Söhne"/>
              </a:rPr>
              <a:t>Understanding relationships between cryptocurrency prices is crucial for comprehensive analysis.</a:t>
            </a:r>
          </a:p>
          <a:p>
            <a:pPr algn="l">
              <a:buFont typeface="Arial" panose="020B0604020202020204" pitchFamily="34" charset="0"/>
              <a:buChar char="•"/>
            </a:pPr>
            <a:r>
              <a:rPr lang="en-US" b="1" i="0" dirty="0">
                <a:effectLst/>
                <a:latin typeface="Söhne"/>
              </a:rPr>
              <a:t>Models Applied:</a:t>
            </a:r>
            <a:endParaRPr lang="en-US" b="0" i="0" dirty="0">
              <a:effectLst/>
              <a:latin typeface="Söhne"/>
            </a:endParaRPr>
          </a:p>
          <a:p>
            <a:pPr marL="457200" lvl="1" indent="0" algn="l">
              <a:buFont typeface="Arial" panose="020B0604020202020204" pitchFamily="34" charset="0"/>
              <a:buNone/>
            </a:pPr>
            <a:r>
              <a:rPr lang="en-US" b="0" i="0" dirty="0">
                <a:effectLst/>
                <a:latin typeface="Söhne"/>
              </a:rPr>
              <a:t>Utilized Random Forest, K Nearest Neighbors, Decision Tree, and Gradient Boosting.</a:t>
            </a:r>
          </a:p>
          <a:p>
            <a:pPr algn="l">
              <a:buFont typeface="Arial" panose="020B0604020202020204" pitchFamily="34" charset="0"/>
              <a:buChar char="•"/>
            </a:pPr>
            <a:r>
              <a:rPr lang="en-US" b="1" i="0" dirty="0">
                <a:effectLst/>
                <a:latin typeface="Söhne"/>
              </a:rPr>
              <a:t>Objective:</a:t>
            </a:r>
            <a:endParaRPr lang="en-US" b="0" i="0" dirty="0">
              <a:effectLst/>
              <a:latin typeface="Söhne"/>
            </a:endParaRPr>
          </a:p>
          <a:p>
            <a:pPr marL="457200" lvl="1" indent="0" algn="l">
              <a:buFont typeface="Arial" panose="020B0604020202020204" pitchFamily="34" charset="0"/>
              <a:buNone/>
            </a:pPr>
            <a:r>
              <a:rPr lang="en-US" b="0" i="0" dirty="0">
                <a:effectLst/>
                <a:latin typeface="Söhne"/>
              </a:rPr>
              <a:t>Forecasting Bitcoin's closing price using features from other cryptocurrencies.</a:t>
            </a:r>
          </a:p>
          <a:p>
            <a:pPr algn="l">
              <a:buFont typeface="Arial" panose="020B0604020202020204" pitchFamily="34" charset="0"/>
              <a:buChar char="•"/>
            </a:pPr>
            <a:r>
              <a:rPr lang="en-US" b="1" i="0" dirty="0">
                <a:effectLst/>
                <a:latin typeface="Söhne"/>
              </a:rPr>
              <a:t>Key Steps:</a:t>
            </a:r>
            <a:endParaRPr lang="en-US" b="0" i="0" dirty="0">
              <a:effectLst/>
              <a:latin typeface="Söhne"/>
            </a:endParaRPr>
          </a:p>
          <a:p>
            <a:pPr marL="457200" lvl="1" indent="0" algn="l">
              <a:buFont typeface="Arial" panose="020B0604020202020204" pitchFamily="34" charset="0"/>
              <a:buNone/>
            </a:pPr>
            <a:r>
              <a:rPr lang="en-US" b="0" i="0" dirty="0">
                <a:effectLst/>
                <a:latin typeface="Söhne"/>
              </a:rPr>
              <a:t>Implemented train-test splitting to assess model performance.</a:t>
            </a:r>
          </a:p>
          <a:p>
            <a:pPr marL="457200" lvl="1" indent="0" algn="l">
              <a:buFont typeface="Arial" panose="020B0604020202020204" pitchFamily="34" charset="0"/>
              <a:buNone/>
            </a:pPr>
            <a:r>
              <a:rPr lang="en-US" b="0" i="0" dirty="0">
                <a:effectLst/>
                <a:latin typeface="Söhne"/>
              </a:rPr>
              <a:t>Conducted feature scaling for data normalization.</a:t>
            </a:r>
          </a:p>
          <a:p>
            <a:pPr marL="457200" lvl="1" indent="0" algn="l">
              <a:buFont typeface="Arial" panose="020B0604020202020204" pitchFamily="34" charset="0"/>
              <a:buNone/>
            </a:pPr>
            <a:r>
              <a:rPr lang="en-US" b="0" i="0" dirty="0">
                <a:effectLst/>
                <a:latin typeface="Söhne"/>
              </a:rPr>
              <a:t>Applied </a:t>
            </a:r>
            <a:r>
              <a:rPr lang="en-US" b="0" i="0" dirty="0" err="1">
                <a:effectLst/>
                <a:latin typeface="Söhne"/>
              </a:rPr>
              <a:t>RandomizedSearchCV</a:t>
            </a:r>
            <a:r>
              <a:rPr lang="en-US" b="0" i="0" dirty="0">
                <a:effectLst/>
                <a:latin typeface="Söhne"/>
              </a:rPr>
              <a:t> to refine the Random Forest Regressor's performance.</a:t>
            </a:r>
          </a:p>
          <a:p>
            <a:pPr algn="l">
              <a:buFont typeface="Arial" panose="020B0604020202020204" pitchFamily="34" charset="0"/>
              <a:buChar char="•"/>
            </a:pPr>
            <a:r>
              <a:rPr lang="en-US" b="1" i="0" dirty="0">
                <a:effectLst/>
                <a:latin typeface="Söhne"/>
              </a:rPr>
              <a:t>Summary:</a:t>
            </a:r>
            <a:endParaRPr lang="en-US" b="0" i="0" dirty="0">
              <a:effectLst/>
              <a:latin typeface="Söhne"/>
            </a:endParaRPr>
          </a:p>
          <a:p>
            <a:pPr marL="457200" lvl="1" indent="0" algn="l">
              <a:buFont typeface="Arial" panose="020B0604020202020204" pitchFamily="34" charset="0"/>
              <a:buNone/>
            </a:pPr>
            <a:r>
              <a:rPr lang="en-US" b="0" i="0" dirty="0">
                <a:effectLst/>
                <a:latin typeface="Söhne"/>
              </a:rPr>
              <a:t>Presented findings and insights obtained from the regression models.</a:t>
            </a:r>
          </a:p>
          <a:p>
            <a:pPr marL="457200" lvl="1" indent="0" algn="l">
              <a:buFont typeface="Arial" panose="020B0604020202020204" pitchFamily="34" charset="0"/>
              <a:buNone/>
            </a:pPr>
            <a:r>
              <a:rPr lang="en-US" b="0" i="0" dirty="0">
                <a:effectLst/>
                <a:latin typeface="Söhne"/>
              </a:rPr>
              <a:t>Highlighted key metrics and evaluation results for comprehensive understanding.</a:t>
            </a:r>
          </a:p>
          <a:p>
            <a:pPr marL="158750" indent="0" algn="l">
              <a:buNone/>
            </a:pPr>
            <a:endParaRPr lang="en-US" b="0" i="0" dirty="0">
              <a:effectLst/>
              <a:latin typeface="Söhne"/>
            </a:endParaRPr>
          </a:p>
        </p:txBody>
      </p:sp>
    </p:spTree>
    <p:extLst>
      <p:ext uri="{BB962C8B-B14F-4D97-AF65-F5344CB8AC3E}">
        <p14:creationId xmlns:p14="http://schemas.microsoft.com/office/powerpoint/2010/main" val="3292037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just">
              <a:buFont typeface="+mj-lt"/>
              <a:buAutoNum type="arabicPeriod"/>
            </a:pPr>
            <a:r>
              <a:rPr lang="en-US" b="1" i="0" dirty="0">
                <a:solidFill>
                  <a:srgbClr val="374151"/>
                </a:solidFill>
                <a:effectLst/>
                <a:latin typeface="Söhne"/>
              </a:rPr>
              <a:t>Volatility in Cryptocurrency Markets:</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Cryptocurrency markets are acknowledged for their high volatility.</a:t>
            </a:r>
          </a:p>
          <a:p>
            <a:pPr marL="742950" lvl="1" indent="-285750" algn="just">
              <a:buFont typeface="+mj-lt"/>
              <a:buAutoNum type="arabicPeriod"/>
            </a:pPr>
            <a:r>
              <a:rPr lang="en-US" b="0" i="0" dirty="0">
                <a:solidFill>
                  <a:srgbClr val="374151"/>
                </a:solidFill>
                <a:effectLst/>
                <a:latin typeface="Söhne"/>
              </a:rPr>
              <a:t>Volatility refers to the rapid and unpredictable price changes that can occur within a short period.</a:t>
            </a:r>
          </a:p>
          <a:p>
            <a:pPr algn="just">
              <a:buFont typeface="+mj-lt"/>
              <a:buAutoNum type="arabicPeriod"/>
            </a:pPr>
            <a:r>
              <a:rPr lang="en-US" b="1" i="0" dirty="0">
                <a:solidFill>
                  <a:srgbClr val="374151"/>
                </a:solidFill>
                <a:effectLst/>
                <a:latin typeface="Söhne"/>
              </a:rPr>
              <a:t>Challenge in Predicting BTC Price Movements:</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The inherent volatility poses a challenge in accurately predicting the price movements of Bitcoin (BTC).</a:t>
            </a:r>
          </a:p>
          <a:p>
            <a:pPr marL="742950" lvl="1" indent="-285750" algn="just">
              <a:buFont typeface="+mj-lt"/>
              <a:buAutoNum type="arabicPeriod"/>
            </a:pPr>
            <a:r>
              <a:rPr lang="en-US" b="0" i="0" dirty="0">
                <a:solidFill>
                  <a:srgbClr val="374151"/>
                </a:solidFill>
                <a:effectLst/>
                <a:latin typeface="Söhne"/>
              </a:rPr>
              <a:t>Predicting BTC prices requires overcoming the uncertainties and fluctuations prevalent in the cryptocurrency market.</a:t>
            </a:r>
          </a:p>
          <a:p>
            <a:pPr algn="just">
              <a:buFont typeface="+mj-lt"/>
              <a:buAutoNum type="arabicPeriod"/>
            </a:pPr>
            <a:r>
              <a:rPr lang="en-US" b="1" i="0" dirty="0">
                <a:solidFill>
                  <a:srgbClr val="374151"/>
                </a:solidFill>
                <a:effectLst/>
                <a:latin typeface="Söhne"/>
              </a:rPr>
              <a:t>Interactions with Other Cryptocurrencies:</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The study considers the interactions of Bitcoin with other major cryptocurrencies: Ethereum (ETH), Tether (USDT), and </a:t>
            </a:r>
            <a:r>
              <a:rPr lang="en-US" b="0" i="0" dirty="0" err="1">
                <a:solidFill>
                  <a:srgbClr val="374151"/>
                </a:solidFill>
                <a:effectLst/>
                <a:latin typeface="Söhne"/>
              </a:rPr>
              <a:t>Binance</a:t>
            </a:r>
            <a:r>
              <a:rPr lang="en-US" b="0" i="0" dirty="0">
                <a:solidFill>
                  <a:srgbClr val="374151"/>
                </a:solidFill>
                <a:effectLst/>
                <a:latin typeface="Söhne"/>
              </a:rPr>
              <a:t> Coin (BNB).</a:t>
            </a:r>
          </a:p>
          <a:p>
            <a:pPr marL="742950" lvl="1" indent="-285750" algn="just">
              <a:buFont typeface="+mj-lt"/>
              <a:buAutoNum type="arabicPeriod"/>
            </a:pPr>
            <a:r>
              <a:rPr lang="en-US" b="0" i="0" dirty="0">
                <a:solidFill>
                  <a:srgbClr val="374151"/>
                </a:solidFill>
                <a:effectLst/>
                <a:latin typeface="Söhne"/>
              </a:rPr>
              <a:t>Recognizes that the performance of these cryptocurrencies may influence or be influenced by Bitcoin.</a:t>
            </a:r>
          </a:p>
          <a:p>
            <a:pPr algn="just">
              <a:buFont typeface="+mj-lt"/>
              <a:buAutoNum type="arabicPeriod"/>
            </a:pPr>
            <a:r>
              <a:rPr lang="en-US" b="1" i="0" dirty="0">
                <a:solidFill>
                  <a:srgbClr val="374151"/>
                </a:solidFill>
                <a:effectLst/>
                <a:latin typeface="Söhne"/>
              </a:rPr>
              <a:t>Utilization of Machine Learning:</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The primary approach of the study is to leverage machine learning techniques for BTC price forecasting.</a:t>
            </a:r>
          </a:p>
          <a:p>
            <a:pPr marL="742950" lvl="1" indent="-285750" algn="just">
              <a:buFont typeface="+mj-lt"/>
              <a:buAutoNum type="arabicPeriod"/>
            </a:pPr>
            <a:r>
              <a:rPr lang="en-US" b="0" i="0" dirty="0">
                <a:solidFill>
                  <a:srgbClr val="374151"/>
                </a:solidFill>
                <a:effectLst/>
                <a:latin typeface="Söhne"/>
              </a:rPr>
              <a:t>Machine learning offers the ability to analyze historical data and identify patterns that may contribute to more accurate predictions.</a:t>
            </a:r>
          </a:p>
          <a:p>
            <a:pPr marL="158750" indent="0" algn="just">
              <a:buFont typeface="+mj-lt"/>
              <a:buNone/>
            </a:pPr>
            <a:r>
              <a:rPr lang="en-US" b="1" i="0" dirty="0">
                <a:solidFill>
                  <a:srgbClr val="374151"/>
                </a:solidFill>
                <a:effectLst/>
                <a:latin typeface="Söhne"/>
              </a:rPr>
              <a:t>5.     Historical Data from Yahoo Finance API:</a:t>
            </a:r>
            <a:endParaRPr lang="en-US" b="0" i="0" dirty="0">
              <a:solidFill>
                <a:srgbClr val="374151"/>
              </a:solidFill>
              <a:effectLst/>
              <a:latin typeface="Söhne"/>
            </a:endParaRPr>
          </a:p>
          <a:p>
            <a:pPr marL="742950" lvl="1" indent="-285750" algn="just">
              <a:buFont typeface="+mj-lt"/>
              <a:buAutoNum type="arabicPeriod"/>
            </a:pPr>
            <a:r>
              <a:rPr lang="en-US" b="0" i="0" dirty="0">
                <a:solidFill>
                  <a:srgbClr val="374151"/>
                </a:solidFill>
                <a:effectLst/>
                <a:latin typeface="Söhne"/>
              </a:rPr>
              <a:t>The study relies on historical data obtained from the Yahoo Finance API.</a:t>
            </a:r>
          </a:p>
          <a:p>
            <a:pPr marL="742950" lvl="1" indent="-285750" algn="just">
              <a:buFont typeface="+mj-lt"/>
              <a:buAutoNum type="arabicPeriod"/>
            </a:pPr>
            <a:r>
              <a:rPr lang="en-US" b="0" i="0" dirty="0">
                <a:solidFill>
                  <a:srgbClr val="374151"/>
                </a:solidFill>
                <a:effectLst/>
                <a:latin typeface="Söhne"/>
              </a:rPr>
              <a:t>Yahoo Finance API serves as a reliable source for comprehensive financial market data, including cryptocurrency prices.</a:t>
            </a:r>
          </a:p>
          <a:p>
            <a:endParaRPr lang="en-IN" dirty="0"/>
          </a:p>
        </p:txBody>
      </p:sp>
    </p:spTree>
    <p:extLst>
      <p:ext uri="{BB962C8B-B14F-4D97-AF65-F5344CB8AC3E}">
        <p14:creationId xmlns:p14="http://schemas.microsoft.com/office/powerpoint/2010/main" val="175547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Predictive Focus on BTC Closing Price: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primary aim of the study is to predict Bitcoin's (BTC) closing price, emphasizing the significance of forecasting a key metric in cryptocurrency markets.</a:t>
            </a:r>
          </a:p>
          <a:p>
            <a:pPr algn="l">
              <a:buFont typeface="+mj-lt"/>
              <a:buAutoNum type="arabicPeriod"/>
            </a:pPr>
            <a:r>
              <a:rPr lang="en-US" b="1" i="0" dirty="0">
                <a:solidFill>
                  <a:srgbClr val="374151"/>
                </a:solidFill>
                <a:effectLst/>
                <a:latin typeface="Söhne"/>
              </a:rPr>
              <a:t>Machine Learning Techniques: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study employs machine learning techniques, specifically regression models, including Random Forest, K Nearest Neighbors, Decision Tree, and Gradient Boosting.</a:t>
            </a:r>
          </a:p>
          <a:p>
            <a:pPr marL="742950" lvl="1" indent="-285750" algn="l">
              <a:buFont typeface="+mj-lt"/>
              <a:buAutoNum type="arabicPeriod"/>
            </a:pPr>
            <a:r>
              <a:rPr lang="en-US" b="0" i="0" dirty="0">
                <a:solidFill>
                  <a:srgbClr val="374151"/>
                </a:solidFill>
                <a:effectLst/>
                <a:latin typeface="Söhne"/>
              </a:rPr>
              <a:t>These models are chosen for their ability to capture complex relationships in the data and provide accurate predictions.</a:t>
            </a:r>
          </a:p>
          <a:p>
            <a:pPr algn="l">
              <a:buFont typeface="+mj-lt"/>
              <a:buAutoNum type="arabicPeriod"/>
            </a:pPr>
            <a:r>
              <a:rPr lang="en-US" b="1" i="0" dirty="0">
                <a:solidFill>
                  <a:srgbClr val="374151"/>
                </a:solidFill>
                <a:effectLst/>
                <a:latin typeface="Söhne"/>
              </a:rPr>
              <a:t>Comprehensive Data Collection: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Data collection is a foundational step, involving the gathering of historical price data for BTC, ETH, USDT, and BNB.</a:t>
            </a:r>
          </a:p>
          <a:p>
            <a:pPr marL="742950" lvl="1" indent="-285750" algn="l">
              <a:buFont typeface="+mj-lt"/>
              <a:buAutoNum type="arabicPeriod"/>
            </a:pPr>
            <a:r>
              <a:rPr lang="en-US" b="0" i="0" dirty="0">
                <a:solidFill>
                  <a:srgbClr val="374151"/>
                </a:solidFill>
                <a:effectLst/>
                <a:latin typeface="Söhne"/>
              </a:rPr>
              <a:t>The Yahoo Finance API is utilized as a reliable source for obtaining comprehensive and accurate historical cryptocurrency data.</a:t>
            </a:r>
          </a:p>
          <a:p>
            <a:pPr algn="l">
              <a:buFont typeface="+mj-lt"/>
              <a:buAutoNum type="arabicPeriod"/>
            </a:pPr>
            <a:r>
              <a:rPr lang="en-US" b="1" i="0" dirty="0">
                <a:solidFill>
                  <a:srgbClr val="374151"/>
                </a:solidFill>
                <a:effectLst/>
                <a:latin typeface="Söhne"/>
              </a:rPr>
              <a:t>Visual Exploration through EDA:</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Exploratory Data Analysis (EDA) is conducted using visualization libraries such as Seaborn and Matplotlib.</a:t>
            </a:r>
          </a:p>
          <a:p>
            <a:pPr marL="742950" lvl="1" indent="-285750" algn="l">
              <a:buFont typeface="+mj-lt"/>
              <a:buAutoNum type="arabicPeriod"/>
            </a:pPr>
            <a:r>
              <a:rPr lang="en-US" b="0" i="0" dirty="0">
                <a:solidFill>
                  <a:srgbClr val="374151"/>
                </a:solidFill>
                <a:effectLst/>
                <a:latin typeface="Söhne"/>
              </a:rPr>
              <a:t>The focus of EDA is on visualizing closing prices and volumes across BTC, ETH, USDT, and BNB, providing insights into historical trends and patterns.</a:t>
            </a:r>
          </a:p>
          <a:p>
            <a:pPr algn="l">
              <a:buFont typeface="+mj-lt"/>
              <a:buAutoNum type="arabicPeriod"/>
            </a:pPr>
            <a:r>
              <a:rPr lang="en-US" b="1" i="0" dirty="0">
                <a:solidFill>
                  <a:srgbClr val="374151"/>
                </a:solidFill>
                <a:effectLst/>
                <a:latin typeface="Söhne"/>
              </a:rPr>
              <a:t>Model Interpretability with SHAP Values: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study goes beyond model prediction by incorporating SHAP (</a:t>
            </a:r>
            <a:r>
              <a:rPr lang="en-US" b="0" i="0" dirty="0" err="1">
                <a:solidFill>
                  <a:srgbClr val="374151"/>
                </a:solidFill>
                <a:effectLst/>
                <a:latin typeface="Söhne"/>
              </a:rPr>
              <a:t>SHapley</a:t>
            </a:r>
            <a:r>
              <a:rPr lang="en-US" b="0" i="0" dirty="0">
                <a:solidFill>
                  <a:srgbClr val="374151"/>
                </a:solidFill>
                <a:effectLst/>
                <a:latin typeface="Söhne"/>
              </a:rPr>
              <a:t> Additive </a:t>
            </a:r>
            <a:r>
              <a:rPr lang="en-US" b="0" i="0" dirty="0" err="1">
                <a:solidFill>
                  <a:srgbClr val="374151"/>
                </a:solidFill>
                <a:effectLst/>
                <a:latin typeface="Söhne"/>
              </a:rPr>
              <a:t>exPlanations</a:t>
            </a:r>
            <a:r>
              <a:rPr lang="en-US" b="0" i="0" dirty="0">
                <a:solidFill>
                  <a:srgbClr val="374151"/>
                </a:solidFill>
                <a:effectLst/>
                <a:latin typeface="Söhne"/>
              </a:rPr>
              <a:t>) values.</a:t>
            </a:r>
          </a:p>
          <a:p>
            <a:pPr marL="742950" lvl="1" indent="-285750" algn="l">
              <a:buFont typeface="+mj-lt"/>
              <a:buAutoNum type="arabicPeriod"/>
            </a:pPr>
            <a:r>
              <a:rPr lang="en-US" b="0" i="0" dirty="0">
                <a:solidFill>
                  <a:srgbClr val="374151"/>
                </a:solidFill>
                <a:effectLst/>
                <a:latin typeface="Söhne"/>
              </a:rPr>
              <a:t>SHAP values are employed specifically to interpret the predictions of the Random Forest model, enhancing the understanding of how different features contribute to the model's output.</a:t>
            </a:r>
          </a:p>
          <a:p>
            <a:endParaRPr lang="en-IN" dirty="0"/>
          </a:p>
        </p:txBody>
      </p:sp>
    </p:spTree>
    <p:extLst>
      <p:ext uri="{BB962C8B-B14F-4D97-AF65-F5344CB8AC3E}">
        <p14:creationId xmlns:p14="http://schemas.microsoft.com/office/powerpoint/2010/main" val="1141292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Holistic Data Collection and Refinement: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proposed solution begins with the comprehensive collection of historical data for Bitcoin (BTC), Ethereum (ETH), Tether (USDT), and </a:t>
            </a:r>
            <a:r>
              <a:rPr lang="en-US" b="0" i="0" dirty="0" err="1">
                <a:solidFill>
                  <a:srgbClr val="374151"/>
                </a:solidFill>
                <a:effectLst/>
                <a:latin typeface="Söhne"/>
              </a:rPr>
              <a:t>Binance</a:t>
            </a:r>
            <a:r>
              <a:rPr lang="en-US" b="0" i="0" dirty="0">
                <a:solidFill>
                  <a:srgbClr val="374151"/>
                </a:solidFill>
                <a:effectLst/>
                <a:latin typeface="Söhne"/>
              </a:rPr>
              <a:t> Coin (BNB) using the Yahoo Finance API.</a:t>
            </a:r>
          </a:p>
          <a:p>
            <a:pPr marL="742950" lvl="1" indent="-285750" algn="l">
              <a:buFont typeface="+mj-lt"/>
              <a:buAutoNum type="arabicPeriod"/>
            </a:pPr>
            <a:r>
              <a:rPr lang="en-US" b="0" i="0" dirty="0">
                <a:solidFill>
                  <a:srgbClr val="374151"/>
                </a:solidFill>
                <a:effectLst/>
                <a:latin typeface="Söhne"/>
              </a:rPr>
              <a:t>The subsequent data refinement process ensures that the collected data is accurate, reliable, and suitable for analysis.</a:t>
            </a:r>
          </a:p>
          <a:p>
            <a:pPr algn="l">
              <a:buFont typeface="+mj-lt"/>
              <a:buAutoNum type="arabicPeriod"/>
            </a:pPr>
            <a:r>
              <a:rPr lang="en-US" b="1" i="0" dirty="0">
                <a:solidFill>
                  <a:srgbClr val="374151"/>
                </a:solidFill>
                <a:effectLst/>
                <a:latin typeface="Söhne"/>
              </a:rPr>
              <a:t>Exploratory Analysis for Price Trends and Correlations: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solution incorporates exploratory data analysis (EDA) to visualize and understand price trends across BTC, ETH, USDT, and BNB.</a:t>
            </a:r>
          </a:p>
          <a:p>
            <a:pPr marL="742950" lvl="1" indent="-285750" algn="l">
              <a:buFont typeface="+mj-lt"/>
              <a:buAutoNum type="arabicPeriod"/>
            </a:pPr>
            <a:r>
              <a:rPr lang="en-US" b="0" i="0" dirty="0">
                <a:solidFill>
                  <a:srgbClr val="374151"/>
                </a:solidFill>
                <a:effectLst/>
                <a:latin typeface="Söhne"/>
              </a:rPr>
              <a:t>Correlation analysis is performed to uncover relationships and dependencies among the cryptocurrency prices, providing valuable insights.</a:t>
            </a:r>
          </a:p>
          <a:p>
            <a:pPr algn="l">
              <a:buFont typeface="+mj-lt"/>
              <a:buAutoNum type="arabicPeriod"/>
            </a:pPr>
            <a:r>
              <a:rPr lang="en-US" b="1" i="0" dirty="0">
                <a:solidFill>
                  <a:srgbClr val="374151"/>
                </a:solidFill>
                <a:effectLst/>
                <a:latin typeface="Söhne"/>
              </a:rPr>
              <a:t>Feature Engineering for BTC Price Prediction: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Feature engineering is applied to integrate relevant data for BTC price prediction.</a:t>
            </a:r>
          </a:p>
          <a:p>
            <a:pPr marL="742950" lvl="1" indent="-285750" algn="l">
              <a:buFont typeface="+mj-lt"/>
              <a:buAutoNum type="arabicPeriod"/>
            </a:pPr>
            <a:r>
              <a:rPr lang="en-US" b="0" i="0" dirty="0">
                <a:solidFill>
                  <a:srgbClr val="374151"/>
                </a:solidFill>
                <a:effectLst/>
                <a:latin typeface="Söhne"/>
              </a:rPr>
              <a:t>This step involves selecting and transforming features to enhance the predictive capabilities of regression models.</a:t>
            </a:r>
          </a:p>
          <a:p>
            <a:pPr algn="l">
              <a:buFont typeface="+mj-lt"/>
              <a:buAutoNum type="arabicPeriod"/>
            </a:pPr>
            <a:r>
              <a:rPr lang="en-US" b="1" i="0" dirty="0">
                <a:solidFill>
                  <a:srgbClr val="374151"/>
                </a:solidFill>
                <a:effectLst/>
                <a:latin typeface="Söhne"/>
              </a:rPr>
              <a:t>Regression Models and Model Optimization: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solution employs regression models, specifically Random Forest and Gradient Boosting, for BTC price prediction.</a:t>
            </a:r>
          </a:p>
          <a:p>
            <a:pPr marL="742950" lvl="1" indent="-285750" algn="l">
              <a:buFont typeface="+mj-lt"/>
              <a:buAutoNum type="arabicPeriod"/>
            </a:pPr>
            <a:r>
              <a:rPr lang="en-US" b="0" i="0" dirty="0">
                <a:solidFill>
                  <a:srgbClr val="374151"/>
                </a:solidFill>
                <a:effectLst/>
                <a:latin typeface="Söhne"/>
              </a:rPr>
              <a:t>To optimize model performance, the study incorporates essential steps such as train-test splits and hyperparameter tuning, ensuring the models are well-suited for accurate forecasting.</a:t>
            </a:r>
          </a:p>
          <a:p>
            <a:pPr algn="l">
              <a:buFont typeface="+mj-lt"/>
              <a:buAutoNum type="arabicPeriod"/>
            </a:pPr>
            <a:r>
              <a:rPr lang="en-US" b="1" i="0" dirty="0">
                <a:solidFill>
                  <a:srgbClr val="374151"/>
                </a:solidFill>
                <a:effectLst/>
                <a:latin typeface="Söhne"/>
              </a:rPr>
              <a:t>Model Interpretation with SHAP Values: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Model evaluation is conducted using various metrics to assess the performance of the regression models.</a:t>
            </a:r>
          </a:p>
          <a:p>
            <a:pPr marL="742950" lvl="1" indent="-285750" algn="l">
              <a:buFont typeface="+mj-lt"/>
              <a:buAutoNum type="arabicPeriod"/>
            </a:pPr>
            <a:r>
              <a:rPr lang="en-US" b="0" i="0" dirty="0">
                <a:solidFill>
                  <a:srgbClr val="374151"/>
                </a:solidFill>
                <a:effectLst/>
                <a:latin typeface="Söhne"/>
              </a:rPr>
              <a:t>The study goes beyond conventional evaluation by employing SHAP (</a:t>
            </a:r>
            <a:r>
              <a:rPr lang="en-US" b="0" i="0" dirty="0" err="1">
                <a:solidFill>
                  <a:srgbClr val="374151"/>
                </a:solidFill>
                <a:effectLst/>
                <a:latin typeface="Söhne"/>
              </a:rPr>
              <a:t>SHapley</a:t>
            </a:r>
            <a:r>
              <a:rPr lang="en-US" b="0" i="0" dirty="0">
                <a:solidFill>
                  <a:srgbClr val="374151"/>
                </a:solidFill>
                <a:effectLst/>
                <a:latin typeface="Söhne"/>
              </a:rPr>
              <a:t> Additive </a:t>
            </a:r>
            <a:r>
              <a:rPr lang="en-US" b="0" i="0" dirty="0" err="1">
                <a:solidFill>
                  <a:srgbClr val="374151"/>
                </a:solidFill>
                <a:effectLst/>
                <a:latin typeface="Söhne"/>
              </a:rPr>
              <a:t>exPlanations</a:t>
            </a:r>
            <a:r>
              <a:rPr lang="en-US" b="0" i="0" dirty="0">
                <a:solidFill>
                  <a:srgbClr val="374151"/>
                </a:solidFill>
                <a:effectLst/>
                <a:latin typeface="Söhne"/>
              </a:rPr>
              <a:t>) values, offering insights into the impact of different features on BTC price predictions and enhancing the transparency of the models.</a:t>
            </a:r>
          </a:p>
          <a:p>
            <a:endParaRPr lang="en-IN" dirty="0"/>
          </a:p>
        </p:txBody>
      </p:sp>
    </p:spTree>
    <p:extLst>
      <p:ext uri="{BB962C8B-B14F-4D97-AF65-F5344CB8AC3E}">
        <p14:creationId xmlns:p14="http://schemas.microsoft.com/office/powerpoint/2010/main" val="1708838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effectLst/>
                <a:latin typeface="Söhne"/>
              </a:rPr>
              <a:t>Cryptocurrency Price Prediction System - Data Flow Diagram</a:t>
            </a:r>
          </a:p>
          <a:p>
            <a:pPr algn="l"/>
            <a:r>
              <a:rPr lang="en-US" b="0" i="0" dirty="0">
                <a:effectLst/>
                <a:latin typeface="Söhne"/>
              </a:rPr>
              <a:t>External Entities:</a:t>
            </a:r>
          </a:p>
          <a:p>
            <a:pPr algn="l">
              <a:buFont typeface="+mj-lt"/>
              <a:buAutoNum type="arabicPeriod"/>
            </a:pPr>
            <a:r>
              <a:rPr lang="en-US" b="1" i="0" dirty="0">
                <a:solidFill>
                  <a:srgbClr val="374151"/>
                </a:solidFill>
                <a:effectLst/>
                <a:latin typeface="Söhne"/>
              </a:rPr>
              <a:t>User:</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Initiates the system by interacting with it.</a:t>
            </a:r>
          </a:p>
          <a:p>
            <a:pPr marL="742950" lvl="1" indent="-285750" algn="l">
              <a:buFont typeface="+mj-lt"/>
              <a:buAutoNum type="arabicPeriod"/>
            </a:pPr>
            <a:r>
              <a:rPr lang="en-US" b="0" i="0" dirty="0">
                <a:solidFill>
                  <a:srgbClr val="374151"/>
                </a:solidFill>
                <a:effectLst/>
                <a:latin typeface="Söhne"/>
              </a:rPr>
              <a:t>Provides input preferences and receives predictions.</a:t>
            </a:r>
          </a:p>
          <a:p>
            <a:pPr algn="l">
              <a:buFont typeface="+mj-lt"/>
              <a:buAutoNum type="arabicPeriod"/>
            </a:pPr>
            <a:r>
              <a:rPr lang="en-US" b="1" i="0" dirty="0">
                <a:solidFill>
                  <a:srgbClr val="374151"/>
                </a:solidFill>
                <a:effectLst/>
                <a:latin typeface="Söhne"/>
              </a:rPr>
              <a:t>Cryptocurrency Dataset (Yahoo Finance):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External source supplying historical price data for BTC, ETH, USDT, and BNB.</a:t>
            </a:r>
          </a:p>
          <a:p>
            <a:pPr algn="l"/>
            <a:r>
              <a:rPr lang="en-US" b="0" i="0" dirty="0">
                <a:effectLst/>
                <a:latin typeface="Söhne"/>
              </a:rPr>
              <a:t>Processes:</a:t>
            </a:r>
          </a:p>
          <a:p>
            <a:pPr algn="l">
              <a:buFont typeface="+mj-lt"/>
              <a:buAutoNum type="arabicPeriod"/>
            </a:pPr>
            <a:r>
              <a:rPr lang="en-US" b="1" i="0" dirty="0">
                <a:solidFill>
                  <a:srgbClr val="374151"/>
                </a:solidFill>
                <a:effectLst/>
                <a:latin typeface="Söhne"/>
              </a:rPr>
              <a:t>Data Collection: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Gathers historical price data from Yahoo Finance for BTC, ETH, USDT, and BNB.</a:t>
            </a:r>
          </a:p>
          <a:p>
            <a:pPr algn="l">
              <a:buFont typeface="+mj-lt"/>
              <a:buAutoNum type="arabicPeriod"/>
            </a:pPr>
            <a:r>
              <a:rPr lang="en-US" b="1" i="0" dirty="0">
                <a:solidFill>
                  <a:srgbClr val="374151"/>
                </a:solidFill>
                <a:effectLst/>
                <a:latin typeface="Söhne"/>
              </a:rPr>
              <a:t>Data Preprocessing: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Cleans and prepares the collected data for further analysis.</a:t>
            </a:r>
          </a:p>
          <a:p>
            <a:pPr marL="742950" lvl="1" indent="-285750" algn="l">
              <a:buFont typeface="+mj-lt"/>
              <a:buAutoNum type="arabicPeriod"/>
            </a:pPr>
            <a:r>
              <a:rPr lang="en-US" b="0" i="0" dirty="0">
                <a:solidFill>
                  <a:srgbClr val="374151"/>
                </a:solidFill>
                <a:effectLst/>
                <a:latin typeface="Söhne"/>
              </a:rPr>
              <a:t>Handles missing values and outliers.</a:t>
            </a:r>
          </a:p>
          <a:p>
            <a:pPr algn="l">
              <a:buFont typeface="+mj-lt"/>
              <a:buAutoNum type="arabicPeriod"/>
            </a:pPr>
            <a:r>
              <a:rPr lang="en-US" b="1" i="0" dirty="0">
                <a:solidFill>
                  <a:srgbClr val="374151"/>
                </a:solidFill>
                <a:effectLst/>
                <a:latin typeface="Söhne"/>
              </a:rPr>
              <a:t>Exploratory Data Analysis (EDA):</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Utilizes Seaborn and </a:t>
            </a:r>
            <a:r>
              <a:rPr lang="en-US" b="0" i="0" dirty="0" err="1">
                <a:solidFill>
                  <a:srgbClr val="374151"/>
                </a:solidFill>
                <a:effectLst/>
                <a:latin typeface="Söhne"/>
              </a:rPr>
              <a:t>Plotly</a:t>
            </a:r>
            <a:r>
              <a:rPr lang="en-US" b="0" i="0" dirty="0">
                <a:solidFill>
                  <a:srgbClr val="374151"/>
                </a:solidFill>
                <a:effectLst/>
                <a:latin typeface="Söhne"/>
              </a:rPr>
              <a:t> for visualizations.</a:t>
            </a:r>
          </a:p>
          <a:p>
            <a:pPr marL="742950" lvl="1" indent="-285750" algn="l">
              <a:buFont typeface="+mj-lt"/>
              <a:buAutoNum type="arabicPeriod"/>
            </a:pPr>
            <a:r>
              <a:rPr lang="en-US" b="0" i="0" dirty="0">
                <a:solidFill>
                  <a:srgbClr val="374151"/>
                </a:solidFill>
                <a:effectLst/>
                <a:latin typeface="Söhne"/>
              </a:rPr>
              <a:t>Gains insights into market trends and statistical characteristics.</a:t>
            </a:r>
          </a:p>
          <a:p>
            <a:pPr algn="l">
              <a:buFont typeface="+mj-lt"/>
              <a:buAutoNum type="arabicPeriod"/>
            </a:pPr>
            <a:r>
              <a:rPr lang="en-US" b="1" i="0" dirty="0">
                <a:solidFill>
                  <a:srgbClr val="374151"/>
                </a:solidFill>
                <a:effectLst/>
                <a:latin typeface="Söhne"/>
              </a:rPr>
              <a:t>Feature Engineering: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Selects relevant features from the data to enhance model training.</a:t>
            </a:r>
          </a:p>
          <a:p>
            <a:pPr algn="l">
              <a:buFont typeface="+mj-lt"/>
              <a:buAutoNum type="arabicPeriod"/>
            </a:pPr>
            <a:r>
              <a:rPr lang="en-US" b="1" i="0" dirty="0">
                <a:solidFill>
                  <a:srgbClr val="374151"/>
                </a:solidFill>
                <a:effectLst/>
                <a:latin typeface="Söhne"/>
              </a:rPr>
              <a:t>Model Training (KNN, Random Forest, Gradient Boosting):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Utilizes machine learning algorithms to train models for predicting BTC closing prices.</a:t>
            </a:r>
          </a:p>
          <a:p>
            <a:pPr algn="l">
              <a:buFont typeface="+mj-lt"/>
              <a:buAutoNum type="arabicPeriod"/>
            </a:pPr>
            <a:r>
              <a:rPr lang="en-US" b="1" i="0" dirty="0">
                <a:solidFill>
                  <a:srgbClr val="374151"/>
                </a:solidFill>
                <a:effectLst/>
                <a:latin typeface="Söhne"/>
              </a:rPr>
              <a:t>Hyperparameter Tuning (Random Forest):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Optimizes the Random Forest model for improved performance.</a:t>
            </a:r>
          </a:p>
          <a:p>
            <a:pPr algn="l">
              <a:buFont typeface="+mj-lt"/>
              <a:buAutoNum type="arabicPeriod"/>
            </a:pPr>
            <a:r>
              <a:rPr lang="en-US" b="1" i="0" dirty="0">
                <a:solidFill>
                  <a:srgbClr val="374151"/>
                </a:solidFill>
                <a:effectLst/>
                <a:latin typeface="Söhne"/>
              </a:rPr>
              <a:t>Model Evaluation: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Assesses model performance using metrics like R-squared scores, MAE, and MSE.</a:t>
            </a:r>
          </a:p>
          <a:p>
            <a:pPr algn="l">
              <a:buFont typeface="+mj-lt"/>
              <a:buAutoNum type="arabicPeriod"/>
            </a:pPr>
            <a:r>
              <a:rPr lang="en-US" b="1" i="0" dirty="0">
                <a:solidFill>
                  <a:srgbClr val="374151"/>
                </a:solidFill>
                <a:effectLst/>
                <a:latin typeface="Söhne"/>
              </a:rPr>
              <a:t>Interpretability with SHAP Values: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Utilizes SHAP values to enhance interpretability.</a:t>
            </a:r>
          </a:p>
          <a:p>
            <a:pPr marL="742950" lvl="1" indent="-285750" algn="l">
              <a:buFont typeface="+mj-lt"/>
              <a:buAutoNum type="arabicPeriod"/>
            </a:pPr>
            <a:r>
              <a:rPr lang="en-US" b="0" i="0" dirty="0">
                <a:solidFill>
                  <a:srgbClr val="374151"/>
                </a:solidFill>
                <a:effectLst/>
                <a:latin typeface="Söhne"/>
              </a:rPr>
              <a:t>Provides insights into feature importance.</a:t>
            </a:r>
          </a:p>
          <a:p>
            <a:pPr algn="l">
              <a:buFont typeface="+mj-lt"/>
              <a:buAutoNum type="arabicPeriod"/>
            </a:pPr>
            <a:r>
              <a:rPr lang="en-US" b="1" i="0" dirty="0">
                <a:solidFill>
                  <a:srgbClr val="374151"/>
                </a:solidFill>
                <a:effectLst/>
                <a:latin typeface="Söhne"/>
              </a:rPr>
              <a:t>Visualization &amp; Reporting: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Generates visualizations and comprehensive reports for user understanding.</a:t>
            </a:r>
          </a:p>
          <a:p>
            <a:pPr algn="l"/>
            <a:r>
              <a:rPr lang="en-US" b="0" i="0" dirty="0">
                <a:effectLst/>
                <a:latin typeface="Söhne"/>
              </a:rPr>
              <a:t>Data Stores:</a:t>
            </a:r>
          </a:p>
          <a:p>
            <a:pPr algn="l">
              <a:buFont typeface="+mj-lt"/>
              <a:buAutoNum type="arabicPeriod"/>
            </a:pPr>
            <a:r>
              <a:rPr lang="en-US" b="1" i="0" dirty="0">
                <a:solidFill>
                  <a:srgbClr val="374151"/>
                </a:solidFill>
                <a:effectLst/>
                <a:latin typeface="Söhne"/>
              </a:rPr>
              <a:t>Cryptocurrency Dataset:</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Stores historical price data obtained from Yahoo Finance.</a:t>
            </a:r>
          </a:p>
          <a:p>
            <a:pPr algn="l">
              <a:buFont typeface="+mj-lt"/>
              <a:buAutoNum type="arabicPeriod"/>
            </a:pPr>
            <a:r>
              <a:rPr lang="en-US" b="1" i="0" dirty="0">
                <a:solidFill>
                  <a:srgbClr val="374151"/>
                </a:solidFill>
                <a:effectLst/>
                <a:latin typeface="Söhne"/>
              </a:rPr>
              <a:t>Model Configurations: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Stores configurations for the trained models.</a:t>
            </a:r>
          </a:p>
          <a:p>
            <a:pPr algn="l">
              <a:buFont typeface="+mj-lt"/>
              <a:buAutoNum type="arabicPeriod"/>
            </a:pPr>
            <a:r>
              <a:rPr lang="en-US" b="1" i="0" dirty="0">
                <a:solidFill>
                  <a:srgbClr val="374151"/>
                </a:solidFill>
                <a:effectLst/>
                <a:latin typeface="Söhne"/>
              </a:rPr>
              <a:t>Model Outputs: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Stores the results and predictions generated by the trained models.</a:t>
            </a:r>
          </a:p>
          <a:p>
            <a:pPr algn="l"/>
            <a:r>
              <a:rPr lang="en-US" b="0" i="0" dirty="0">
                <a:effectLst/>
                <a:latin typeface="Söhne"/>
              </a:rPr>
              <a:t>Data Flow:</a:t>
            </a:r>
          </a:p>
          <a:p>
            <a:pPr algn="l">
              <a:buFont typeface="Arial" panose="020B0604020202020204" pitchFamily="34" charset="0"/>
              <a:buChar char="•"/>
            </a:pPr>
            <a:r>
              <a:rPr lang="en-US" b="0" i="0" dirty="0">
                <a:solidFill>
                  <a:srgbClr val="374151"/>
                </a:solidFill>
                <a:effectLst/>
                <a:latin typeface="Söhne"/>
              </a:rPr>
              <a:t>Data flows from the external entities (User, Cryptocurrency Dataset) into the system processes.</a:t>
            </a:r>
          </a:p>
          <a:p>
            <a:pPr algn="l">
              <a:buFont typeface="Arial" panose="020B0604020202020204" pitchFamily="34" charset="0"/>
              <a:buChar char="•"/>
            </a:pPr>
            <a:r>
              <a:rPr lang="en-US" b="0" i="0" dirty="0">
                <a:solidFill>
                  <a:srgbClr val="374151"/>
                </a:solidFill>
                <a:effectLst/>
                <a:latin typeface="Söhne"/>
              </a:rPr>
              <a:t>Processed data flows between each process, incorporating cleaning, analysis, and training.</a:t>
            </a:r>
          </a:p>
          <a:p>
            <a:pPr algn="l">
              <a:buFont typeface="Arial" panose="020B0604020202020204" pitchFamily="34" charset="0"/>
              <a:buChar char="•"/>
            </a:pPr>
            <a:r>
              <a:rPr lang="en-US" b="0" i="0" dirty="0">
                <a:solidFill>
                  <a:srgbClr val="374151"/>
                </a:solidFill>
                <a:effectLst/>
                <a:latin typeface="Söhne"/>
              </a:rPr>
              <a:t>Trained models flow into the evaluation and interpretability processes.</a:t>
            </a:r>
          </a:p>
          <a:p>
            <a:pPr algn="l">
              <a:buFont typeface="Arial" panose="020B0604020202020204" pitchFamily="34" charset="0"/>
              <a:buChar char="•"/>
            </a:pPr>
            <a:r>
              <a:rPr lang="en-US" b="0" i="0" dirty="0">
                <a:solidFill>
                  <a:srgbClr val="374151"/>
                </a:solidFill>
                <a:effectLst/>
                <a:latin typeface="Söhne"/>
              </a:rPr>
              <a:t>Visualization and reporting components utilize the outputs from the model evaluation and interpretability processes.</a:t>
            </a:r>
          </a:p>
          <a:p>
            <a:pPr algn="l">
              <a:buFont typeface="Arial" panose="020B0604020202020204" pitchFamily="34" charset="0"/>
              <a:buChar char="•"/>
            </a:pPr>
            <a:r>
              <a:rPr lang="en-US" b="0" i="0" dirty="0">
                <a:solidFill>
                  <a:srgbClr val="374151"/>
                </a:solidFill>
                <a:effectLst/>
                <a:latin typeface="Söhne"/>
              </a:rPr>
              <a:t>Visualizations and reports are presented to the user as the final output.</a:t>
            </a:r>
          </a:p>
          <a:p>
            <a:pPr algn="l"/>
            <a:r>
              <a:rPr lang="en-US" b="0" i="0" dirty="0">
                <a:solidFill>
                  <a:srgbClr val="374151"/>
                </a:solidFill>
                <a:effectLst/>
                <a:latin typeface="Söhne"/>
              </a:rPr>
              <a:t>This textual representation outlines the primary components and the flow of data within the cryptocurrency price prediction system. You can use this information to create a visual DFD using a diagramming tool like Microsoft Visio, </a:t>
            </a:r>
            <a:r>
              <a:rPr lang="en-US" b="0" i="0" dirty="0" err="1">
                <a:solidFill>
                  <a:srgbClr val="374151"/>
                </a:solidFill>
                <a:effectLst/>
                <a:latin typeface="Söhne"/>
              </a:rPr>
              <a:t>Lucidchart</a:t>
            </a:r>
            <a:r>
              <a:rPr lang="en-US" b="0" i="0" dirty="0">
                <a:solidFill>
                  <a:srgbClr val="374151"/>
                </a:solidFill>
                <a:effectLst/>
                <a:latin typeface="Söhne"/>
              </a:rPr>
              <a:t>, or any other tool of your choice.</a:t>
            </a:r>
          </a:p>
          <a:p>
            <a:pPr marL="158750" indent="0">
              <a:buNone/>
            </a:pPr>
            <a:endParaRPr lang="en-IN" dirty="0"/>
          </a:p>
        </p:txBody>
      </p:sp>
    </p:spTree>
    <p:extLst>
      <p:ext uri="{BB962C8B-B14F-4D97-AF65-F5344CB8AC3E}">
        <p14:creationId xmlns:p14="http://schemas.microsoft.com/office/powerpoint/2010/main" val="232943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Data Acquisition via Yahoo Finance API:</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system architecture begins with the acquisition of historical data for Bitcoin (BTC), Ethereum (ETH), Tether (USDT), and </a:t>
            </a:r>
            <a:r>
              <a:rPr lang="en-US" b="0" i="0" dirty="0" err="1">
                <a:solidFill>
                  <a:srgbClr val="374151"/>
                </a:solidFill>
                <a:effectLst/>
                <a:latin typeface="Söhne"/>
              </a:rPr>
              <a:t>Binance</a:t>
            </a:r>
            <a:r>
              <a:rPr lang="en-US" b="0" i="0" dirty="0">
                <a:solidFill>
                  <a:srgbClr val="374151"/>
                </a:solidFill>
                <a:effectLst/>
                <a:latin typeface="Söhne"/>
              </a:rPr>
              <a:t> Coin (BNB) using the Yahoo Finance API.</a:t>
            </a:r>
          </a:p>
          <a:p>
            <a:pPr marL="742950" lvl="1" indent="-285750" algn="l">
              <a:buFont typeface="+mj-lt"/>
              <a:buAutoNum type="arabicPeriod"/>
            </a:pPr>
            <a:r>
              <a:rPr lang="en-US" b="0" i="0" dirty="0">
                <a:solidFill>
                  <a:srgbClr val="374151"/>
                </a:solidFill>
                <a:effectLst/>
                <a:latin typeface="Söhne"/>
              </a:rPr>
              <a:t>This ensures a reliable and up-to-date source of financial data for subsequent analysis and modeling.</a:t>
            </a:r>
          </a:p>
          <a:p>
            <a:pPr algn="l">
              <a:buFont typeface="+mj-lt"/>
              <a:buAutoNum type="arabicPeriod"/>
            </a:pPr>
            <a:r>
              <a:rPr lang="en-US" b="1" i="0" dirty="0">
                <a:solidFill>
                  <a:srgbClr val="374151"/>
                </a:solidFill>
                <a:effectLst/>
                <a:latin typeface="Söhne"/>
              </a:rPr>
              <a:t>Regression Modeling and Optimization with Scikit-learn: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Regression models, including Random Forest and Gradient Boosting, are employed for predicting BTC prices.</a:t>
            </a:r>
          </a:p>
          <a:p>
            <a:pPr marL="742950" lvl="1" indent="-285750" algn="l">
              <a:buFont typeface="+mj-lt"/>
              <a:buAutoNum type="arabicPeriod"/>
            </a:pPr>
            <a:r>
              <a:rPr lang="en-US" b="0" i="0" dirty="0">
                <a:solidFill>
                  <a:srgbClr val="374151"/>
                </a:solidFill>
                <a:effectLst/>
                <a:latin typeface="Söhne"/>
              </a:rPr>
              <a:t>Scikit-</a:t>
            </a:r>
            <a:r>
              <a:rPr lang="en-US" b="0" i="0" dirty="0" err="1">
                <a:solidFill>
                  <a:srgbClr val="374151"/>
                </a:solidFill>
                <a:effectLst/>
                <a:latin typeface="Söhne"/>
              </a:rPr>
              <a:t>learn's</a:t>
            </a:r>
            <a:r>
              <a:rPr lang="en-US" b="0" i="0" dirty="0">
                <a:solidFill>
                  <a:srgbClr val="374151"/>
                </a:solidFill>
                <a:effectLst/>
                <a:latin typeface="Söhne"/>
              </a:rPr>
              <a:t> techniques are utilized for model optimization, enhancing the performance and accuracy of the predictive models.</a:t>
            </a:r>
          </a:p>
          <a:p>
            <a:pPr algn="l">
              <a:buFont typeface="+mj-lt"/>
              <a:buAutoNum type="arabicPeriod"/>
            </a:pPr>
            <a:r>
              <a:rPr lang="en-US" b="1" i="0" dirty="0">
                <a:solidFill>
                  <a:srgbClr val="374151"/>
                </a:solidFill>
                <a:effectLst/>
                <a:latin typeface="Söhne"/>
              </a:rPr>
              <a:t>Model Evaluation and Metric Utilization:</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system incorporates thorough model evaluation using metrics such as R-squared.</a:t>
            </a:r>
          </a:p>
          <a:p>
            <a:pPr marL="742950" lvl="1" indent="-285750" algn="l">
              <a:buFont typeface="+mj-lt"/>
              <a:buAutoNum type="arabicPeriod"/>
            </a:pPr>
            <a:r>
              <a:rPr lang="en-US" b="0" i="0" dirty="0">
                <a:solidFill>
                  <a:srgbClr val="374151"/>
                </a:solidFill>
                <a:effectLst/>
                <a:latin typeface="Söhne"/>
              </a:rPr>
              <a:t>Train-test splits and hyperparameter tuning are applied as part of the evaluation process, ensuring the models are robust and capable of accurate BTC price forecasting.</a:t>
            </a:r>
          </a:p>
          <a:p>
            <a:pPr algn="l">
              <a:buFont typeface="+mj-lt"/>
              <a:buAutoNum type="arabicPeriod"/>
            </a:pPr>
            <a:r>
              <a:rPr lang="en-US" b="1" i="0" dirty="0">
                <a:solidFill>
                  <a:srgbClr val="374151"/>
                </a:solidFill>
                <a:effectLst/>
                <a:latin typeface="Söhne"/>
              </a:rPr>
              <a:t>Interpretability with SHAP Values: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SHAP (</a:t>
            </a:r>
            <a:r>
              <a:rPr lang="en-US" b="0" i="0" dirty="0" err="1">
                <a:solidFill>
                  <a:srgbClr val="374151"/>
                </a:solidFill>
                <a:effectLst/>
                <a:latin typeface="Söhne"/>
              </a:rPr>
              <a:t>SHapley</a:t>
            </a:r>
            <a:r>
              <a:rPr lang="en-US" b="0" i="0" dirty="0">
                <a:solidFill>
                  <a:srgbClr val="374151"/>
                </a:solidFill>
                <a:effectLst/>
                <a:latin typeface="Söhne"/>
              </a:rPr>
              <a:t> Additive </a:t>
            </a:r>
            <a:r>
              <a:rPr lang="en-US" b="0" i="0" dirty="0" err="1">
                <a:solidFill>
                  <a:srgbClr val="374151"/>
                </a:solidFill>
                <a:effectLst/>
                <a:latin typeface="Söhne"/>
              </a:rPr>
              <a:t>exPlanations</a:t>
            </a:r>
            <a:r>
              <a:rPr lang="en-US" b="0" i="0" dirty="0">
                <a:solidFill>
                  <a:srgbClr val="374151"/>
                </a:solidFill>
                <a:effectLst/>
                <a:latin typeface="Söhne"/>
              </a:rPr>
              <a:t>) values are leveraged to provide interpretability to the regression models.</a:t>
            </a:r>
          </a:p>
          <a:p>
            <a:pPr marL="742950" lvl="1" indent="-285750" algn="l">
              <a:buFont typeface="+mj-lt"/>
              <a:buAutoNum type="arabicPeriod"/>
            </a:pPr>
            <a:r>
              <a:rPr lang="en-US" b="0" i="0" dirty="0">
                <a:solidFill>
                  <a:srgbClr val="374151"/>
                </a:solidFill>
                <a:effectLst/>
                <a:latin typeface="Söhne"/>
              </a:rPr>
              <a:t>These values visualize the impact of different features on BTC price predictions, enhancing the transparency and understanding of the underlying factors driving the model's outputs.</a:t>
            </a:r>
          </a:p>
          <a:p>
            <a:pPr algn="l">
              <a:buFont typeface="+mj-lt"/>
              <a:buAutoNum type="arabicPeriod"/>
            </a:pPr>
            <a:r>
              <a:rPr lang="en-US" b="1" i="0" dirty="0">
                <a:solidFill>
                  <a:srgbClr val="374151"/>
                </a:solidFill>
                <a:effectLst/>
                <a:latin typeface="Söhne"/>
              </a:rPr>
              <a:t>Cloud Deployment for Real-Time or Batch Predictions: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system is designed for deployment in cloud environments, allowing API accessibility for both real-time and batch predictions.</a:t>
            </a:r>
          </a:p>
          <a:p>
            <a:pPr marL="742950" lvl="1" indent="-285750" algn="l">
              <a:buFont typeface="+mj-lt"/>
              <a:buAutoNum type="arabicPeriod"/>
            </a:pPr>
            <a:r>
              <a:rPr lang="en-US" b="0" i="0" dirty="0">
                <a:solidFill>
                  <a:srgbClr val="374151"/>
                </a:solidFill>
                <a:effectLst/>
                <a:latin typeface="Söhne"/>
              </a:rPr>
              <a:t>This enables users to access the BTC price forecasting system seamlessly, facilitating the integration of predictions into various applications or workflows.</a:t>
            </a:r>
          </a:p>
          <a:p>
            <a:endParaRPr lang="en-IN" dirty="0"/>
          </a:p>
        </p:txBody>
      </p:sp>
    </p:spTree>
    <p:extLst>
      <p:ext uri="{BB962C8B-B14F-4D97-AF65-F5344CB8AC3E}">
        <p14:creationId xmlns:p14="http://schemas.microsoft.com/office/powerpoint/2010/main" val="4130663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Serialization and Containerization for Portability: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Trained models are serialized for efficient storage and transportation, and the application is containerized using Docker.</a:t>
            </a:r>
          </a:p>
          <a:p>
            <a:pPr marL="742950" lvl="1" indent="-285750" algn="l">
              <a:buFont typeface="+mj-lt"/>
              <a:buAutoNum type="arabicPeriod"/>
            </a:pPr>
            <a:r>
              <a:rPr lang="en-US" b="0" i="0" dirty="0">
                <a:solidFill>
                  <a:srgbClr val="374151"/>
                </a:solidFill>
                <a:effectLst/>
                <a:latin typeface="Söhne"/>
              </a:rPr>
              <a:t>Serialization ensures that models can be easily stored and transported, while containerization provides portability across different environments.</a:t>
            </a:r>
          </a:p>
          <a:p>
            <a:pPr algn="l">
              <a:buFont typeface="+mj-lt"/>
              <a:buAutoNum type="arabicPeriod"/>
            </a:pPr>
            <a:r>
              <a:rPr lang="en-US" b="1" i="0" dirty="0">
                <a:solidFill>
                  <a:srgbClr val="374151"/>
                </a:solidFill>
                <a:effectLst/>
                <a:latin typeface="Söhne"/>
              </a:rPr>
              <a:t>Cloud Deployment on AWS or Azure: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The application is deployed on cloud platforms such as AWS or Azure for scalability, accessibility, and reliability.</a:t>
            </a:r>
          </a:p>
          <a:p>
            <a:pPr marL="742950" lvl="1" indent="-285750" algn="l">
              <a:buFont typeface="+mj-lt"/>
              <a:buAutoNum type="arabicPeriod"/>
            </a:pPr>
            <a:r>
              <a:rPr lang="en-US" b="0" i="0" dirty="0">
                <a:solidFill>
                  <a:srgbClr val="374151"/>
                </a:solidFill>
                <a:effectLst/>
                <a:latin typeface="Söhne"/>
              </a:rPr>
              <a:t>Leveraging cloud infrastructure allows for efficient resource management and flexibility in handling varying workloads.</a:t>
            </a:r>
          </a:p>
          <a:p>
            <a:pPr algn="l">
              <a:buFont typeface="+mj-lt"/>
              <a:buAutoNum type="arabicPeriod"/>
            </a:pPr>
            <a:r>
              <a:rPr lang="en-US" b="1" i="0" dirty="0">
                <a:solidFill>
                  <a:srgbClr val="374151"/>
                </a:solidFill>
                <a:effectLst/>
                <a:latin typeface="Söhne"/>
              </a:rPr>
              <a:t>API Development for Real-Time Predictions: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API development, facilitated by frameworks like Flask, enables real-time predictions.</a:t>
            </a:r>
          </a:p>
          <a:p>
            <a:pPr marL="742950" lvl="1" indent="-285750" algn="l">
              <a:buFont typeface="+mj-lt"/>
              <a:buAutoNum type="arabicPeriod"/>
            </a:pPr>
            <a:r>
              <a:rPr lang="en-US" b="0" i="0" dirty="0">
                <a:solidFill>
                  <a:srgbClr val="374151"/>
                </a:solidFill>
                <a:effectLst/>
                <a:latin typeface="Söhne"/>
              </a:rPr>
              <a:t>Users can interact with the system through the API, receiving instantaneous predictions for BTC prices.</a:t>
            </a:r>
          </a:p>
          <a:p>
            <a:pPr algn="l">
              <a:buFont typeface="+mj-lt"/>
              <a:buAutoNum type="arabicPeriod"/>
            </a:pPr>
            <a:r>
              <a:rPr lang="en-US" b="1" i="0" dirty="0">
                <a:solidFill>
                  <a:srgbClr val="374151"/>
                </a:solidFill>
                <a:effectLst/>
                <a:latin typeface="Söhne"/>
              </a:rPr>
              <a:t>Load Balancing and Auto-Scaling for Stability:</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Load balancing is implemented to distribute workloads evenly across multiple servers, ensuring system stability and preventing performance bottlenecks.</a:t>
            </a:r>
          </a:p>
          <a:p>
            <a:pPr marL="742950" lvl="1" indent="-285750" algn="l">
              <a:buFont typeface="+mj-lt"/>
              <a:buAutoNum type="arabicPeriod"/>
            </a:pPr>
            <a:r>
              <a:rPr lang="en-US" b="0" i="0" dirty="0">
                <a:solidFill>
                  <a:srgbClr val="374151"/>
                </a:solidFill>
                <a:effectLst/>
                <a:latin typeface="Söhne"/>
              </a:rPr>
              <a:t>Auto-scaling capabilities adjust resources based on varying workloads, optimizing system performance and responsiveness.</a:t>
            </a:r>
          </a:p>
          <a:p>
            <a:pPr algn="l">
              <a:buFont typeface="+mj-lt"/>
              <a:buAutoNum type="arabicPeriod"/>
            </a:pPr>
            <a:r>
              <a:rPr lang="en-US" b="1" i="0" dirty="0">
                <a:solidFill>
                  <a:srgbClr val="374151"/>
                </a:solidFill>
                <a:effectLst/>
                <a:latin typeface="Söhne"/>
              </a:rPr>
              <a:t>Monitoring, Logging, and Security Measures:</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Monitoring tools like Prometheus track system performance, providing insights into resource usage and potential issues.</a:t>
            </a:r>
          </a:p>
          <a:p>
            <a:pPr marL="742950" lvl="1" indent="-285750" algn="l">
              <a:buFont typeface="+mj-lt"/>
              <a:buAutoNum type="arabicPeriod"/>
            </a:pPr>
            <a:r>
              <a:rPr lang="en-US" b="0" i="0" dirty="0">
                <a:solidFill>
                  <a:srgbClr val="374151"/>
                </a:solidFill>
                <a:effectLst/>
                <a:latin typeface="Söhne"/>
              </a:rPr>
              <a:t>Logging systems, such as the ELK stack (Elasticsearch, Logstash, Kibana), aid in error tracking and troubleshooting.</a:t>
            </a:r>
          </a:p>
          <a:p>
            <a:pPr marL="742950" lvl="1" indent="-285750" algn="l">
              <a:buFont typeface="+mj-lt"/>
              <a:buAutoNum type="arabicPeriod"/>
            </a:pPr>
            <a:r>
              <a:rPr lang="en-US" b="0" i="0" dirty="0">
                <a:solidFill>
                  <a:srgbClr val="374151"/>
                </a:solidFill>
                <a:effectLst/>
                <a:latin typeface="Söhne"/>
              </a:rPr>
              <a:t>Security measures, including encryption, authentication, and access controls, are implemented to safeguard sensitive data and ensure secure system access.</a:t>
            </a:r>
          </a:p>
          <a:p>
            <a:endParaRPr lang="en-IN" dirty="0"/>
          </a:p>
        </p:txBody>
      </p:sp>
    </p:spTree>
    <p:extLst>
      <p:ext uri="{BB962C8B-B14F-4D97-AF65-F5344CB8AC3E}">
        <p14:creationId xmlns:p14="http://schemas.microsoft.com/office/powerpoint/2010/main" val="751087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20-12-2023</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www.github.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22464"/>
            <a:ext cx="9144000" cy="5143500"/>
          </a:xfrm>
          <a:prstGeom prst="rect">
            <a:avLst/>
          </a:prstGeom>
        </p:spPr>
      </p:pic>
      <p:sp>
        <p:nvSpPr>
          <p:cNvPr id="2" name="TextBox 1">
            <a:extLst>
              <a:ext uri="{FF2B5EF4-FFF2-40B4-BE49-F238E27FC236}">
                <a16:creationId xmlns:a16="http://schemas.microsoft.com/office/drawing/2014/main" id="{86E0006D-E6E5-1C29-48B1-80051C6B8CF6}"/>
              </a:ext>
            </a:extLst>
          </p:cNvPr>
          <p:cNvSpPr txBox="1"/>
          <p:nvPr/>
        </p:nvSpPr>
        <p:spPr>
          <a:xfrm>
            <a:off x="2274736" y="4468992"/>
            <a:ext cx="4594528" cy="276999"/>
          </a:xfrm>
          <a:prstGeom prst="rect">
            <a:avLst/>
          </a:prstGeom>
          <a:noFill/>
        </p:spPr>
        <p:txBody>
          <a:bodyPr wrap="none" rtlCol="0">
            <a:spAutoFit/>
          </a:bodyPr>
          <a:lstStyle/>
          <a:p>
            <a:pPr algn="ctr"/>
            <a:r>
              <a:rPr lang="en-US" sz="1200" dirty="0">
                <a:solidFill>
                  <a:schemeClr val="bg1"/>
                </a:solidFill>
              </a:rPr>
              <a:t>Disclaimer: The content is curated for educational purposes only.</a:t>
            </a:r>
          </a:p>
        </p:txBody>
      </p:sp>
      <p:sp>
        <p:nvSpPr>
          <p:cNvPr id="5" name="Rectangle: Rounded Corners 4">
            <a:extLst>
              <a:ext uri="{FF2B5EF4-FFF2-40B4-BE49-F238E27FC236}">
                <a16:creationId xmlns:a16="http://schemas.microsoft.com/office/drawing/2014/main" id="{1BFECF01-5B37-F500-F5BF-94F4716E2D91}"/>
              </a:ext>
            </a:extLst>
          </p:cNvPr>
          <p:cNvSpPr/>
          <p:nvPr/>
        </p:nvSpPr>
        <p:spPr>
          <a:xfrm>
            <a:off x="1122744" y="1001693"/>
            <a:ext cx="6898511" cy="3102015"/>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dirty="0"/>
          </a:p>
        </p:txBody>
      </p:sp>
      <p:grpSp>
        <p:nvGrpSpPr>
          <p:cNvPr id="6" name="Group 5">
            <a:extLst>
              <a:ext uri="{FF2B5EF4-FFF2-40B4-BE49-F238E27FC236}">
                <a16:creationId xmlns:a16="http://schemas.microsoft.com/office/drawing/2014/main" id="{EBB721ED-22E4-6DB0-5857-C0300ED9B39A}"/>
              </a:ext>
            </a:extLst>
          </p:cNvPr>
          <p:cNvGrpSpPr/>
          <p:nvPr/>
        </p:nvGrpSpPr>
        <p:grpSpPr>
          <a:xfrm>
            <a:off x="1567263" y="1495382"/>
            <a:ext cx="6047412" cy="601034"/>
            <a:chOff x="1567263" y="1495382"/>
            <a:chExt cx="6047412" cy="601034"/>
          </a:xfrm>
        </p:grpSpPr>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4755974" y="1620847"/>
              <a:ext cx="1163978" cy="389110"/>
            </a:xfrm>
            <a:prstGeom prst="rect">
              <a:avLst/>
            </a:prstGeom>
            <a:noFill/>
            <a:ln>
              <a:noFill/>
            </a:ln>
          </p:spPr>
        </p:pic>
        <p:pic>
          <p:nvPicPr>
            <p:cNvPr id="11" name="Picture 10">
              <a:extLst>
                <a:ext uri="{FF2B5EF4-FFF2-40B4-BE49-F238E27FC236}">
                  <a16:creationId xmlns:a16="http://schemas.microsoft.com/office/drawing/2014/main" id="{4954FDD9-FF0B-C2F3-8CBA-8430CF9EF277}"/>
                </a:ext>
              </a:extLst>
            </p:cNvPr>
            <p:cNvPicPr>
              <a:picLocks noChangeAspect="1"/>
            </p:cNvPicPr>
            <p:nvPr/>
          </p:nvPicPr>
          <p:blipFill rotWithShape="1">
            <a:blip r:embed="rId5"/>
            <a:srcRect t="20552"/>
            <a:stretch/>
          </p:blipFill>
          <p:spPr>
            <a:xfrm>
              <a:off x="3675859" y="1608154"/>
              <a:ext cx="787775" cy="414497"/>
            </a:xfrm>
            <a:prstGeom prst="rect">
              <a:avLst/>
            </a:prstGeom>
          </p:spPr>
        </p:pic>
        <p:cxnSp>
          <p:nvCxnSpPr>
            <p:cNvPr id="15" name="Straight Connector 14">
              <a:extLst>
                <a:ext uri="{FF2B5EF4-FFF2-40B4-BE49-F238E27FC236}">
                  <a16:creationId xmlns:a16="http://schemas.microsoft.com/office/drawing/2014/main" id="{81703E3D-DC42-4972-13BC-75B3433F0AAC}"/>
                </a:ext>
              </a:extLst>
            </p:cNvPr>
            <p:cNvCxnSpPr>
              <a:cxnSpLocks/>
            </p:cNvCxnSpPr>
            <p:nvPr/>
          </p:nvCxnSpPr>
          <p:spPr>
            <a:xfrm>
              <a:off x="4609804"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2864786-7EB9-0435-2B7E-A519DAC0B2C3}"/>
                </a:ext>
              </a:extLst>
            </p:cNvPr>
            <p:cNvCxnSpPr>
              <a:cxnSpLocks/>
            </p:cNvCxnSpPr>
            <p:nvPr/>
          </p:nvCxnSpPr>
          <p:spPr>
            <a:xfrm>
              <a:off x="6066122"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0" name="Picture 19">
              <a:extLst>
                <a:ext uri="{FF2B5EF4-FFF2-40B4-BE49-F238E27FC236}">
                  <a16:creationId xmlns:a16="http://schemas.microsoft.com/office/drawing/2014/main" id="{4C1401D8-FA66-1261-CD90-51590003DB53}"/>
                </a:ext>
              </a:extLst>
            </p:cNvPr>
            <p:cNvPicPr/>
            <p:nvPr/>
          </p:nvPicPr>
          <p:blipFill>
            <a:blip r:embed="rId6"/>
            <a:stretch/>
          </p:blipFill>
          <p:spPr>
            <a:xfrm>
              <a:off x="6212294" y="1633695"/>
              <a:ext cx="1402381" cy="363414"/>
            </a:xfrm>
            <a:prstGeom prst="rect">
              <a:avLst/>
            </a:prstGeom>
            <a:ln w="0">
              <a:noFill/>
            </a:ln>
          </p:spPr>
        </p:pic>
        <p:cxnSp>
          <p:nvCxnSpPr>
            <p:cNvPr id="21" name="Straight Connector 20">
              <a:extLst>
                <a:ext uri="{FF2B5EF4-FFF2-40B4-BE49-F238E27FC236}">
                  <a16:creationId xmlns:a16="http://schemas.microsoft.com/office/drawing/2014/main" id="{A3B6D403-A251-4241-C8B1-03F239798137}"/>
                </a:ext>
              </a:extLst>
            </p:cNvPr>
            <p:cNvCxnSpPr>
              <a:cxnSpLocks/>
            </p:cNvCxnSpPr>
            <p:nvPr/>
          </p:nvCxnSpPr>
          <p:spPr>
            <a:xfrm>
              <a:off x="3529689" y="1534389"/>
              <a:ext cx="0" cy="562027"/>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22" name="Picture 21" descr="A blue and black text&#10;&#10;Description automatically generated">
              <a:extLst>
                <a:ext uri="{FF2B5EF4-FFF2-40B4-BE49-F238E27FC236}">
                  <a16:creationId xmlns:a16="http://schemas.microsoft.com/office/drawing/2014/main" id="{7EE3A363-7C08-0337-B159-84F504E87478}"/>
                </a:ext>
              </a:extLst>
            </p:cNvPr>
            <p:cNvPicPr>
              <a:picLocks noChangeAspect="1"/>
            </p:cNvPicPr>
            <p:nvPr/>
          </p:nvPicPr>
          <p:blipFill>
            <a:blip r:embed="rId7"/>
            <a:stretch>
              <a:fillRect/>
            </a:stretch>
          </p:blipFill>
          <p:spPr>
            <a:xfrm>
              <a:off x="1567263" y="1495382"/>
              <a:ext cx="1816256" cy="454064"/>
            </a:xfrm>
            <a:prstGeom prst="rect">
              <a:avLst/>
            </a:prstGeom>
          </p:spPr>
        </p:pic>
      </p:grpSp>
      <p:sp>
        <p:nvSpPr>
          <p:cNvPr id="7" name="TextBox 6">
            <a:extLst>
              <a:ext uri="{FF2B5EF4-FFF2-40B4-BE49-F238E27FC236}">
                <a16:creationId xmlns:a16="http://schemas.microsoft.com/office/drawing/2014/main" id="{5FD0626E-7FFA-F384-1DF5-056574800B20}"/>
              </a:ext>
            </a:extLst>
          </p:cNvPr>
          <p:cNvSpPr txBox="1"/>
          <p:nvPr/>
        </p:nvSpPr>
        <p:spPr>
          <a:xfrm>
            <a:off x="1253076" y="2209800"/>
            <a:ext cx="6578957" cy="2523768"/>
          </a:xfrm>
          <a:prstGeom prst="rect">
            <a:avLst/>
          </a:prstGeom>
          <a:noFill/>
        </p:spPr>
        <p:txBody>
          <a:bodyPr wrap="square">
            <a:spAutoFit/>
          </a:bodyPr>
          <a:lstStyle/>
          <a:p>
            <a:pPr algn="ctr"/>
            <a:r>
              <a:rPr lang="en-US" sz="1800" b="1" dirty="0"/>
              <a:t>BITCOIN PRICE PREDICTION USING MACHINE LEARNING</a:t>
            </a:r>
          </a:p>
          <a:p>
            <a:endParaRPr lang="en-US" sz="1400" dirty="0"/>
          </a:p>
          <a:p>
            <a:r>
              <a:rPr lang="en-US" sz="1400" dirty="0"/>
              <a:t>Team Members:                                               Guide : SHILPA HARIRAJ  </a:t>
            </a:r>
          </a:p>
          <a:p>
            <a:r>
              <a:rPr lang="en-US" sz="1400" dirty="0"/>
              <a:t>KARNA KAVYA(1VE20CA027)</a:t>
            </a:r>
          </a:p>
          <a:p>
            <a:r>
              <a:rPr lang="en-US" dirty="0"/>
              <a:t>MOHIT KUMAR SINGH(1VE20CA011)</a:t>
            </a:r>
          </a:p>
          <a:p>
            <a:r>
              <a:rPr lang="en-US" dirty="0"/>
              <a:t>RISHIKA S(1VE20CA019)</a:t>
            </a:r>
          </a:p>
          <a:p>
            <a:r>
              <a:rPr lang="en-US" dirty="0"/>
              <a:t>TRIPARNA ROY(1VE20CA022)</a:t>
            </a:r>
            <a:r>
              <a:rPr lang="en-US" sz="1400" dirty="0"/>
              <a:t>		</a:t>
            </a:r>
          </a:p>
          <a:p>
            <a:pPr algn="ct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Algorithm &amp; Deployment</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5A89874-D757-5D53-F329-ACAD96EDFCE2}"/>
              </a:ext>
            </a:extLst>
          </p:cNvPr>
          <p:cNvSpPr txBox="1"/>
          <p:nvPr/>
        </p:nvSpPr>
        <p:spPr>
          <a:xfrm rot="10800000" flipV="1">
            <a:off x="311700" y="1017724"/>
            <a:ext cx="7974171" cy="2677656"/>
          </a:xfrm>
          <a:prstGeom prst="rect">
            <a:avLst/>
          </a:prstGeom>
          <a:noFill/>
        </p:spPr>
        <p:txBody>
          <a:bodyPr wrap="square" rtlCol="0">
            <a:spAutoFit/>
          </a:bodyPr>
          <a:lstStyle/>
          <a:p>
            <a:pPr algn="just"/>
            <a:r>
              <a:rPr lang="en-IN" dirty="0"/>
              <a:t>Algorithm</a:t>
            </a:r>
          </a:p>
          <a:p>
            <a:pPr algn="just"/>
            <a:r>
              <a:rPr lang="en-IN" dirty="0"/>
              <a:t>Utilize regression algorithms (e.g., Random Forest, Gradient Boosting) for BTC price prediction based on historical data from ETH, USDT, and BNB. Implement train-test splitting, hyperparameter tuning, and evaluation metrics (R-squared) for model optimization.</a:t>
            </a:r>
          </a:p>
          <a:p>
            <a:pPr algn="just"/>
            <a:endParaRPr lang="en-IN" dirty="0"/>
          </a:p>
          <a:p>
            <a:pPr algn="just"/>
            <a:r>
              <a:rPr lang="en-IN" dirty="0"/>
              <a:t>Deployment</a:t>
            </a:r>
          </a:p>
          <a:p>
            <a:pPr algn="just"/>
            <a:r>
              <a:rPr lang="en-IN" dirty="0"/>
              <a:t>Serialize trained models and containerize the application using Docker. Deploy on cloud platforms (AWS, Azure) with Flask-based APIs for real-time predictions. Ensure load balancing, auto-scaling, and security protocols (encryption, authentication). Monitor performance with tools like Prometheus, logging errors via ELK stack. Implement CI/CD pipelines for automated testing and version control updates, ensuring a scalable, secure, and accessible system for BTC price forecasting.</a:t>
            </a:r>
          </a:p>
        </p:txBody>
      </p:sp>
    </p:spTree>
    <p:extLst>
      <p:ext uri="{BB962C8B-B14F-4D97-AF65-F5344CB8AC3E}">
        <p14:creationId xmlns:p14="http://schemas.microsoft.com/office/powerpoint/2010/main" val="1979684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1404AE6-EB86-F3FB-A62D-73EB3ED4CF13}"/>
              </a:ext>
            </a:extLst>
          </p:cNvPr>
          <p:cNvSpPr txBox="1"/>
          <p:nvPr/>
        </p:nvSpPr>
        <p:spPr>
          <a:xfrm>
            <a:off x="2293034" y="1582615"/>
            <a:ext cx="1814732" cy="457200"/>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0237F842-6BD3-60F2-BA6C-8B0152E8DE13}"/>
              </a:ext>
            </a:extLst>
          </p:cNvPr>
          <p:cNvPicPr>
            <a:picLocks noChangeAspect="1"/>
          </p:cNvPicPr>
          <p:nvPr/>
        </p:nvPicPr>
        <p:blipFill>
          <a:blip r:embed="rId3"/>
          <a:stretch>
            <a:fillRect/>
          </a:stretch>
        </p:blipFill>
        <p:spPr>
          <a:xfrm>
            <a:off x="84667" y="948265"/>
            <a:ext cx="6654800" cy="2057165"/>
          </a:xfrm>
          <a:prstGeom prst="rect">
            <a:avLst/>
          </a:prstGeom>
        </p:spPr>
      </p:pic>
      <p:pic>
        <p:nvPicPr>
          <p:cNvPr id="8" name="Picture 7">
            <a:extLst>
              <a:ext uri="{FF2B5EF4-FFF2-40B4-BE49-F238E27FC236}">
                <a16:creationId xmlns:a16="http://schemas.microsoft.com/office/drawing/2014/main" id="{A6EBEFDF-7FD2-CFE4-285C-62E339EAE3A6}"/>
              </a:ext>
            </a:extLst>
          </p:cNvPr>
          <p:cNvPicPr>
            <a:picLocks noChangeAspect="1"/>
          </p:cNvPicPr>
          <p:nvPr/>
        </p:nvPicPr>
        <p:blipFill>
          <a:blip r:embed="rId4"/>
          <a:stretch>
            <a:fillRect/>
          </a:stretch>
        </p:blipFill>
        <p:spPr>
          <a:xfrm>
            <a:off x="169333" y="3005430"/>
            <a:ext cx="6654800" cy="1892616"/>
          </a:xfrm>
          <a:prstGeom prst="rect">
            <a:avLst/>
          </a:prstGeom>
        </p:spPr>
      </p:pic>
    </p:spTree>
    <p:extLst>
      <p:ext uri="{BB962C8B-B14F-4D97-AF65-F5344CB8AC3E}">
        <p14:creationId xmlns:p14="http://schemas.microsoft.com/office/powerpoint/2010/main" val="217478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1CE232D-B2F1-100C-C46F-46B8E4D11DBF}"/>
              </a:ext>
            </a:extLst>
          </p:cNvPr>
          <p:cNvSpPr txBox="1"/>
          <p:nvPr/>
        </p:nvSpPr>
        <p:spPr>
          <a:xfrm>
            <a:off x="211014" y="1017725"/>
            <a:ext cx="8520599" cy="3539430"/>
          </a:xfrm>
          <a:prstGeom prst="rect">
            <a:avLst/>
          </a:prstGeom>
          <a:noFill/>
        </p:spPr>
        <p:txBody>
          <a:bodyPr wrap="square" rtlCol="0">
            <a:spAutoFit/>
          </a:bodyPr>
          <a:lstStyle/>
          <a:p>
            <a:pPr algn="just"/>
            <a:r>
              <a:rPr lang="en-US" dirty="0"/>
              <a:t>Future endeavors could focus on:</a:t>
            </a:r>
          </a:p>
          <a:p>
            <a:pPr algn="just"/>
            <a:endParaRPr lang="en-US" dirty="0"/>
          </a:p>
          <a:p>
            <a:pPr algn="just"/>
            <a:r>
              <a:rPr lang="en-US" dirty="0"/>
              <a:t>1.Enhanced Model Complexity: Explore ensemble techniques or deep learning models for improved accuracy in predicting cryptocurrency prices amidst market fluctuations.</a:t>
            </a:r>
          </a:p>
          <a:p>
            <a:pPr algn="just"/>
            <a:endParaRPr lang="en-US" dirty="0"/>
          </a:p>
          <a:p>
            <a:pPr algn="just"/>
            <a:r>
              <a:rPr lang="en-US" dirty="0"/>
              <a:t>2.Incorporating External Factors: Integrate external data sources (e.g., social media sentiment, market news) to enhance model robustness and capture broader market influences.</a:t>
            </a:r>
          </a:p>
          <a:p>
            <a:pPr algn="just"/>
            <a:endParaRPr lang="en-US" dirty="0"/>
          </a:p>
          <a:p>
            <a:pPr algn="just"/>
            <a:r>
              <a:rPr lang="en-US" dirty="0"/>
              <a:t>3.Real-Time Predictions: Develop streaming analytics for live price predictions, enabling timely decision-making for traders and investors.</a:t>
            </a:r>
          </a:p>
          <a:p>
            <a:pPr algn="just"/>
            <a:endParaRPr lang="en-US" dirty="0"/>
          </a:p>
          <a:p>
            <a:pPr algn="just"/>
            <a:r>
              <a:rPr lang="en-US" dirty="0"/>
              <a:t>4.Dynamic Model Updating: Implement mechanisms to adapt models to evolving market patterns, ensuring continuous relevance and accuracy.</a:t>
            </a:r>
          </a:p>
          <a:p>
            <a:pPr algn="just"/>
            <a:endParaRPr lang="en-US" dirty="0"/>
          </a:p>
          <a:p>
            <a:pPr algn="just"/>
            <a:r>
              <a:rPr lang="en-US" dirty="0"/>
              <a:t>5.Interdisciplinary Analysis: Collaborate with financial experts to blend machine learning insights with financial theories for more comprehensive predictive models.</a:t>
            </a:r>
          </a:p>
        </p:txBody>
      </p:sp>
    </p:spTree>
    <p:extLst>
      <p:ext uri="{BB962C8B-B14F-4D97-AF65-F5344CB8AC3E}">
        <p14:creationId xmlns:p14="http://schemas.microsoft.com/office/powerpoint/2010/main" val="705114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400" b="1" dirty="0">
                <a:solidFill>
                  <a:srgbClr val="213163"/>
                </a:solidFill>
              </a:rPr>
              <a:t>References</a:t>
            </a:r>
            <a:endParaRPr lang="en-US" sz="2400" dirty="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4173" y="1190170"/>
            <a:ext cx="8577089" cy="25592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lvl="1" indent="-285750">
              <a:lnSpc>
                <a:spcPct val="107000"/>
              </a:lnSpc>
              <a:spcBef>
                <a:spcPts val="499"/>
              </a:spcBef>
              <a:buClr>
                <a:srgbClr val="213163"/>
              </a:buClr>
              <a:buFont typeface="Arial" panose="020B0604020202020204" pitchFamily="34" charset="0"/>
              <a:buChar char="•"/>
            </a:pPr>
            <a:r>
              <a:rPr lang="en-US" b="0" strike="noStrike" spc="-1" dirty="0">
                <a:solidFill>
                  <a:schemeClr val="tx1"/>
                </a:solidFill>
                <a:latin typeface="+mn-lt"/>
                <a:ea typeface="Calibri"/>
                <a:cs typeface="Times New Roman"/>
                <a:hlinkClick r:id="rId3">
                  <a:extLst>
                    <a:ext uri="{A12FA001-AC4F-418D-AE19-62706E023703}">
                      <ahyp:hlinkClr xmlns:ahyp="http://schemas.microsoft.com/office/drawing/2018/hyperlinkcolor" val="tx"/>
                    </a:ext>
                  </a:extLst>
                </a:hlinkClick>
              </a:rPr>
              <a:t>www.Kaggle.com</a:t>
            </a:r>
            <a:endParaRPr lang="en-US" b="0" strike="noStrike" spc="-1" dirty="0">
              <a:solidFill>
                <a:schemeClr val="tx1"/>
              </a:solidFill>
              <a:latin typeface="+mn-lt"/>
              <a:ea typeface="Calibri"/>
              <a:cs typeface="Times New Roman"/>
            </a:endParaRPr>
          </a:p>
          <a:p>
            <a:pPr marL="285750" lvl="1" indent="-285750">
              <a:lnSpc>
                <a:spcPct val="107000"/>
              </a:lnSpc>
              <a:spcBef>
                <a:spcPts val="499"/>
              </a:spcBef>
              <a:buClr>
                <a:srgbClr val="213163"/>
              </a:buClr>
              <a:buFont typeface="Arial" panose="020B0604020202020204" pitchFamily="34" charset="0"/>
              <a:buChar char="•"/>
            </a:pPr>
            <a:r>
              <a:rPr lang="en-US" spc="-1" dirty="0">
                <a:solidFill>
                  <a:schemeClr val="tx1"/>
                </a:solidFill>
                <a:latin typeface="+mn-lt"/>
                <a:ea typeface="Calibri"/>
                <a:cs typeface="Times New Roman"/>
                <a:hlinkClick r:id="rId4"/>
              </a:rPr>
              <a:t>www.github.com</a:t>
            </a:r>
            <a:endParaRPr lang="en-US" spc="-1" dirty="0">
              <a:solidFill>
                <a:schemeClr val="tx1"/>
              </a:solidFill>
              <a:latin typeface="+mn-lt"/>
              <a:ea typeface="Calibri"/>
              <a:cs typeface="Times New Roman"/>
            </a:endParaRPr>
          </a:p>
          <a:p>
            <a:pPr marL="285750" lvl="1" indent="-285750">
              <a:lnSpc>
                <a:spcPct val="107000"/>
              </a:lnSpc>
              <a:spcBef>
                <a:spcPts val="499"/>
              </a:spcBef>
              <a:buClr>
                <a:srgbClr val="213163"/>
              </a:buClr>
              <a:buFont typeface="Arial" panose="020B0604020202020204" pitchFamily="34" charset="0"/>
              <a:buChar char="•"/>
            </a:pPr>
            <a:r>
              <a:rPr lang="en-US" spc="-1" dirty="0">
                <a:solidFill>
                  <a:schemeClr val="tx1"/>
                </a:solidFill>
                <a:latin typeface="+mn-lt"/>
                <a:ea typeface="Calibri"/>
                <a:cs typeface="Times New Roman"/>
              </a:rPr>
              <a:t>Tom M. Mitchell, Machine Learning, McGraw-Hill Education, 2013</a:t>
            </a:r>
          </a:p>
          <a:p>
            <a:pPr marL="285750" lvl="1" indent="-285750">
              <a:lnSpc>
                <a:spcPct val="107000"/>
              </a:lnSpc>
              <a:spcBef>
                <a:spcPts val="499"/>
              </a:spcBef>
              <a:buClr>
                <a:srgbClr val="213163"/>
              </a:buClr>
              <a:buFont typeface="Arial" panose="020B0604020202020204" pitchFamily="34" charset="0"/>
              <a:buChar char="•"/>
            </a:pPr>
            <a:r>
              <a:rPr lang="en-US" spc="-1" dirty="0">
                <a:solidFill>
                  <a:schemeClr val="tx1"/>
                </a:solidFill>
                <a:latin typeface="+mn-lt"/>
                <a:ea typeface="Calibri"/>
                <a:cs typeface="Times New Roman"/>
              </a:rPr>
              <a:t>Machine Learning using Python ,</a:t>
            </a:r>
            <a:r>
              <a:rPr lang="en-US" spc="-1" dirty="0" err="1">
                <a:solidFill>
                  <a:schemeClr val="tx1"/>
                </a:solidFill>
                <a:latin typeface="+mn-lt"/>
                <a:ea typeface="Calibri"/>
                <a:cs typeface="Times New Roman"/>
              </a:rPr>
              <a:t>Manaranjan</a:t>
            </a:r>
            <a:r>
              <a:rPr lang="en-US" spc="-1" dirty="0">
                <a:solidFill>
                  <a:schemeClr val="tx1"/>
                </a:solidFill>
                <a:latin typeface="+mn-lt"/>
                <a:ea typeface="Calibri"/>
                <a:cs typeface="Times New Roman"/>
              </a:rPr>
              <a:t> Pradhan, U Dinesh Kumar, Wiley 2019</a:t>
            </a:r>
          </a:p>
          <a:p>
            <a:pPr marL="285750" lvl="1" indent="-285750">
              <a:lnSpc>
                <a:spcPct val="107000"/>
              </a:lnSpc>
              <a:spcBef>
                <a:spcPts val="499"/>
              </a:spcBef>
              <a:buClr>
                <a:srgbClr val="213163"/>
              </a:buClr>
              <a:buFont typeface="Arial" panose="020B0604020202020204" pitchFamily="34" charset="0"/>
              <a:buChar char="•"/>
            </a:pPr>
            <a:r>
              <a:rPr lang="en-US" spc="-1" dirty="0">
                <a:solidFill>
                  <a:schemeClr val="tx1"/>
                </a:solidFill>
                <a:latin typeface="+mn-lt"/>
                <a:ea typeface="Calibri"/>
                <a:cs typeface="Times New Roman"/>
              </a:rPr>
              <a:t>Machine Learning, Anuradha </a:t>
            </a:r>
            <a:r>
              <a:rPr lang="en-US" spc="-1" dirty="0" err="1">
                <a:solidFill>
                  <a:schemeClr val="tx1"/>
                </a:solidFill>
                <a:latin typeface="+mn-lt"/>
                <a:ea typeface="Calibri"/>
                <a:cs typeface="Times New Roman"/>
              </a:rPr>
              <a:t>Srinivasaraghavan</a:t>
            </a:r>
            <a:r>
              <a:rPr lang="en-US" spc="-1" dirty="0">
                <a:solidFill>
                  <a:schemeClr val="tx1"/>
                </a:solidFill>
                <a:latin typeface="+mn-lt"/>
                <a:ea typeface="Calibri"/>
                <a:cs typeface="Times New Roman"/>
              </a:rPr>
              <a:t>, </a:t>
            </a:r>
            <a:r>
              <a:rPr lang="en-US" spc="-1" dirty="0" err="1">
                <a:solidFill>
                  <a:schemeClr val="tx1"/>
                </a:solidFill>
                <a:latin typeface="+mn-lt"/>
                <a:ea typeface="Calibri"/>
                <a:cs typeface="Times New Roman"/>
              </a:rPr>
              <a:t>VincyJoeph</a:t>
            </a:r>
            <a:r>
              <a:rPr lang="en-US" spc="-1" dirty="0">
                <a:solidFill>
                  <a:schemeClr val="tx1"/>
                </a:solidFill>
                <a:latin typeface="+mn-lt"/>
                <a:ea typeface="Calibri"/>
                <a:cs typeface="Times New Roman"/>
              </a:rPr>
              <a:t>, Wiley 2019</a:t>
            </a:r>
          </a:p>
          <a:p>
            <a:pPr marL="285750" lvl="1" indent="-285750">
              <a:lnSpc>
                <a:spcPct val="107000"/>
              </a:lnSpc>
              <a:spcBef>
                <a:spcPts val="499"/>
              </a:spcBef>
              <a:buClr>
                <a:srgbClr val="213163"/>
              </a:buClr>
              <a:buFont typeface="Arial" panose="020B0604020202020204" pitchFamily="34" charset="0"/>
              <a:buChar char="•"/>
            </a:pPr>
            <a:endParaRPr lang="en-US" b="0" strike="noStrike" spc="-1" dirty="0">
              <a:solidFill>
                <a:schemeClr val="tx1"/>
              </a:solidFill>
              <a:latin typeface="+mn-lt"/>
              <a:ea typeface="Calibri"/>
              <a:cs typeface="Times New Roman"/>
            </a:endParaRPr>
          </a:p>
        </p:txBody>
      </p:sp>
    </p:spTree>
    <p:extLst>
      <p:ext uri="{BB962C8B-B14F-4D97-AF65-F5344CB8AC3E}">
        <p14:creationId xmlns:p14="http://schemas.microsoft.com/office/powerpoint/2010/main" val="3709190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dirty="0"/>
              <a:t>Thank you!</a:t>
            </a:r>
          </a:p>
        </p:txBody>
      </p:sp>
    </p:spTree>
    <p:extLst>
      <p:ext uri="{BB962C8B-B14F-4D97-AF65-F5344CB8AC3E}">
        <p14:creationId xmlns:p14="http://schemas.microsoft.com/office/powerpoint/2010/main" val="188237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624661" y="1436524"/>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&amp; Proposed Solution</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  </a:t>
            </a:r>
          </a:p>
          <a:p>
            <a:pPr marL="285750" indent="-285750">
              <a:buFont typeface="Arial" panose="020B0604020202020204" pitchFamily="34" charset="0"/>
              <a:buChar char="•"/>
            </a:pPr>
            <a:r>
              <a:rPr lang="en-US" sz="1800" dirty="0">
                <a:ea typeface="+mn-lt"/>
                <a:cs typeface="+mn-lt"/>
              </a:rPr>
              <a:t>Dataflow Diagram</a:t>
            </a:r>
            <a:endParaRPr lang="en-US" sz="1800" dirty="0">
              <a:latin typeface="Arial"/>
              <a:ea typeface="+mn-lt"/>
              <a:cs typeface="+mn-lt"/>
            </a:endParaRPr>
          </a:p>
          <a:p>
            <a:pPr marL="285750" indent="-285750">
              <a:buFont typeface="Arial" panose="020B0604020202020204" pitchFamily="34" charset="0"/>
              <a:buChar char="•"/>
            </a:pPr>
            <a:r>
              <a:rPr lang="en-US" sz="1800" dirty="0">
                <a:latin typeface="Arial"/>
                <a:ea typeface="+mn-lt"/>
                <a:cs typeface="+mn-lt"/>
              </a:rPr>
              <a:t>Algorithm &amp; Deployment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p:txBody>
      </p:sp>
    </p:spTree>
    <p:extLst>
      <p:ext uri="{BB962C8B-B14F-4D97-AF65-F5344CB8AC3E}">
        <p14:creationId xmlns:p14="http://schemas.microsoft.com/office/powerpoint/2010/main" val="125300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1208545-5310-47B6-510F-4E8E8DE43923}"/>
              </a:ext>
            </a:extLst>
          </p:cNvPr>
          <p:cNvSpPr txBox="1"/>
          <p:nvPr/>
        </p:nvSpPr>
        <p:spPr>
          <a:xfrm>
            <a:off x="478301" y="1406770"/>
            <a:ext cx="7884941"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This study employs the Yahoo Finance API to collect historical price data for BTC, ETH, USDT, and BNB. Preprocessing consolidates and refines the data, followed by visual EDA using Seaborn and Matplotlib to analyze closing prices and volumes across cryptocurrencies. Correlations are scrutinized via heatmaps and pair plots.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Regression models—Random Forest, K Nearest Neighbors, Decision Tree, Gradient Boosting—are applied to forecast Bitcoin's closing price using other cryptocurrencies' features. Key steps include train-test splitting, feature scaling, and </a:t>
            </a:r>
            <a:r>
              <a:rPr lang="en-US" dirty="0" err="1"/>
              <a:t>RandomizedSearchCV</a:t>
            </a:r>
            <a:r>
              <a:rPr lang="en-US" dirty="0"/>
              <a:t> for refining the Random Forest Regressor's performance.</a:t>
            </a:r>
            <a:endParaRPr lang="en-IN" dirty="0"/>
          </a:p>
        </p:txBody>
      </p:sp>
    </p:spTree>
    <p:extLst>
      <p:ext uri="{BB962C8B-B14F-4D97-AF65-F5344CB8AC3E}">
        <p14:creationId xmlns:p14="http://schemas.microsoft.com/office/powerpoint/2010/main" val="4921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F7E6F77-429B-7A32-176D-4367DD49A1A0}"/>
              </a:ext>
            </a:extLst>
          </p:cNvPr>
          <p:cNvSpPr txBox="1"/>
          <p:nvPr/>
        </p:nvSpPr>
        <p:spPr>
          <a:xfrm>
            <a:off x="218049" y="1159045"/>
            <a:ext cx="8396202" cy="1169551"/>
          </a:xfrm>
          <a:prstGeom prst="rect">
            <a:avLst/>
          </a:prstGeom>
          <a:noFill/>
        </p:spPr>
        <p:txBody>
          <a:bodyPr wrap="square" rtlCol="0">
            <a:spAutoFit/>
          </a:bodyPr>
          <a:lstStyle/>
          <a:p>
            <a:pPr algn="just"/>
            <a:r>
              <a:rPr lang="en-IN" dirty="0"/>
              <a:t>Cryptocurrency markets, known for their volatility, present a challenge in accurately predicting Bitcoin's (BTC) price movements amid interactions with Ethereum (ETH), Tether (USDT), and </a:t>
            </a:r>
            <a:r>
              <a:rPr lang="en-IN" dirty="0" err="1"/>
              <a:t>Binance</a:t>
            </a:r>
            <a:r>
              <a:rPr lang="en-IN" dirty="0"/>
              <a:t> Coin (BNB). This study aims to utilize machine learning for BTC price forecasting based on historical data from these cryptocurrencies via the Yahoo Finance API.</a:t>
            </a:r>
          </a:p>
          <a:p>
            <a:endParaRPr lang="en-IN" dirty="0"/>
          </a:p>
        </p:txBody>
      </p:sp>
    </p:spTree>
    <p:extLst>
      <p:ext uri="{BB962C8B-B14F-4D97-AF65-F5344CB8AC3E}">
        <p14:creationId xmlns:p14="http://schemas.microsoft.com/office/powerpoint/2010/main" val="340169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904CD6F-5EB5-5066-14D2-15EEEFD00403}"/>
              </a:ext>
            </a:extLst>
          </p:cNvPr>
          <p:cNvSpPr txBox="1"/>
          <p:nvPr/>
        </p:nvSpPr>
        <p:spPr>
          <a:xfrm>
            <a:off x="222671" y="1068469"/>
            <a:ext cx="8698657" cy="3108543"/>
          </a:xfrm>
          <a:prstGeom prst="rect">
            <a:avLst/>
          </a:prstGeom>
          <a:noFill/>
        </p:spPr>
        <p:txBody>
          <a:bodyPr wrap="square" rtlCol="0">
            <a:spAutoFit/>
          </a:bodyPr>
          <a:lstStyle/>
          <a:p>
            <a:r>
              <a:rPr lang="en-US" b="1" u="sng" dirty="0">
                <a:latin typeface="+mn-lt"/>
              </a:rPr>
              <a:t>Aim</a:t>
            </a:r>
            <a:r>
              <a:rPr lang="en-US" dirty="0">
                <a:latin typeface="+mn-lt"/>
              </a:rPr>
              <a:t>:</a:t>
            </a:r>
          </a:p>
          <a:p>
            <a:r>
              <a:rPr lang="en-US" dirty="0">
                <a:latin typeface="+mn-lt"/>
              </a:rPr>
              <a:t>To predict Bitcoin's (BTC) closing price leveraging machine learning techniques using historical data from Ethereum (ETH), Tether (USDT), and </a:t>
            </a:r>
            <a:r>
              <a:rPr lang="en-US" dirty="0" err="1">
                <a:latin typeface="+mn-lt"/>
              </a:rPr>
              <a:t>Binance</a:t>
            </a:r>
            <a:r>
              <a:rPr lang="en-US" dirty="0">
                <a:latin typeface="+mn-lt"/>
              </a:rPr>
              <a:t> Coin (BNB), obtained through the Yahoo Finance API.</a:t>
            </a:r>
          </a:p>
          <a:p>
            <a:endParaRPr lang="en-US" dirty="0">
              <a:latin typeface="+mn-lt"/>
            </a:endParaRPr>
          </a:p>
          <a:p>
            <a:r>
              <a:rPr lang="en-US" b="1" u="sng" dirty="0">
                <a:latin typeface="+mn-lt"/>
              </a:rPr>
              <a:t>Objectives</a:t>
            </a:r>
            <a:r>
              <a:rPr lang="en-US" dirty="0">
                <a:latin typeface="+mn-lt"/>
              </a:rPr>
              <a:t>:</a:t>
            </a:r>
          </a:p>
          <a:p>
            <a:endParaRPr lang="en-US" dirty="0">
              <a:latin typeface="+mn-lt"/>
            </a:endParaRPr>
          </a:p>
          <a:p>
            <a:pPr marL="285750" indent="-285750">
              <a:buFont typeface="Arial" panose="020B0604020202020204" pitchFamily="34" charset="0"/>
              <a:buChar char="•"/>
            </a:pPr>
            <a:r>
              <a:rPr lang="en-US" u="sng" dirty="0">
                <a:latin typeface="+mn-lt"/>
              </a:rPr>
              <a:t>Data Collection and Preparation</a:t>
            </a:r>
            <a:r>
              <a:rPr lang="en-US" dirty="0">
                <a:latin typeface="+mn-lt"/>
              </a:rPr>
              <a:t>: Gather historical price data for BTC, ETH, USDT, and BNB from the Yahoo Finance API.</a:t>
            </a:r>
          </a:p>
          <a:p>
            <a:pPr marL="285750" indent="-285750">
              <a:buFont typeface="Arial" panose="020B0604020202020204" pitchFamily="34" charset="0"/>
              <a:buChar char="•"/>
            </a:pPr>
            <a:r>
              <a:rPr lang="en-US" u="sng" dirty="0">
                <a:latin typeface="+mn-lt"/>
              </a:rPr>
              <a:t>Machine Learning Modeling</a:t>
            </a:r>
            <a:r>
              <a:rPr lang="en-US" dirty="0">
                <a:latin typeface="+mn-lt"/>
              </a:rPr>
              <a:t>: Implement regression models (Random Forest, K Nearest Neighbors, Decision Tree, Gradient Boosting) to forecast BTC's closing price.	</a:t>
            </a:r>
          </a:p>
          <a:p>
            <a:pPr marL="285750" indent="-285750" algn="l">
              <a:buFont typeface="Arial" panose="020B0604020202020204" pitchFamily="34" charset="0"/>
              <a:buChar char="•"/>
            </a:pPr>
            <a:r>
              <a:rPr lang="en-US" i="0" u="sng" dirty="0">
                <a:solidFill>
                  <a:schemeClr val="tx1"/>
                </a:solidFill>
                <a:effectLst/>
                <a:latin typeface="+mn-lt"/>
              </a:rPr>
              <a:t>Exploratory Data Analysis (EDA): </a:t>
            </a:r>
            <a:r>
              <a:rPr lang="en-US" b="0" i="0" dirty="0">
                <a:solidFill>
                  <a:schemeClr val="tx1"/>
                </a:solidFill>
                <a:effectLst/>
                <a:latin typeface="+mn-lt"/>
              </a:rPr>
              <a:t>Visualize closing prices and volumes across cryptocurrencies using Seaborn and Matplotlib.</a:t>
            </a:r>
          </a:p>
          <a:p>
            <a:pPr marL="285750" indent="-285750" algn="l">
              <a:buFont typeface="Arial" panose="020B0604020202020204" pitchFamily="34" charset="0"/>
              <a:buChar char="•"/>
            </a:pPr>
            <a:r>
              <a:rPr lang="en-IN" i="0" u="sng" dirty="0">
                <a:effectLst/>
                <a:latin typeface="+mn-lt"/>
              </a:rPr>
              <a:t>Model Interpretability using SHAP</a:t>
            </a:r>
            <a:r>
              <a:rPr lang="en-IN" b="1" i="0" dirty="0">
                <a:effectLst/>
                <a:latin typeface="+mn-lt"/>
              </a:rPr>
              <a:t>: </a:t>
            </a:r>
            <a:r>
              <a:rPr lang="en-US" dirty="0">
                <a:latin typeface="+mn-lt"/>
              </a:rPr>
              <a:t>Employ SHAP values to interpret the Random Forest model's predictions</a:t>
            </a:r>
            <a:endParaRPr lang="en-US" b="0" i="0" dirty="0">
              <a:solidFill>
                <a:schemeClr val="tx1"/>
              </a:solidFill>
              <a:effectLst/>
              <a:latin typeface="+mn-lt"/>
            </a:endParaRPr>
          </a:p>
        </p:txBody>
      </p:sp>
    </p:spTree>
    <p:extLst>
      <p:ext uri="{BB962C8B-B14F-4D97-AF65-F5344CB8AC3E}">
        <p14:creationId xmlns:p14="http://schemas.microsoft.com/office/powerpoint/2010/main" val="27732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45DE-B712-F06B-67FA-D3D7D6FBF5DF}"/>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Proposed Solution</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3061F09-4DF6-CD67-1407-A7D7947466A9}"/>
              </a:ext>
            </a:extLst>
          </p:cNvPr>
          <p:cNvSpPr txBox="1"/>
          <p:nvPr/>
        </p:nvSpPr>
        <p:spPr>
          <a:xfrm>
            <a:off x="583809" y="1202788"/>
            <a:ext cx="7941213" cy="1600438"/>
          </a:xfrm>
          <a:prstGeom prst="rect">
            <a:avLst/>
          </a:prstGeom>
          <a:noFill/>
        </p:spPr>
        <p:txBody>
          <a:bodyPr wrap="square" rtlCol="0">
            <a:spAutoFit/>
          </a:bodyPr>
          <a:lstStyle/>
          <a:p>
            <a:pPr algn="just"/>
            <a:r>
              <a:rPr lang="en-IN" dirty="0"/>
              <a:t>The proposed solution involves collecting historical BTC, ETH, USDT, and BNB data via Yahoo Finance API, followed by data refinement. Exploratory analysis visualizes price trends and correlations among cryptocurrencies. Feature engineering integrates data for BTC price prediction using regression models like Random Forest and Gradient Boosting, optimizing with train-test splits and hyperparameter tuning. Model evaluation via metrics guides interpretation using SHAP values, </a:t>
            </a:r>
            <a:r>
              <a:rPr lang="en-IN" dirty="0" err="1"/>
              <a:t>unraveling</a:t>
            </a:r>
            <a:r>
              <a:rPr lang="en-IN" dirty="0"/>
              <a:t> feature impacts on BTC price predictions. This comprehensive approach aims for accurate BTC closing price forecasting while enhancing model transparency.</a:t>
            </a:r>
          </a:p>
        </p:txBody>
      </p:sp>
    </p:spTree>
    <p:extLst>
      <p:ext uri="{BB962C8B-B14F-4D97-AF65-F5344CB8AC3E}">
        <p14:creationId xmlns:p14="http://schemas.microsoft.com/office/powerpoint/2010/main" val="375440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BLOCK DIAGRAM</a:t>
            </a:r>
            <a:endParaRPr lang="en-IN" sz="2400" b="1" dirty="0">
              <a:solidFill>
                <a:srgbClr val="00206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88199D1-E31C-6F0E-D510-969012840C51}"/>
              </a:ext>
            </a:extLst>
          </p:cNvPr>
          <p:cNvPicPr>
            <a:picLocks noChangeAspect="1"/>
          </p:cNvPicPr>
          <p:nvPr/>
        </p:nvPicPr>
        <p:blipFill>
          <a:blip r:embed="rId3"/>
          <a:stretch>
            <a:fillRect/>
          </a:stretch>
        </p:blipFill>
        <p:spPr>
          <a:xfrm>
            <a:off x="1009953" y="1019265"/>
            <a:ext cx="6624835" cy="3679210"/>
          </a:xfrm>
          <a:prstGeom prst="rect">
            <a:avLst/>
          </a:prstGeom>
        </p:spPr>
      </p:pic>
      <p:sp>
        <p:nvSpPr>
          <p:cNvPr id="6" name="TextBox 5">
            <a:extLst>
              <a:ext uri="{FF2B5EF4-FFF2-40B4-BE49-F238E27FC236}">
                <a16:creationId xmlns:a16="http://schemas.microsoft.com/office/drawing/2014/main" id="{C56E14ED-2676-D59F-C61E-0F635B35350E}"/>
              </a:ext>
            </a:extLst>
          </p:cNvPr>
          <p:cNvSpPr txBox="1"/>
          <p:nvPr/>
        </p:nvSpPr>
        <p:spPr>
          <a:xfrm>
            <a:off x="2243667" y="4436533"/>
            <a:ext cx="4876800" cy="307777"/>
          </a:xfrm>
          <a:prstGeom prst="rect">
            <a:avLst/>
          </a:prstGeom>
          <a:noFill/>
        </p:spPr>
        <p:txBody>
          <a:bodyPr wrap="square" rtlCol="0">
            <a:spAutoFit/>
          </a:bodyPr>
          <a:lstStyle/>
          <a:p>
            <a:r>
              <a:rPr lang="en-IN" dirty="0"/>
              <a:t>BITCOIN(CRYPTO) PRICE PREDICTION MODEL</a:t>
            </a:r>
          </a:p>
        </p:txBody>
      </p:sp>
    </p:spTree>
    <p:extLst>
      <p:ext uri="{BB962C8B-B14F-4D97-AF65-F5344CB8AC3E}">
        <p14:creationId xmlns:p14="http://schemas.microsoft.com/office/powerpoint/2010/main" val="3356523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573088"/>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p>
        </p:txBody>
      </p:sp>
      <p:sp>
        <p:nvSpPr>
          <p:cNvPr id="4" name="TextBox 3">
            <a:extLst>
              <a:ext uri="{FF2B5EF4-FFF2-40B4-BE49-F238E27FC236}">
                <a16:creationId xmlns:a16="http://schemas.microsoft.com/office/drawing/2014/main" id="{8921A96C-1BE4-07E2-DA7C-33721ABF4A9B}"/>
              </a:ext>
            </a:extLst>
          </p:cNvPr>
          <p:cNvSpPr txBox="1"/>
          <p:nvPr/>
        </p:nvSpPr>
        <p:spPr>
          <a:xfrm>
            <a:off x="311150" y="1090246"/>
            <a:ext cx="7742604" cy="2246769"/>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system architecture encompasses data acquisition via the Yahoo Finance API for BTC, ETH, USDT, and BNB. </a:t>
            </a:r>
          </a:p>
          <a:p>
            <a:pPr marL="285750" indent="-285750" algn="just">
              <a:buFont typeface="Arial" panose="020B0604020202020204" pitchFamily="34" charset="0"/>
              <a:buChar char="•"/>
            </a:pPr>
            <a:r>
              <a:rPr lang="en-IN" dirty="0"/>
              <a:t>Regression models (e.g., Random Forest, Gradient Boosting) predict BTC prices, optimized through Scikit-</a:t>
            </a:r>
            <a:r>
              <a:rPr lang="en-IN" dirty="0" err="1"/>
              <a:t>learn's</a:t>
            </a:r>
            <a:r>
              <a:rPr lang="en-IN" dirty="0"/>
              <a:t> techniques.</a:t>
            </a:r>
          </a:p>
          <a:p>
            <a:pPr marL="285750" indent="-285750" algn="just">
              <a:buFont typeface="Arial" panose="020B0604020202020204" pitchFamily="34" charset="0"/>
              <a:buChar char="•"/>
            </a:pPr>
            <a:r>
              <a:rPr lang="en-IN" dirty="0"/>
              <a:t> Model evaluation occurs using metrics like R-squared, aided by train-test splits and hyperparameter tuning. </a:t>
            </a:r>
          </a:p>
          <a:p>
            <a:pPr marL="285750" indent="-285750" algn="just">
              <a:buFont typeface="Arial" panose="020B0604020202020204" pitchFamily="34" charset="0"/>
              <a:buChar char="•"/>
            </a:pPr>
            <a:r>
              <a:rPr lang="en-IN" dirty="0"/>
              <a:t>SHAP values provide interpretability, visualizing feature impacts on predictions.</a:t>
            </a:r>
          </a:p>
          <a:p>
            <a:pPr marL="285750" indent="-285750" algn="just">
              <a:buFont typeface="Arial" panose="020B0604020202020204" pitchFamily="34" charset="0"/>
              <a:buChar char="•"/>
            </a:pPr>
            <a:r>
              <a:rPr lang="en-IN" dirty="0"/>
              <a:t>Deployment in cloud environments enables API accessibility for real-time or batch predictions, forming a streamlined architecture blending data processing, analysis, </a:t>
            </a:r>
            <a:r>
              <a:rPr lang="en-IN" dirty="0" err="1"/>
              <a:t>modeling</a:t>
            </a:r>
            <a:r>
              <a:rPr lang="en-IN" dirty="0"/>
              <a:t>, interpretability, and deployment for robust BTC price forecasting.</a:t>
            </a:r>
          </a:p>
        </p:txBody>
      </p:sp>
    </p:spTree>
    <p:extLst>
      <p:ext uri="{BB962C8B-B14F-4D97-AF65-F5344CB8AC3E}">
        <p14:creationId xmlns:p14="http://schemas.microsoft.com/office/powerpoint/2010/main" val="16736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8E5F-86A5-ECAF-68D6-5878ABFD3AE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endParaRPr lang="en-IN" sz="2400" b="1" dirty="0">
              <a:solidFill>
                <a:srgbClr val="00206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15DE75-312F-0E50-43B6-4526DE8C91B0}"/>
              </a:ext>
            </a:extLst>
          </p:cNvPr>
          <p:cNvSpPr txBox="1"/>
          <p:nvPr/>
        </p:nvSpPr>
        <p:spPr>
          <a:xfrm>
            <a:off x="304443" y="1110343"/>
            <a:ext cx="8248491" cy="2246769"/>
          </a:xfrm>
          <a:prstGeom prst="rect">
            <a:avLst/>
          </a:prstGeom>
          <a:noFill/>
        </p:spPr>
        <p:txBody>
          <a:bodyPr wrap="square" rtlCol="0">
            <a:spAutoFit/>
          </a:bodyPr>
          <a:lstStyle/>
          <a:p>
            <a:pPr algn="just"/>
            <a:r>
              <a:rPr lang="en-US" b="0" i="0" dirty="0">
                <a:solidFill>
                  <a:schemeClr val="tx1"/>
                </a:solidFill>
                <a:effectLst/>
                <a:latin typeface="+mn-lt"/>
              </a:rPr>
              <a:t>The System Deployment Approach involves serializing trained models, containerizing the application using Docker for portability, and deploying it on cloud platforms like AWS or Azure. API development via frameworks like Flask facilitates real-time predictions. Load balancing ensures stability, and auto-scaling accommodates varying workloads. </a:t>
            </a:r>
          </a:p>
          <a:p>
            <a:pPr algn="just"/>
            <a:r>
              <a:rPr lang="en-US" b="0" i="0" dirty="0">
                <a:solidFill>
                  <a:schemeClr val="tx1"/>
                </a:solidFill>
                <a:effectLst/>
                <a:latin typeface="+mn-lt"/>
              </a:rPr>
              <a:t>Monitoring tools like Prometheus track performance, while logging systems (e.g., ELK stack) aid    error tracking. Security measures include encryption, authentication, and access controls. Employing CI/CD pipelines ensures automated testing, deployment, and version control updates. This comprehensive strategy guarantees a scalable, secure, and accessible system for real-time or batch predictions while maintaining reliability and monitoring capabilities.</a:t>
            </a:r>
            <a:endParaRPr lang="en-IN" dirty="0">
              <a:solidFill>
                <a:schemeClr val="tx1"/>
              </a:solidFill>
              <a:latin typeface="+mn-lt"/>
            </a:endParaRPr>
          </a:p>
          <a:p>
            <a:pPr algn="just"/>
            <a:endParaRPr lang="en-US" b="0" i="0" dirty="0">
              <a:solidFill>
                <a:schemeClr val="tx1"/>
              </a:solidFill>
              <a:effectLst/>
              <a:latin typeface="+mn-lt"/>
            </a:endParaRPr>
          </a:p>
        </p:txBody>
      </p:sp>
    </p:spTree>
    <p:extLst>
      <p:ext uri="{BB962C8B-B14F-4D97-AF65-F5344CB8AC3E}">
        <p14:creationId xmlns:p14="http://schemas.microsoft.com/office/powerpoint/2010/main" val="27619878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213</TotalTime>
  <Words>3384</Words>
  <Application>Microsoft Office PowerPoint</Application>
  <PresentationFormat>On-screen Show (16:9)</PresentationFormat>
  <Paragraphs>265</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Times New Roman</vt:lpstr>
      <vt:lpstr>Simple Light</vt:lpstr>
      <vt:lpstr>PowerPoint Presentation</vt:lpstr>
      <vt:lpstr>PowerPoint Presentation</vt:lpstr>
      <vt:lpstr>Abstract</vt:lpstr>
      <vt:lpstr>Problem Statement</vt:lpstr>
      <vt:lpstr>Aim and Objective</vt:lpstr>
      <vt:lpstr>Proposed Solution</vt:lpstr>
      <vt:lpstr>BLOCK DIAGRAM</vt:lpstr>
      <vt:lpstr>System Architecture</vt:lpstr>
      <vt:lpstr>System Deployment Approach</vt:lpstr>
      <vt:lpstr>Algorithm &amp; Deployment</vt:lpstr>
      <vt:lpstr>Conclusion</vt:lpstr>
      <vt:lpstr>Future Scope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RISHIKA S</cp:lastModifiedBy>
  <cp:revision>136</cp:revision>
  <dcterms:modified xsi:type="dcterms:W3CDTF">2023-12-20T15:26:03Z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