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3" r:id="rId8"/>
    <p:sldId id="274" r:id="rId9"/>
    <p:sldId id="279" r:id="rId10"/>
    <p:sldId id="280" r:id="rId11"/>
    <p:sldId id="281" r:id="rId12"/>
    <p:sldId id="262" r:id="rId13"/>
    <p:sldId id="275" r:id="rId14"/>
    <p:sldId id="276" r:id="rId15"/>
    <p:sldId id="277" r:id="rId16"/>
    <p:sldId id="288" r:id="rId17"/>
    <p:sldId id="278" r:id="rId18"/>
    <p:sldId id="283" r:id="rId19"/>
    <p:sldId id="282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CDC"/>
    <a:srgbClr val="FEC6E0"/>
    <a:srgbClr val="FEE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21:18:4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21:18:4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21:18:4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68C-DC63-4F91-B9DD-BDA1FF0ABCE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A1D1-E87A-41E3-9029-CCCDE2256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5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A1D1-E87A-41E3-9029-CCCDE22565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7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A1D1-E87A-41E3-9029-CCCDE22565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8B9D-0103-329E-DD5F-DBC52BA5D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DF9AB-4AC2-46C8-0633-AC65F8ED7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2358-27AE-4CF3-93AE-62D48750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C9F1-0BAC-0555-94B6-3292C4BF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D9E7-384A-CCF4-E9BC-6EF8E9EC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3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BB0-8479-99D4-828F-54A6F35E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CAB6-CE4A-F8D6-32D2-3D71E318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96BFC-E185-2B90-207A-9136AE1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74E5-E161-3B19-4632-875B240A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5F9A-1A30-8F53-F965-4B1A2DF8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6831C-2FDA-5E54-7012-65AACD4B7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7994E-D702-AE40-21A8-BF2CA6AC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2976-B199-CF70-193D-42536AF6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C961-9593-21B3-A9D8-35EEB227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128F-2D5F-571F-0F51-4E272F87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2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00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B1BF-57B6-0353-A2F2-5D204211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BA6A-3C10-6142-4F06-F5B2BC6C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832B-F1AE-CD8C-96FC-B1CBE80F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79E4-FFEE-BA98-6569-0D8DEF0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9ACD-406D-22D9-C26B-292DFBCA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3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0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B7BC-C348-FB5B-9070-0416E6FB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4764-99BF-A944-3F61-398CCFE9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0BF5-5BFE-EDA2-E737-6515062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B131-AEED-2A0C-7AB7-C98C6856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63E8-A1E1-2DE8-9588-470B427D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B0C4-EA51-EA8B-B5D0-1880BDC6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0E52-DAA3-B2CB-983A-C5182856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F3C01-B7F5-F9D2-D451-1FB4D90D8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9104E-6E28-B0A7-664D-A22C1F4D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A63FD-B86D-1D3E-80CC-18437882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476A-DFA0-AC20-73B9-FAD06376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934E-5B83-8377-0439-002E924E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18E1-B8B0-5EA7-72FF-4E96B6AA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77E5D-2168-744B-30CB-A889D643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020C3-9AB3-BC0E-D405-DF0447F2A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0C273-31CF-87AE-1E1B-799D2ABE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94D7A-F30B-795B-7394-29354FC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7FB68-CCBB-87AD-1353-81841739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5C217-0C36-7809-0F13-5C44D372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0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E380-9BE4-7B71-DA48-CCA86E6F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06CB6-89CF-9581-1798-F0B1441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675F-B75C-623D-C12E-A7EFA3CB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6BB6E-0FFD-F6E7-3BEE-B3E386E3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908B0-E384-DE17-687D-D89455FB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2810A-21E5-FC13-B799-DE289DB4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9506-0A51-E6F6-5990-057DDBB1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17A4-55DE-0389-F893-FB85B07E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0546-D0C4-64E9-A1EC-78486520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AC64-0B38-454D-D60C-0F396405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FABA-99E5-DEDC-B207-8D41A16A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AF682-7B96-AAD6-5DA0-466F56BE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D62-EDFD-A55E-A0D5-B6E8C377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A4-7861-1366-FD55-2AB81B09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D6890-1564-CBC4-7E47-07EF886CC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F6CB-004B-AC6D-7440-14E46116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1C83-2741-1AF9-4520-331A25D9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2E8A-D2A0-872F-77BC-37D4C98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46CD-952C-DA01-B3FB-B0049792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81DE4-0699-50C4-122A-594ACFA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EAED6-8F4F-359A-C629-739E1A34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9CC3-4645-6183-4399-0D9325AC7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F130-8A70-ABE6-581B-CA33B8F03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98D6-B11C-7313-7BF5-1F77D6013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EE61FB-9460-495B-9CF0-D188B50E89F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AFAE89-F230-4B99-B7EC-9A4395783B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9A2B-3A4B-CFD0-3D75-0620796D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806" y="-164254"/>
            <a:ext cx="10176387" cy="3379402"/>
          </a:xfrm>
        </p:spPr>
        <p:txBody>
          <a:bodyPr>
            <a:noAutofit/>
          </a:bodyPr>
          <a:lstStyle/>
          <a:p>
            <a:pPr algn="ctr"/>
            <a:br>
              <a:rPr lang="en-US" sz="4400" dirty="0">
                <a:latin typeface="Bell MT" panose="02020503060305020303" pitchFamily="18" charset="0"/>
              </a:rPr>
            </a:br>
            <a:br>
              <a:rPr lang="en-US" sz="4400" dirty="0">
                <a:latin typeface="Bell MT" panose="02020503060305020303" pitchFamily="18" charset="0"/>
              </a:rPr>
            </a:br>
            <a:br>
              <a:rPr lang="en-US" sz="4400" dirty="0">
                <a:latin typeface="Bell MT" panose="02020503060305020303" pitchFamily="18" charset="0"/>
              </a:rPr>
            </a:br>
            <a:br>
              <a:rPr lang="en-US" sz="4400" dirty="0">
                <a:latin typeface="Bell MT" panose="02020503060305020303" pitchFamily="18" charset="0"/>
              </a:rPr>
            </a:br>
            <a:r>
              <a:rPr lang="en-US" sz="4400" dirty="0">
                <a:latin typeface="Bell MT" panose="02020503060305020303" pitchFamily="18" charset="0"/>
              </a:rPr>
              <a:t>THE ENCODER DECODER </a:t>
            </a:r>
            <a:br>
              <a:rPr lang="en-US" sz="4400" dirty="0">
                <a:latin typeface="Bell MT" panose="02020503060305020303" pitchFamily="18" charset="0"/>
              </a:rPr>
            </a:br>
            <a:r>
              <a:rPr lang="en-US" sz="4400" dirty="0">
                <a:latin typeface="Bell MT" panose="02020503060305020303" pitchFamily="18" charset="0"/>
              </a:rPr>
              <a:t>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D823D-8B78-43D7-C4BB-22BD1772ABA6}"/>
              </a:ext>
            </a:extLst>
          </p:cNvPr>
          <p:cNvSpPr txBox="1"/>
          <p:nvPr/>
        </p:nvSpPr>
        <p:spPr>
          <a:xfrm>
            <a:off x="6213987" y="3854246"/>
            <a:ext cx="48291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b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Rishika Hazarika (210710007037)</a:t>
            </a:r>
            <a:b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Shruti Sarma (210710007047)</a:t>
            </a:r>
            <a:b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Shreyoshi Ghosh (210710007046)</a:t>
            </a:r>
          </a:p>
        </p:txBody>
      </p:sp>
    </p:spTree>
    <p:extLst>
      <p:ext uri="{BB962C8B-B14F-4D97-AF65-F5344CB8AC3E}">
        <p14:creationId xmlns:p14="http://schemas.microsoft.com/office/powerpoint/2010/main" val="1740660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61B5-3AF4-633D-8472-EB50F397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1" y="208901"/>
            <a:ext cx="10515600" cy="94427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Understanding LSTM: A Step-by-Step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7D3B-8B91-B912-3912-93527CE0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4" y="1153172"/>
            <a:ext cx="10908631" cy="503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the LSTM model goes through three key stages:</a:t>
            </a:r>
          </a:p>
          <a:p>
            <a:pPr marL="0" indent="0">
              <a:buNone/>
            </a:pPr>
            <a:endParaRPr lang="en-IN" sz="1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ell MT" panose="02020503060305020303" pitchFamily="18" charset="0"/>
                <a:cs typeface="Times New Roman" panose="02020603050405020304" pitchFamily="18" charset="0"/>
              </a:rPr>
              <a:t>Stage 1: Forget Gate –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what percentage of the long-term memory should be retained.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ell MT" panose="02020503060305020303" pitchFamily="18" charset="0"/>
                <a:cs typeface="Times New Roman" panose="02020603050405020304" pitchFamily="18" charset="0"/>
              </a:rPr>
              <a:t>Stage 2: Input Gate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potential long-term memory and decides how much of it should be added to the existing long-term memory.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ell MT" panose="02020503060305020303" pitchFamily="18" charset="0"/>
                <a:cs typeface="Times New Roman" panose="02020603050405020304" pitchFamily="18" charset="0"/>
              </a:rPr>
              <a:t>Stage 3: Output Gate –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short-term memory by starting with the new long-term memory and determining how much of it should be passed on to the next step.</a:t>
            </a:r>
            <a:endParaRPr lang="en-IN" sz="1800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D9C98-CBE3-D92F-2822-B2ADE54F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47" y="3672712"/>
            <a:ext cx="2435493" cy="2228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B2388-D210-593F-3185-4B576DEE9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" y="3571929"/>
            <a:ext cx="2519850" cy="2295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36896-E422-27D1-E1D9-702692D91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47" y="3746558"/>
            <a:ext cx="2432992" cy="2154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47793-C6E9-88C6-1C7A-837F24605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25" y="3672712"/>
            <a:ext cx="3114475" cy="2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BFF1-CE83-92F8-BC52-50018DC2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-224515"/>
            <a:ext cx="11704320" cy="116363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Bell MT" panose="02020503060305020303" pitchFamily="18" charset="0"/>
              </a:rPr>
              <a:t>Encoder-Decoder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A5177-BFB7-3CF4-9B11-81CC3E0F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" y="1092878"/>
            <a:ext cx="11624310" cy="367914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1.  </a:t>
            </a: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Encoder: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Takes an input sequence (e.g. a sentence in English) and processes it using layers like RNNs, LSTMs, etc.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Converts the input into a fixed-length representation called a context vector. This vector captures the meaning of the entire input sequence.</a:t>
            </a:r>
          </a:p>
          <a:p>
            <a:pPr algn="just"/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2.  </a:t>
            </a: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Context Vector: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This is the compressed form of the input sequence.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Contains the ‘context’ or meaning of the input sequence. </a:t>
            </a:r>
          </a:p>
          <a:p>
            <a:pPr algn="just"/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3.  </a:t>
            </a:r>
            <a:r>
              <a:rPr lang="en-US" sz="19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Decoder: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Takes the context vector and generates the output sequence one step at a time.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At each step, it predicts the next token (word/character) using previous outputs and the context vector.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Continues until it generates the full output sequence.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>
              <a:solidFill>
                <a:srgbClr val="242424"/>
              </a:solidFill>
              <a:latin typeface="source-serif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FCF79-2144-D86B-E630-CBAF40C77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t="4822" r="1689" b="20480"/>
          <a:stretch/>
        </p:blipFill>
        <p:spPr>
          <a:xfrm>
            <a:off x="4114800" y="4780881"/>
            <a:ext cx="4185920" cy="1259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ABECD-C79B-32D0-440E-4DEF7EA1F0BA}"/>
              </a:ext>
            </a:extLst>
          </p:cNvPr>
          <p:cNvSpPr txBox="1"/>
          <p:nvPr/>
        </p:nvSpPr>
        <p:spPr>
          <a:xfrm>
            <a:off x="3921760" y="6040721"/>
            <a:ext cx="43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A basic encoder-decoder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09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627D-5335-C97C-0766-F5EDDB2E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927080" cy="117411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Step 1: Word Vector Generation (How Words Become 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650A-A371-92E0-6388-2FF49F73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10774680" cy="4953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  <a:ea typeface="Cambria Math" panose="02040503050406030204" pitchFamily="18" charset="0"/>
              </a:rPr>
              <a:t>Why do we need word vectors?</a:t>
            </a:r>
          </a:p>
          <a:p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Computers don’t understand words directly so we convert them into numerical vectors (embeddings).</a:t>
            </a:r>
          </a:p>
          <a:p>
            <a:pPr marL="0" indent="0">
              <a:buNone/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  <a:ea typeface="Cambria Math" panose="02040503050406030204" pitchFamily="18" charset="0"/>
              </a:rPr>
              <a:t>What are word vectors (embeddings?)</a:t>
            </a:r>
          </a:p>
          <a:p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Dense numerical representations of words in a vector space.</a:t>
            </a:r>
          </a:p>
          <a:p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Bell MT" panose="02020503060305020303" pitchFamily="18" charset="0"/>
                <a:ea typeface="Cambria Math" panose="02040503050406030204" pitchFamily="18" charset="0"/>
              </a:rPr>
              <a:t>How are word vectors formed?</a:t>
            </a:r>
          </a:p>
          <a:p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Word vectors (embeddings) are learned automatically by training a model on large text data. The idea is: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Words that appear in similar contexts should have similar vectors.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model assigns each word a vector of numbers (300-dimensional).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These numbers are adjusted so that words with similar meanings end up closer together in the vector space.</a:t>
            </a:r>
          </a:p>
          <a:p>
            <a:pPr marL="0" indent="0">
              <a:buNone/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41578-D77D-D82B-AF37-158FEB43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60" y="725009"/>
            <a:ext cx="6304280" cy="4707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C962F-0624-2196-1783-B10E71A677C8}"/>
              </a:ext>
            </a:extLst>
          </p:cNvPr>
          <p:cNvSpPr txBox="1"/>
          <p:nvPr/>
        </p:nvSpPr>
        <p:spPr>
          <a:xfrm>
            <a:off x="3627120" y="5953761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 : Word embedding (Courtesy of Medium)</a:t>
            </a:r>
          </a:p>
        </p:txBody>
      </p:sp>
    </p:spTree>
    <p:extLst>
      <p:ext uri="{BB962C8B-B14F-4D97-AF65-F5344CB8AC3E}">
        <p14:creationId xmlns:p14="http://schemas.microsoft.com/office/powerpoint/2010/main" val="30813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BF84-8DDA-CDE5-8061-6EBB0E60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93" y="329381"/>
            <a:ext cx="10515600" cy="7738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Step 2: How Does the Encoder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1F36-8507-9145-EDF6-2B1BA89FA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693" y="912847"/>
                <a:ext cx="10853907" cy="56157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an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LSTM-based encoder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each word passes through an LSTM cell.</a:t>
                </a: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9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</a:t>
                </a:r>
              </a:p>
              <a:p>
                <a:pPr marL="0" indent="0">
                  <a:buNone/>
                </a:pPr>
                <a:r>
                  <a:rPr lang="en-IN" sz="19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States in LSTM-based encoder:</a:t>
                </a:r>
              </a:p>
              <a:p>
                <a:pPr marL="0" indent="0">
                  <a:buNone/>
                </a:pPr>
                <a:endParaRPr lang="en-IN" sz="1800" b="1" dirty="0">
                  <a:latin typeface="Bell MT" panose="02020503060305020303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Hidden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working memory (short-term representation).</a:t>
                </a: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2. </a:t>
                </a:r>
                <a:r>
                  <a:rPr lang="en-US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Cell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IN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IN" sz="18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longterm</m:t>
                    </m:r>
                    <m:r>
                      <a:rPr lang="en-IN" sz="18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memory</m:t>
                    </m:r>
                    <m:r>
                      <a:rPr lang="en-IN" sz="18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storage</m:t>
                    </m:r>
                  </m:oMath>
                </a14:m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Both the hidden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and the cell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are updated at each step  as new words are processed.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1F36-8507-9145-EDF6-2B1BA89FA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693" y="912847"/>
                <a:ext cx="10853907" cy="5615772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583F-7675-37C9-3A30-37B30CF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365125"/>
            <a:ext cx="10990006" cy="559107"/>
          </a:xfrm>
        </p:spPr>
        <p:txBody>
          <a:bodyPr>
            <a:no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Step 2: How Does the Encoder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84845-ECF9-0687-76CA-BDEC9E807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794" y="924232"/>
                <a:ext cx="10990006" cy="52527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IN" sz="1800" b="1" dirty="0">
                  <a:latin typeface="Bell MT" panose="020205030603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</a:rPr>
                  <a:t>How are the States Updated?</a:t>
                </a:r>
              </a:p>
              <a:p>
                <a:pPr marL="457200" lvl="1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IN" sz="1800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800" b="1" dirty="0">
                    <a:latin typeface="Bell MT" panose="02020503060305020303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Forget Gate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which past information is irrelevant and should be forgotten/</a:t>
                </a:r>
              </a:p>
              <a:p>
                <a:pPr marL="457200" lvl="1" indent="0">
                  <a:buNone/>
                </a:pPr>
                <a:r>
                  <a:rPr lang="en-IN" sz="1800" b="0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1800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Input Gate &amp; Cell State Update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input gate decides what new information should be added to the memory.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cell state is updated accordingly.</a:t>
                </a:r>
              </a:p>
              <a:p>
                <a:pPr marL="457200" lvl="1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1800" b="0" i="1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𝑝𝑟𝑒𝑣𝑖𝑜𝑢𝑠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𝑐𝑒𝑙𝑙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̃"/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IN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800" b="0" dirty="0">
                  <a:latin typeface="Bell MT" panose="02020503060305020303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Step 3: Output Gate &amp; Hidden State Update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what part of the memory should become the hidden state.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IN" sz="1800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I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𝑡𝑎𝑛h</m:t>
                        </m:r>
                      </m:fName>
                      <m:e>
                        <m:d>
                          <m:dPr>
                            <m:ctrlPr>
                              <a:rPr lang="en-I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84845-ECF9-0687-76CA-BDEC9E807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794" y="924232"/>
                <a:ext cx="10990006" cy="5252731"/>
              </a:xfrm>
              <a:blipFill>
                <a:blip r:embed="rId2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4191C86-BFCE-9B04-7131-6C012988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53" r="3864"/>
          <a:stretch/>
        </p:blipFill>
        <p:spPr>
          <a:xfrm>
            <a:off x="8534400" y="1773792"/>
            <a:ext cx="3480619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8FAE-405D-D385-9492-70FA0C93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270793"/>
            <a:ext cx="10936705" cy="85407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Step 3: How is the Context Vector Formed?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06E69-9163-C485-F04B-B4DDD061D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17" y="958516"/>
                <a:ext cx="11357810" cy="56286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After processing all words, the final hidden state of the encoder becomes the </a:t>
                </a:r>
                <a:r>
                  <a:rPr lang="en-IN" sz="18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context vector.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 (Encoding “</a:t>
                </a:r>
                <a:r>
                  <a:rPr lang="en-IN" sz="18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 love coding” </a:t>
                </a: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into a context vector):</a:t>
                </a:r>
              </a:p>
              <a:p>
                <a:pPr marL="800100" lvl="1" indent="-342900">
                  <a:buAutoNum type="arabicPeriod"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Start with an initial hidden state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(All zeroes initially)</a:t>
                </a:r>
              </a:p>
              <a:p>
                <a:pPr marL="800100" lvl="1" indent="-342900">
                  <a:buAutoNum type="arabicPeriod" startAt="2"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Process “I”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[0.1, 0.5, -0.2]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3. Process “love”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[0.3, 0.6, -0.1]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4. Process “coding”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IN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[0.2, 0.8, 0.1]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5. Final hidden state = context vector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context vector = [0.2, 0.8, 0.1]</a:t>
                </a:r>
              </a:p>
              <a:p>
                <a:pPr marL="457200" lvl="1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This context vector summarizes the entire sentence.</a:t>
                </a:r>
              </a:p>
              <a:p>
                <a:pPr marL="457200" lvl="1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06E69-9163-C485-F04B-B4DDD061D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17" y="958516"/>
                <a:ext cx="11357810" cy="5628691"/>
              </a:xfrm>
              <a:blipFill>
                <a:blip r:embed="rId2"/>
                <a:stretch>
                  <a:fillRect l="-483" t="-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9F718F1-BBC7-23A3-1EB1-8B0BA3A65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4" t="14519" r="44535" b="7049"/>
          <a:stretch/>
        </p:blipFill>
        <p:spPr>
          <a:xfrm>
            <a:off x="8278762" y="2439684"/>
            <a:ext cx="3271684" cy="26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9F08-6C8B-BC77-8367-332061B9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49B7-3ED5-006A-8EE6-22263F6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270793"/>
            <a:ext cx="10936705" cy="85407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Decoder: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5355-CEC1-FCC1-B6E6-1BA6B482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81" y="1124869"/>
            <a:ext cx="6111525" cy="17658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is the second part of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output sequences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encoded information.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translation, text generation, and speech recognition.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A3BF49-BB8E-92B9-5D7D-07372D8D2BEA}"/>
                  </a:ext>
                </a:extLst>
              </p14:cNvPr>
              <p14:cNvContentPartPr/>
              <p14:nvPr/>
            </p14:nvContentPartPr>
            <p14:xfrm>
              <a:off x="-531383" y="152374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A3BF49-BB8E-92B9-5D7D-07372D8D2B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37503" y="151762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34ADA6E9-896B-8152-0277-52927993406B}"/>
              </a:ext>
            </a:extLst>
          </p:cNvPr>
          <p:cNvSpPr txBox="1">
            <a:spLocks/>
          </p:cNvSpPr>
          <p:nvPr/>
        </p:nvSpPr>
        <p:spPr>
          <a:xfrm>
            <a:off x="317894" y="3199152"/>
            <a:ext cx="6313086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Bell MT" panose="02020503060305020303" pitchFamily="18" charset="0"/>
              </a:rPr>
              <a:t>How does a Decoder work?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C8332D-80E3-3239-EE05-1C14220FC8ED}"/>
              </a:ext>
            </a:extLst>
          </p:cNvPr>
          <p:cNvSpPr txBox="1"/>
          <p:nvPr/>
        </p:nvSpPr>
        <p:spPr>
          <a:xfrm>
            <a:off x="580296" y="3934890"/>
            <a:ext cx="559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encoder’s final hidden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(context vector) is passed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hidden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decoder.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input to the decoder is typically a special token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&lt;SOS&gt; (Start of Sentence)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LSTM architecture the first hidden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state is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884EE-3005-045D-FF19-A300E7B0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66" y="1146869"/>
            <a:ext cx="5293199" cy="46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24EE-C01D-2977-5A15-01BB15DE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117B33-91A6-9646-EE52-4CA42B590FA5}"/>
                  </a:ext>
                </a:extLst>
              </p:cNvPr>
              <p:cNvSpPr txBox="1"/>
              <p:nvPr/>
            </p:nvSpPr>
            <p:spPr>
              <a:xfrm>
                <a:off x="736612" y="442754"/>
                <a:ext cx="4975123" cy="82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Scores for Each Word in Vocabulary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​ 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​ 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l-PL" i="1" baseline="-2500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I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117B33-91A6-9646-EE52-4CA42B59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12" y="442754"/>
                <a:ext cx="4975123" cy="824649"/>
              </a:xfrm>
              <a:prstGeom prst="rect">
                <a:avLst/>
              </a:prstGeom>
              <a:blipFill>
                <a:blip r:embed="rId2"/>
                <a:stretch>
                  <a:fillRect l="-858" t="-4444" r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6CE78B6-362A-F6D0-88F5-483982AF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101" r="33484"/>
          <a:stretch/>
        </p:blipFill>
        <p:spPr>
          <a:xfrm>
            <a:off x="427389" y="1651821"/>
            <a:ext cx="934065" cy="390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663F1A90-AD4A-982D-1B33-936543D09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414680"/>
                  </p:ext>
                </p:extLst>
              </p:nvPr>
            </p:nvGraphicFramePr>
            <p:xfrm>
              <a:off x="2182760" y="3365135"/>
              <a:ext cx="1716298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58149">
                      <a:extLst>
                        <a:ext uri="{9D8B030D-6E8A-4147-A177-3AD203B41FA5}">
                          <a16:colId xmlns:a16="http://schemas.microsoft.com/office/drawing/2014/main" val="694091434"/>
                        </a:ext>
                      </a:extLst>
                    </a:gridCol>
                    <a:gridCol w="858149">
                      <a:extLst>
                        <a:ext uri="{9D8B030D-6E8A-4147-A177-3AD203B41FA5}">
                          <a16:colId xmlns:a16="http://schemas.microsoft.com/office/drawing/2014/main" val="2682966783"/>
                        </a:ext>
                      </a:extLst>
                    </a:gridCol>
                  </a:tblGrid>
                  <a:tr h="38783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0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l-PL" sz="20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l-PL" sz="2000" b="0" baseline="-28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pl-PL" sz="2000" b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​ </m:t>
                                </m:r>
                              </m:oMath>
                            </m:oMathPara>
                          </a14:m>
                          <a:endParaRPr lang="en-IN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782085"/>
                      </a:ext>
                    </a:extLst>
                  </a:tr>
                  <a:tr h="35800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Apple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1124201"/>
                      </a:ext>
                    </a:extLst>
                  </a:tr>
                  <a:tr h="358002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29625"/>
                      </a:ext>
                    </a:extLst>
                  </a:tr>
                  <a:tr h="358002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0236138"/>
                      </a:ext>
                    </a:extLst>
                  </a:tr>
                  <a:tr h="358002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Pizza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82116"/>
                      </a:ext>
                    </a:extLst>
                  </a:tr>
                  <a:tr h="358002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509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663F1A90-AD4A-982D-1B33-936543D096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414680"/>
                  </p:ext>
                </p:extLst>
              </p:nvPr>
            </p:nvGraphicFramePr>
            <p:xfrm>
              <a:off x="2182760" y="3365135"/>
              <a:ext cx="1716298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58149">
                      <a:extLst>
                        <a:ext uri="{9D8B030D-6E8A-4147-A177-3AD203B41FA5}">
                          <a16:colId xmlns:a16="http://schemas.microsoft.com/office/drawing/2014/main" val="694091434"/>
                        </a:ext>
                      </a:extLst>
                    </a:gridCol>
                    <a:gridCol w="858149">
                      <a:extLst>
                        <a:ext uri="{9D8B030D-6E8A-4147-A177-3AD203B41FA5}">
                          <a16:colId xmlns:a16="http://schemas.microsoft.com/office/drawing/2014/main" val="26829667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7692" r="-2837" b="-4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17820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Apple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11242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32296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60236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Pizza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24821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Run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50976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DFEF976-1AF6-858A-8B76-495AFE92331F}"/>
              </a:ext>
            </a:extLst>
          </p:cNvPr>
          <p:cNvGrpSpPr/>
          <p:nvPr/>
        </p:nvGrpSpPr>
        <p:grpSpPr>
          <a:xfrm>
            <a:off x="1057963" y="1966454"/>
            <a:ext cx="3487036" cy="1377128"/>
            <a:chOff x="1059631" y="1966453"/>
            <a:chExt cx="3453997" cy="1423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01CF6C-BFB1-FE97-2323-0AB70F8D9A21}"/>
                    </a:ext>
                  </a:extLst>
                </p:cNvPr>
                <p:cNvSpPr txBox="1"/>
                <p:nvPr/>
              </p:nvSpPr>
              <p:spPr>
                <a:xfrm>
                  <a:off x="1059631" y="2519205"/>
                  <a:ext cx="2703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l-PL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01CF6C-BFB1-FE97-2323-0AB70F8D9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31" y="2519205"/>
                  <a:ext cx="27038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31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E5DE1F-1E16-E12C-A4CF-9998FB3A6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77008" y="2693048"/>
              <a:ext cx="6390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56E890F-76C5-4880-39E8-26CB5F719B7D}"/>
                    </a:ext>
                  </a:extLst>
                </p:cNvPr>
                <p:cNvSpPr/>
                <p:nvPr/>
              </p:nvSpPr>
              <p:spPr>
                <a:xfrm>
                  <a:off x="2099145" y="2397089"/>
                  <a:ext cx="2192593" cy="591917"/>
                </a:xfrm>
                <a:prstGeom prst="rect">
                  <a:avLst/>
                </a:prstGeom>
                <a:solidFill>
                  <a:srgbClr val="E2FCDC"/>
                </a:solidFill>
                <a:ln>
                  <a:solidFill>
                    <a:srgbClr val="E2FCD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l-P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 baseline="-28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​ =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 baseline="-26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​ ⋅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​ +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l-P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800" i="1" baseline="-250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l-PL" sz="1800" i="1" baseline="-25000">
                            <a:latin typeface="Cambria Math" panose="02040503050406030204" pitchFamily="18" charset="0"/>
                          </a:rPr>
                          <m:t>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56E890F-76C5-4880-39E8-26CB5F719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145" y="2397089"/>
                  <a:ext cx="2192593" cy="5919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E2FCDC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F662AB-7831-CB21-776E-F64823E61165}"/>
                </a:ext>
              </a:extLst>
            </p:cNvPr>
            <p:cNvCxnSpPr>
              <a:cxnSpLocks/>
            </p:cNvCxnSpPr>
            <p:nvPr/>
          </p:nvCxnSpPr>
          <p:spPr>
            <a:xfrm>
              <a:off x="3001608" y="2989007"/>
              <a:ext cx="0" cy="40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99FAD3-E688-CD78-FBDB-F205FBF2E74F}"/>
                </a:ext>
              </a:extLst>
            </p:cNvPr>
            <p:cNvSpPr txBox="1"/>
            <p:nvPr/>
          </p:nvSpPr>
          <p:spPr>
            <a:xfrm>
              <a:off x="2026068" y="1966453"/>
              <a:ext cx="2487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Suppose we have 5 words in our vocabulary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67FBDF-6D5A-1C48-17AA-BC24997E1079}"/>
              </a:ext>
            </a:extLst>
          </p:cNvPr>
          <p:cNvSpPr/>
          <p:nvPr/>
        </p:nvSpPr>
        <p:spPr>
          <a:xfrm>
            <a:off x="3995483" y="3429000"/>
            <a:ext cx="325503" cy="21778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A38540-A445-F0C1-9471-29F9ED591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0" t="25806" r="42339" b="61721"/>
          <a:stretch/>
        </p:blipFill>
        <p:spPr>
          <a:xfrm>
            <a:off x="4359711" y="4071629"/>
            <a:ext cx="1634674" cy="837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A4EBC655-88A1-3CB9-F9F8-818D16B71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27414"/>
                  </p:ext>
                </p:extLst>
              </p:nvPr>
            </p:nvGraphicFramePr>
            <p:xfrm>
              <a:off x="6661782" y="3091307"/>
              <a:ext cx="2664538" cy="268449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57084">
                      <a:extLst>
                        <a:ext uri="{9D8B030D-6E8A-4147-A177-3AD203B41FA5}">
                          <a16:colId xmlns:a16="http://schemas.microsoft.com/office/drawing/2014/main" val="1099127689"/>
                        </a:ext>
                      </a:extLst>
                    </a:gridCol>
                    <a:gridCol w="531932">
                      <a:extLst>
                        <a:ext uri="{9D8B030D-6E8A-4147-A177-3AD203B41FA5}">
                          <a16:colId xmlns:a16="http://schemas.microsoft.com/office/drawing/2014/main" val="375222051"/>
                        </a:ext>
                      </a:extLst>
                    </a:gridCol>
                    <a:gridCol w="1375522">
                      <a:extLst>
                        <a:ext uri="{9D8B030D-6E8A-4147-A177-3AD203B41FA5}">
                          <a16:colId xmlns:a16="http://schemas.microsoft.com/office/drawing/2014/main" val="2065271950"/>
                        </a:ext>
                      </a:extLst>
                    </a:gridCol>
                  </a:tblGrid>
                  <a:tr h="8556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Word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18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pl-PL" sz="1800" b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l-PL" sz="1800" b="0" baseline="-28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Probability  P(</a:t>
                          </a:r>
                          <a14:m>
                            <m:oMath xmlns:m="http://schemas.openxmlformats.org/officeDocument/2006/math"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l-PL" sz="1800" i="1" baseline="-25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fr-FR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1507628"/>
                      </a:ext>
                    </a:extLst>
                  </a:tr>
                  <a:tr h="34227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Apple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5363367"/>
                      </a:ext>
                    </a:extLst>
                  </a:tr>
                  <a:tr h="342277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465544"/>
                      </a:ext>
                    </a:extLst>
                  </a:tr>
                  <a:tr h="34227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177907"/>
                      </a:ext>
                    </a:extLst>
                  </a:tr>
                  <a:tr h="342277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Pizza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1183591"/>
                      </a:ext>
                    </a:extLst>
                  </a:tr>
                  <a:tr h="342277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Run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0828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A4EBC655-88A1-3CB9-F9F8-818D16B71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27414"/>
                  </p:ext>
                </p:extLst>
              </p:nvPr>
            </p:nvGraphicFramePr>
            <p:xfrm>
              <a:off x="6661782" y="3091307"/>
              <a:ext cx="2664538" cy="268449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57084">
                      <a:extLst>
                        <a:ext uri="{9D8B030D-6E8A-4147-A177-3AD203B41FA5}">
                          <a16:colId xmlns:a16="http://schemas.microsoft.com/office/drawing/2014/main" val="1099127689"/>
                        </a:ext>
                      </a:extLst>
                    </a:gridCol>
                    <a:gridCol w="531932">
                      <a:extLst>
                        <a:ext uri="{9D8B030D-6E8A-4147-A177-3AD203B41FA5}">
                          <a16:colId xmlns:a16="http://schemas.microsoft.com/office/drawing/2014/main" val="375222051"/>
                        </a:ext>
                      </a:extLst>
                    </a:gridCol>
                    <a:gridCol w="1375522">
                      <a:extLst>
                        <a:ext uri="{9D8B030D-6E8A-4147-A177-3AD203B41FA5}">
                          <a16:colId xmlns:a16="http://schemas.microsoft.com/office/drawing/2014/main" val="2065271950"/>
                        </a:ext>
                      </a:extLst>
                    </a:gridCol>
                  </a:tblGrid>
                  <a:tr h="8556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Word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42045" t="-709" r="-262500" b="-2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94248" t="-709" r="-2212" b="-2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5076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Apple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53633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Cat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4655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Dog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21779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Pizza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11835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Run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08287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D136E9-C085-87F2-EA3C-AEF6301C2CC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94385" y="4490260"/>
            <a:ext cx="643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27EB5-2B40-CA65-6024-9FD8A5867910}"/>
              </a:ext>
            </a:extLst>
          </p:cNvPr>
          <p:cNvSpPr/>
          <p:nvPr/>
        </p:nvSpPr>
        <p:spPr>
          <a:xfrm>
            <a:off x="6684445" y="3924275"/>
            <a:ext cx="2625818" cy="3129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888B697-64F9-92D7-A888-5C0847CFE25C}"/>
              </a:ext>
            </a:extLst>
          </p:cNvPr>
          <p:cNvCxnSpPr>
            <a:cxnSpLocks/>
          </p:cNvCxnSpPr>
          <p:nvPr/>
        </p:nvCxnSpPr>
        <p:spPr>
          <a:xfrm flipH="1" flipV="1">
            <a:off x="1378376" y="1898360"/>
            <a:ext cx="7931887" cy="2114278"/>
          </a:xfrm>
          <a:prstGeom prst="curvedConnector3">
            <a:avLst>
              <a:gd name="adj1" fmla="val -37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862BCB-8D08-6B0B-F4C5-0CC6275CF0B2}"/>
              </a:ext>
            </a:extLst>
          </p:cNvPr>
          <p:cNvSpPr txBox="1"/>
          <p:nvPr/>
        </p:nvSpPr>
        <p:spPr>
          <a:xfrm>
            <a:off x="3899058" y="3249735"/>
            <a:ext cx="2660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5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Scores to Probabilities (Softmax Layer)</a:t>
            </a:r>
            <a:br>
              <a:rPr lang="en-US" dirty="0"/>
            </a:br>
            <a:endParaRPr lang="en-IN" sz="2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8D0784-36F0-44B4-F126-17D8725A439F}"/>
              </a:ext>
            </a:extLst>
          </p:cNvPr>
          <p:cNvSpPr txBox="1"/>
          <p:nvPr/>
        </p:nvSpPr>
        <p:spPr>
          <a:xfrm>
            <a:off x="9570162" y="3657600"/>
            <a:ext cx="2415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Predicted Word is used as Input for the Next Time Step.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End-of-Sentence (EOS) Token is Generated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279698-1FAD-EBE1-81F5-CD5830516A41}"/>
                  </a:ext>
                </a:extLst>
              </p:cNvPr>
              <p:cNvSpPr txBox="1"/>
              <p:nvPr/>
            </p:nvSpPr>
            <p:spPr>
              <a:xfrm>
                <a:off x="6573402" y="305361"/>
                <a:ext cx="33921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learnable matrix of size V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IN" dirty="0">
                  <a:latin typeface="Times New Roman" panose="02020603050405020304" pitchFamily="18" charset="0"/>
                </a:endParaRPr>
              </a:p>
              <a:p>
                <a:pPr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V is the no. of words in the translational vocabulary)</a:t>
                </a:r>
                <a:b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bias term of size V X 1</a:t>
                </a:r>
              </a:p>
              <a:p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279698-1FAD-EBE1-81F5-CD583051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02" y="305361"/>
                <a:ext cx="3392129" cy="2308324"/>
              </a:xfrm>
              <a:prstGeom prst="rect">
                <a:avLst/>
              </a:prstGeom>
              <a:blipFill>
                <a:blip r:embed="rId9"/>
                <a:stretch>
                  <a:fillRect l="-1436" t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12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27837-8977-A08B-73D3-7344C5F4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FE9D-4973-9EE8-911D-8DE761F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70794"/>
            <a:ext cx="11157155" cy="6817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  <a:cs typeface="Times New Roman" panose="02020603050405020304" pitchFamily="18" charset="0"/>
              </a:rPr>
              <a:t>Training vs Testing - Teacher Forcing Rule</a:t>
            </a:r>
            <a:endParaRPr lang="en-IN" sz="3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AB121-7AAB-E5AD-55D0-0317B4301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081" y="1389707"/>
                <a:ext cx="6111525" cy="2289446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During Training:</a:t>
                </a:r>
                <a:endParaRPr lang="en-US" sz="1800" dirty="0">
                  <a:latin typeface="Bell MT" panose="020205030603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of using the predicted word, we force the correct word from the training data as input.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helps the model learn faster and prevents it from getting stuck in errors.</a:t>
                </a:r>
              </a:p>
              <a:p>
                <a:pPr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Mathematically, in training:</a:t>
                </a:r>
              </a:p>
              <a:p>
                <a:pPr algn="just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+1​ 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𝐸𝑚𝑏𝑒𝑑𝑑𝑖𝑛𝑔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𝐶𝑜𝑟𝑟𝑒𝑐𝑡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𝑊𝑜𝑟𝑑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𝐷𝑎𝑡𝑎𝑠𝑒𝑡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1AB121-7AAB-E5AD-55D0-0317B4301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081" y="1389707"/>
                <a:ext cx="6111525" cy="2289446"/>
              </a:xfrm>
              <a:blipFill>
                <a:blip r:embed="rId2"/>
                <a:stretch>
                  <a:fillRect l="-898" t="-2660" r="-798" b="-14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F3F515-5660-141A-E9AC-A0701620F962}"/>
                  </a:ext>
                </a:extLst>
              </p14:cNvPr>
              <p14:cNvContentPartPr/>
              <p14:nvPr/>
            </p14:nvContentPartPr>
            <p14:xfrm>
              <a:off x="-531383" y="152374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F3F515-5660-141A-E9AC-A0701620F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37503" y="151762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D3D669-A42E-B635-BBBD-48EB2D9560B6}"/>
              </a:ext>
            </a:extLst>
          </p:cNvPr>
          <p:cNvSpPr txBox="1">
            <a:spLocks/>
          </p:cNvSpPr>
          <p:nvPr/>
        </p:nvSpPr>
        <p:spPr>
          <a:xfrm>
            <a:off x="598206" y="4203230"/>
            <a:ext cx="6111525" cy="1765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sz="1800" b="1" dirty="0">
                <a:latin typeface="Bell MT" panose="02020503060305020303" pitchFamily="18" charset="0"/>
                <a:cs typeface="Times New Roman" panose="02020603050405020304" pitchFamily="18" charset="0"/>
              </a:rPr>
              <a:t>During Testing:</a:t>
            </a:r>
            <a:endParaRPr lang="en-US" sz="1800" dirty="0">
              <a:latin typeface="Bell MT" panose="02020503060305020303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uses its own predicted words as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accumulate if a wrong word is predicted, leading to poor output quality.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AC64-0103-808E-CBA1-2DECA07B8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4" t="-1290" r="1210" b="1290"/>
          <a:stretch/>
        </p:blipFill>
        <p:spPr>
          <a:xfrm>
            <a:off x="7111291" y="952589"/>
            <a:ext cx="4545628" cy="54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166B-4EC0-0D5E-272D-0D450120A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" y="314960"/>
            <a:ext cx="10982960" cy="85344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Bell MT" panose="02020503060305020303" pitchFamily="18" charset="0"/>
              </a:rPr>
              <a:t>Sequence-to-Sequence (Seq2Seq)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F20F5-47A8-544C-2897-D073678B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073" y="1786522"/>
            <a:ext cx="10761407" cy="430751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Involves taking an input sequence (of any length) and mapping it to an output sequence (can be of a different length).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Challenge: the model must understand the meaning of the entire input sequence before generating the correct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Examples:</a:t>
            </a:r>
          </a:p>
          <a:p>
            <a:pPr lvl="3" algn="just"/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a. M</a:t>
            </a:r>
            <a:r>
              <a:rPr lang="en-US" sz="1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achine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Translation: “I love cats” 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“</a:t>
            </a:r>
            <a:r>
              <a:rPr lang="en-US" sz="1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J’aime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less chats” </a:t>
            </a:r>
          </a:p>
          <a:p>
            <a:pPr lvl="3" algn="just"/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b. Speech Recognition: Audio waveform  “Hello, how are you?”</a:t>
            </a:r>
          </a:p>
          <a:p>
            <a:pPr lvl="3" algn="just"/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c. Text Summarization: Long document  Short summary</a:t>
            </a:r>
          </a:p>
          <a:p>
            <a:pPr lvl="3" algn="just"/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d. Question Answering: “Who discovered gravity?”  “Isaac Newton”</a:t>
            </a:r>
          </a:p>
          <a:p>
            <a:pPr lvl="3" algn="just"/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e. Chatbots: “How are you?”  “I’m doing well, thanks!”</a:t>
            </a:r>
            <a:endParaRPr lang="en-US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Goal of a Seq2Seq model: to map one input sequence to an output sequence.</a:t>
            </a:r>
          </a:p>
        </p:txBody>
      </p:sp>
    </p:spTree>
    <p:extLst>
      <p:ext uri="{BB962C8B-B14F-4D97-AF65-F5344CB8AC3E}">
        <p14:creationId xmlns:p14="http://schemas.microsoft.com/office/powerpoint/2010/main" val="12787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D9E3D-FC48-C269-CF1F-99DCAEB4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40E6DD-CFC1-9F09-EA5B-3F056D3B4B57}"/>
                  </a:ext>
                </a:extLst>
              </p14:cNvPr>
              <p14:cNvContentPartPr/>
              <p14:nvPr/>
            </p14:nvContentPartPr>
            <p14:xfrm>
              <a:off x="-531383" y="152374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40E6DD-CFC1-9F09-EA5B-3F056D3B4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37503" y="151762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82D8F94-4A3A-80E8-64F7-5A43CA95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5" y="299590"/>
            <a:ext cx="11965858" cy="11328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  <a:cs typeface="Times New Roman" panose="02020603050405020304" pitchFamily="18" charset="0"/>
              </a:rPr>
              <a:t>Advantages and Disadvantages of LSTM based Encoder- decoder</a:t>
            </a:r>
            <a:endParaRPr lang="en-IN" sz="36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14CF0C-175A-342F-AB16-D0768E06771B}"/>
              </a:ext>
            </a:extLst>
          </p:cNvPr>
          <p:cNvSpPr txBox="1">
            <a:spLocks/>
          </p:cNvSpPr>
          <p:nvPr/>
        </p:nvSpPr>
        <p:spPr>
          <a:xfrm>
            <a:off x="392515" y="4448296"/>
            <a:ext cx="7120773" cy="655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ell MT" panose="02020503060305020303" pitchFamily="18" charset="0"/>
                <a:cs typeface="Times New Roman" panose="02020603050405020304" pitchFamily="18" charset="0"/>
              </a:rPr>
              <a:t>How do we overcome the challenges?</a:t>
            </a:r>
            <a:endParaRPr lang="en-IN" sz="3200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7B0F8-806B-0CBC-D697-2B16BE8B1686}"/>
              </a:ext>
            </a:extLst>
          </p:cNvPr>
          <p:cNvSpPr txBox="1"/>
          <p:nvPr/>
        </p:nvSpPr>
        <p:spPr>
          <a:xfrm>
            <a:off x="786581" y="5103675"/>
            <a:ext cx="9607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ell MT" panose="02020503060305020303" pitchFamily="18" charset="0"/>
                <a:cs typeface="Times New Roman" panose="02020603050405020304" pitchFamily="18" charset="0"/>
              </a:rPr>
              <a:t>Attention Mechanisms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 an add-on with existing LSTM architecture)</a:t>
            </a:r>
          </a:p>
          <a:p>
            <a:r>
              <a:rPr lang="en-IN" b="1" dirty="0">
                <a:latin typeface="Bell MT" panose="02020503060305020303" pitchFamily="18" charset="0"/>
                <a:cs typeface="Times New Roman" panose="02020603050405020304" pitchFamily="18" charset="0"/>
              </a:rPr>
              <a:t>     Paper: 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Sequence-to-Sequence (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2015)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ell MT" panose="02020503060305020303" pitchFamily="18" charset="0"/>
                <a:cs typeface="Times New Roman" panose="02020603050405020304" pitchFamily="18" charset="0"/>
              </a:rPr>
              <a:t>Transformer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(attention mechanism and positional encoding)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>
                <a:latin typeface="Bell MT" panose="02020503060305020303" pitchFamily="18" charset="0"/>
                <a:cs typeface="Times New Roman" panose="02020603050405020304" pitchFamily="18" charset="0"/>
              </a:rPr>
              <a:t>Paper: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 (Vaswani et al., 2017)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0C77AF-6C58-30FD-3097-E7AA2FD4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17894"/>
              </p:ext>
            </p:extLst>
          </p:nvPr>
        </p:nvGraphicFramePr>
        <p:xfrm>
          <a:off x="1593186" y="1523748"/>
          <a:ext cx="8801348" cy="2741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674">
                  <a:extLst>
                    <a:ext uri="{9D8B030D-6E8A-4147-A177-3AD203B41FA5}">
                      <a16:colId xmlns:a16="http://schemas.microsoft.com/office/drawing/2014/main" val="4186145495"/>
                    </a:ext>
                  </a:extLst>
                </a:gridCol>
                <a:gridCol w="4400674">
                  <a:extLst>
                    <a:ext uri="{9D8B030D-6E8A-4147-A177-3AD203B41FA5}">
                      <a16:colId xmlns:a16="http://schemas.microsoft.com/office/drawing/2014/main" val="1858835810"/>
                    </a:ext>
                  </a:extLst>
                </a:gridCol>
              </a:tblGrid>
              <a:tr h="39169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ell MT" panose="02020503060305020303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ell MT" panose="02020503060305020303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6658"/>
                  </a:ext>
                </a:extLst>
              </a:tr>
              <a:tr h="68545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Better than regular RNNs.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Fixed-size context vector leads to loss of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24749"/>
                  </a:ext>
                </a:extLst>
              </a:tr>
              <a:tr h="68545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Can work with different input and output lengths.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Slow for long sequences.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6966"/>
                  </a:ext>
                </a:extLst>
              </a:tr>
              <a:tr h="97922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Encoder compresses input into a fixed-size context vector, which acts as a summary of the sentence.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High memory usage.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17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5D99B4-164D-4B15-48EA-4630EA6D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6" y="270793"/>
            <a:ext cx="10762182" cy="125223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658EB-1198-5E2D-45E3-85F164575C84}"/>
              </a:ext>
            </a:extLst>
          </p:cNvPr>
          <p:cNvSpPr txBox="1"/>
          <p:nvPr/>
        </p:nvSpPr>
        <p:spPr>
          <a:xfrm>
            <a:off x="648929" y="1523028"/>
            <a:ext cx="6754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  <a:cs typeface="Times New Roman" panose="02020603050405020304" pitchFamily="18" charset="0"/>
              </a:rPr>
              <a:t>LSTM-based Encoder-Decoder</a:t>
            </a:r>
            <a:r>
              <a:rPr lang="en-US" dirty="0"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were a major breakthrough in sequence-to-sequence tasks but struggled with long-term dependencies.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  <a:cs typeface="Times New Roman" panose="02020603050405020304" pitchFamily="18" charset="0"/>
              </a:rPr>
              <a:t>Attention Mechanism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this by dynamically focusing on relevant parts of the input sequence.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Bell MT" panose="02020503060305020303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(introduced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completely replaced LSTMs, enabling parallel processing and greater efficiency.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 NLP models, including GPT and BERT, are built on these advancements, making deep learning-based language understanding more powerful than ever.</a:t>
            </a:r>
          </a:p>
          <a:p>
            <a:endParaRPr lang="en-IN" dirty="0"/>
          </a:p>
        </p:txBody>
      </p:sp>
      <p:pic>
        <p:nvPicPr>
          <p:cNvPr id="1026" name="Picture 2" descr="Artificial Intelligence Photos, Download The BEST Free Artificial  Intelligence Stock Photos &amp; HD Images">
            <a:extLst>
              <a:ext uri="{FF2B5EF4-FFF2-40B4-BE49-F238E27FC236}">
                <a16:creationId xmlns:a16="http://schemas.microsoft.com/office/drawing/2014/main" id="{8C5A8199-E3A6-6414-3F24-32B4FFFA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24092" y="1190092"/>
            <a:ext cx="6858000" cy="447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6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D940A-97D7-4B0B-2E90-F950C2E8B5D7}"/>
              </a:ext>
            </a:extLst>
          </p:cNvPr>
          <p:cNvSpPr txBox="1"/>
          <p:nvPr/>
        </p:nvSpPr>
        <p:spPr>
          <a:xfrm>
            <a:off x="2133600" y="2576052"/>
            <a:ext cx="7492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15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0A1E-517E-2766-0DBC-6C1D22D6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" y="254000"/>
            <a:ext cx="12070080" cy="80803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Bell MT" panose="02020503060305020303" pitchFamily="18" charset="0"/>
              </a:rPr>
              <a:t>Machine Translation Systems Prior to Seq2Seq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26E02-205D-0FBE-DB07-99B521F5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480" y="823368"/>
            <a:ext cx="11826240" cy="5618480"/>
          </a:xfrm>
        </p:spPr>
        <p:txBody>
          <a:bodyPr>
            <a:noAutofit/>
          </a:bodyPr>
          <a:lstStyle/>
          <a:p>
            <a:pPr algn="l"/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Before deep learning-based Seq2Seq models, machine translation was handled by:</a:t>
            </a:r>
          </a:p>
          <a:p>
            <a:pPr marL="342900" indent="-342900" algn="l">
              <a:buFont typeface="+mj-lt"/>
              <a:buAutoNum type="alphaLcPeriod"/>
            </a:pPr>
            <a:r>
              <a:rPr lang="en-US" sz="1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Rule-Based Machine Translation:   </a:t>
            </a:r>
          </a:p>
          <a:p>
            <a:pPr marL="342900" indent="-342900" algn="l">
              <a:buFont typeface="+mj-lt"/>
              <a:buAutoNum type="alphaLcPeriod"/>
            </a:pPr>
            <a:endParaRPr lang="en-US" sz="16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Relied on manually written grammatical rules and dictionaries for translating text.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Example: If translating English to French, “I eat an apple”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“Je mange </a:t>
            </a:r>
            <a:r>
              <a:rPr 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une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pomme”, this required predefined </a:t>
            </a:r>
          </a:p>
          <a:p>
            <a:pPr lvl="3" algn="l"/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grammar rules.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Disadvantage: Needed separate rules for different languages or for every sentence structure.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Problem: Could not handle new or complex sentences if their grammatical rules were not predefined.  </a:t>
            </a:r>
          </a:p>
          <a:p>
            <a:pPr lvl="3" algn="l"/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lphaLcPeriod" startAt="2"/>
            </a:pPr>
            <a:r>
              <a:rPr lang="en-US" sz="1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Statistical Machine Translation:</a:t>
            </a:r>
          </a:p>
          <a:p>
            <a:pPr marL="342900" indent="-342900" algn="l">
              <a:buAutoNum type="alphaLcPeriod" startAt="2"/>
            </a:pPr>
            <a:endParaRPr lang="en-US" sz="16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Used probability-based models trained on bilingual corpora.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idea: Break sentences into phrases and find the most probable translation based on statistical alignment.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Example: If “I love”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“</a:t>
            </a:r>
            <a:r>
              <a:rPr lang="en-US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J’aime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 appears in most training data, it is chosen.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Advantage: Learned from large datasets rather than predefined rules; more flexible than rule-based machine translation.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Disadvantage: Struggled with long sentences; word order issues; lot of training data required.</a:t>
            </a:r>
          </a:p>
          <a:p>
            <a:pPr marL="1543050" lvl="3" indent="-171450" algn="l">
              <a:buFont typeface="Arial" panose="020B0604020202020204" pitchFamily="34" charset="0"/>
              <a:buChar char="•"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</a:t>
            </a:r>
          </a:p>
          <a:p>
            <a:pPr algn="l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480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8EA-EDF7-37B8-5A34-FEF4D92A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256" y="508000"/>
            <a:ext cx="11866880" cy="7673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Neural Sequence-to-Sequence Learning: A Breakthrough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87F39-CEFC-72D9-981F-652D30D2F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80" y="1071716"/>
            <a:ext cx="11775440" cy="539496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Sequence to Sequence Learning (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Sutskever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et al., 2014)</a:t>
            </a:r>
          </a:p>
          <a:p>
            <a:pPr algn="just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Proposed an end-to-end neural network approach for Seq2Seq tasks with minimal assumptions.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Used multilayered LSTMS: one to encode input into a fixed-dimensional vector and another to decode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Achieved a BLEU score of 34.8 on the WMT’14 English-French dataset, outperforming Statistical Machine Translation (33.3).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BLEU (Bilingual Evaluation Understudy) score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a metric to evaluate machine-generated translations by comparing them with human translations.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Higher BLEU score = better translation quality.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3E3A-F2D1-383D-A8C1-8240FD888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71193" y="588725"/>
            <a:ext cx="12070080" cy="7673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What is Encoder-Decoder Model?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0900-A4E9-7652-C399-3F1C33B5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59" y="1432560"/>
            <a:ext cx="11816080" cy="542544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seq2seq model, the encoder and the decoder architecture converts input sequences into output sequences.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Jurafsky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H. Martin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book “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and Language Processing: An Introduction to Natural Language Processing, Computational Linguistics, and Speech Recognition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</a:p>
          <a:p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idea underlying these networks is the use of an encoder network that takes an input sequence and creates a contextualized representation of it, often called the context. This representation is then passed to a decoder which generates a tasks specific output 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48C14-5F7C-A0E0-8A0B-307C4A83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34" y="3570036"/>
            <a:ext cx="3715513" cy="2329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614D0-C8B4-98EF-FF13-E85C3BDEB9D4}"/>
              </a:ext>
            </a:extLst>
          </p:cNvPr>
          <p:cNvSpPr txBox="1"/>
          <p:nvPr/>
        </p:nvSpPr>
        <p:spPr>
          <a:xfrm>
            <a:off x="4461434" y="5899943"/>
            <a:ext cx="41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A basic encoder-decoder model</a:t>
            </a:r>
          </a:p>
        </p:txBody>
      </p:sp>
    </p:spTree>
    <p:extLst>
      <p:ext uri="{BB962C8B-B14F-4D97-AF65-F5344CB8AC3E}">
        <p14:creationId xmlns:p14="http://schemas.microsoft.com/office/powerpoint/2010/main" val="314547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A9A8-7DB4-D0DA-FFBA-0EF31277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74" y="329865"/>
            <a:ext cx="11724640" cy="86899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Bell MT" panose="02020503060305020303" pitchFamily="18" charset="0"/>
              </a:rPr>
              <a:t>LSTMs: A Foundation for Encoder-Decoder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1D540-E3C7-0C11-50CA-D0C782E7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74" y="1639441"/>
            <a:ext cx="11724640" cy="4708091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RNNs were the first models to process sequential data.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with RNNs 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Forget long-term context due to vanishing gradient.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LSTM Solution  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Learns what to remember and forget, handling longer sequences.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Memory Paths in LSTM: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Long-Term Memory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Stores important past information.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Short-Term Memory 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Keeps recent context.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Why LSTM for Encoder-Decoder Models?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Encoders 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need LSTMs to store and pass meaningful context.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Decoders 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this context for better predictions.</a:t>
            </a:r>
            <a:endParaRPr lang="en-US" sz="18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/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45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4136-2137-1A12-EF84-38FB675E9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4800"/>
            <a:ext cx="11633200" cy="80264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Bell MT" panose="02020503060305020303" pitchFamily="18" charset="0"/>
              </a:rPr>
              <a:t>LSTM Architecture: Memory Cells &amp;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2CEA-19E0-4973-6EE2-C009EA97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1538749"/>
            <a:ext cx="11511280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LSTMS use a </a:t>
            </a:r>
            <a:r>
              <a:rPr lang="en-US" sz="18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memory cell</a:t>
            </a: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to store important information over long sequences, solving the vanishing gradient problem in RNNs.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Three gates regulate information flow: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Input Gate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Decides what new information to store in the memory cell.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Forget Gate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 Removes irrelevant or outdated information.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Output Gate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Determines what processed information is sent as output.</a:t>
            </a:r>
          </a:p>
          <a:p>
            <a:pPr algn="just"/>
            <a:endParaRPr lang="en-US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sz="1800" b="1" dirty="0">
                <a:latin typeface="Bell MT" panose="02020503060305020303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it helps in Encoder-Decoder Models?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Ensures that relevant context is retained across long sequences.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Helps the encoder store useful information for the decoder to generate accurate outputs.</a:t>
            </a:r>
          </a:p>
        </p:txBody>
      </p:sp>
    </p:spTree>
    <p:extLst>
      <p:ext uri="{BB962C8B-B14F-4D97-AF65-F5344CB8AC3E}">
        <p14:creationId xmlns:p14="http://schemas.microsoft.com/office/powerpoint/2010/main" val="29451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F732-8885-CD9D-B1DA-25FB2D68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349083"/>
            <a:ext cx="10515600" cy="8701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LSTM Activation Functions: Sigmoid &amp; 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C485B-1606-B6DB-F485-BD81722E0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568" y="1253330"/>
                <a:ext cx="10984832" cy="48266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 uses two key activation functions to regulate information flow in the memory cell.</a:t>
                </a:r>
              </a:p>
              <a:p>
                <a:pPr marL="0" indent="0">
                  <a:buNone/>
                </a:pP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Sigmoid Activation Function (</a:t>
                </a:r>
                <a:r>
                  <a:rPr lang="en-IN" sz="1800" b="1" dirty="0">
                    <a:latin typeface="Bell MT" panose="02020503060305020303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)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Maps input values between 0 and 1.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Helps decide what to forget (0) or keep (1).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Formula: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1+</m:t>
                        </m:r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b="1" dirty="0">
                    <a:latin typeface="Bell MT" panose="02020503060305020303" pitchFamily="18" charset="0"/>
                    <a:cs typeface="Times New Roman" panose="02020603050405020304" pitchFamily="18" charset="0"/>
                  </a:rPr>
                  <a:t>Hyperbolic Tangent Function (Tanh)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 input values between -1 and 1.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Decides how much information should be added to or removed </a:t>
                </a:r>
              </a:p>
              <a:p>
                <a:pPr marL="914400" lvl="2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from the memory cell.</a:t>
                </a:r>
              </a:p>
              <a:p>
                <a:pPr lvl="2"/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I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IN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C485B-1606-B6DB-F485-BD81722E0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568" y="1253330"/>
                <a:ext cx="10984832" cy="4826627"/>
              </a:xfrm>
              <a:blipFill>
                <a:blip r:embed="rId2"/>
                <a:stretch>
                  <a:fillRect l="-444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975B4E-21A6-73F4-51BD-6B1057959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r="6576"/>
          <a:stretch/>
        </p:blipFill>
        <p:spPr>
          <a:xfrm>
            <a:off x="7698658" y="2166234"/>
            <a:ext cx="4345858" cy="282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56D1-7992-4812-E0B0-598D61E1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5" y="3504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ell MT" panose="02020503060305020303" pitchFamily="18" charset="0"/>
              </a:rPr>
              <a:t>Understanding LSTM: A Step-by-Step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4B3745-94C1-7CEE-3453-08676546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5" y="946485"/>
            <a:ext cx="11213432" cy="52297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taking some data where the X-axis represents the day it was recorded, and the Y-axis represents the stock value.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remember the stock value on Day 1 to accurately predict the value on Day 5.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59DBC-484C-3FA2-996C-CB16997B4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t="12409" r="14260" b="37687"/>
          <a:stretch/>
        </p:blipFill>
        <p:spPr>
          <a:xfrm>
            <a:off x="3755625" y="3087647"/>
            <a:ext cx="4351885" cy="24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4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2145</Words>
  <Application>Microsoft Office PowerPoint</Application>
  <PresentationFormat>Widescreen</PresentationFormat>
  <Paragraphs>261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Bell MT</vt:lpstr>
      <vt:lpstr>Calibri</vt:lpstr>
      <vt:lpstr>Calibri Light</vt:lpstr>
      <vt:lpstr>Cambria Math</vt:lpstr>
      <vt:lpstr>source-serif-pro</vt:lpstr>
      <vt:lpstr>Times New Roman</vt:lpstr>
      <vt:lpstr>Wingdings</vt:lpstr>
      <vt:lpstr>Office Theme</vt:lpstr>
      <vt:lpstr>Retrospect</vt:lpstr>
      <vt:lpstr>    THE ENCODER DECODER  MODEL</vt:lpstr>
      <vt:lpstr>Sequence-to-Sequence (Seq2Seq) Problem</vt:lpstr>
      <vt:lpstr>Machine Translation Systems Prior to Seq2Seq Models</vt:lpstr>
      <vt:lpstr>Neural Sequence-to-Sequence Learning: A Breakthrough</vt:lpstr>
      <vt:lpstr>What is Encoder-Decoder Model?</vt:lpstr>
      <vt:lpstr>LSTMs: A Foundation for Encoder-Decoder Models</vt:lpstr>
      <vt:lpstr>LSTM Architecture: Memory Cells &amp; Gates</vt:lpstr>
      <vt:lpstr>LSTM Activation Functions: Sigmoid &amp; Tanh</vt:lpstr>
      <vt:lpstr>Understanding LSTM: A Step-by-Step Example</vt:lpstr>
      <vt:lpstr>Understanding LSTM: A Step-by-Step Example</vt:lpstr>
      <vt:lpstr>Encoder-Decoder Architecture</vt:lpstr>
      <vt:lpstr>Step 1: Word Vector Generation (How Words Become Numbers)</vt:lpstr>
      <vt:lpstr>PowerPoint Presentation</vt:lpstr>
      <vt:lpstr>Step 2: How Does the Encoder Work?</vt:lpstr>
      <vt:lpstr>Step 2: How Does the Encoder Work?</vt:lpstr>
      <vt:lpstr>Step 3: How is the Context Vector Formed?</vt:lpstr>
      <vt:lpstr>Decoder:</vt:lpstr>
      <vt:lpstr>PowerPoint Presentation</vt:lpstr>
      <vt:lpstr>Training vs Testing - Teacher Forcing Rule</vt:lpstr>
      <vt:lpstr>Advantages and Disadvantages of LSTM based Encoder- decoder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Sarma</dc:creator>
  <cp:lastModifiedBy>Rishika Hazarika</cp:lastModifiedBy>
  <cp:revision>18</cp:revision>
  <dcterms:created xsi:type="dcterms:W3CDTF">2025-03-24T06:58:58Z</dcterms:created>
  <dcterms:modified xsi:type="dcterms:W3CDTF">2025-03-26T04:39:50Z</dcterms:modified>
</cp:coreProperties>
</file>